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formule de taille d’échantillon, les quatre nombres qu’elle exige, et pourquoi la réponse pour une enquête en grappes vaut environ le double de celle des manuels. Plus sa lecture à l’envers, celle dont on a le plus souvent besoin.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taille d’échantillon se décide dans une proposition, des mois avant toute analyse, et généralement par la personne qui rédige le budget. L’analyste en hérite. Cette leçon fonctionne donc dans les deux sens. À l’endroit, pour dimensionner une enquête que vous concevez. À l’envers, pour déterminer quelle précision permet l’enquête que vous avez déjà — la version dont vous aurez le plus souvent besoin, et celle qui décide de ce que vous avez le droit de publier.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 une proportion :</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entrées, et chacune est une décision que quelqu’un doit prendre.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enseignements de ce tableau. La mise en grappes plus que double l’exigence. 323 devient 775 pour la même précision. Toute taille d’échantillon qui ne mentionne pas d’effet de plan dimensionne un sondage aléatoire simple, et personne n’en réalise dans ce secteur. La précision coûte très cher. Passer de ±5 à ±3 points triple presque l’échantillon. La précision coûte selon le </a:t>
            </a:r>
            <a:r>
              <a:rPr i="1"/>
              <a:t>carré</a:t>
            </a:r>
            <a:r>
              <a:rPr/>
              <a:t> de l’amélioration, et c’est le fait le plus utile de cette leçon quand on vous demande un chiffre plus serré. La non-réponse est un diviseur, pas un détail. Attendre 90 % de réponse signifie diviser par 0,9 — et cela s’applique aux ménages </a:t>
            </a:r>
            <a:r>
              <a:rPr i="1"/>
              <a:t>tirés</a:t>
            </a:r>
            <a:r>
              <a:rPr/>
              <a:t>, non aux ménages enquêtés, même distinction que dans la leçon sur la pondération.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996 entretiens et un effet de plan de 1,60. Quelle précision cela achète-t-il ?</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Environ ±3,6 points au total, et environ ±5,3 points pour le rural reculé seul. Faites ce calcul avant de promettre quoi que ce soit. Il dit quelles comparaisons l’enquête peut trancher et lesquelles non, et c’est le calcul qui sous-tend la dernière leçon de ce cours.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sur </a:t>
            </a:r>
            <a:r>
              <a:rPr>
                <a:latin typeface="Courier"/>
              </a:rPr>
              <a:t>d</a:t>
            </a:r>
            <a:r>
              <a:rPr/>
              <a:t> que porte le débat, et il se mène d’ordinaire dans la mauvaise monnaie — on discute de la taille d’échantillon alors que le désaccord porte sur la précision nécessaire de la réponse. Recadrez. La précision n’a de sens que face à une décision.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Exécutez-le et le nombre est inconfortable. Énoncez-le tôt et à voix haute, car une enquête dimensionnée pour estimer un niveau puis utilisée pour affirmer un changement est de loin l’excès le plus fréquent du rapportage de ce secteur.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À budget fixe, vous arbitrez entre plus de grappes et plus de ménages dans chacune, et les deux ne se valent pas. Plus de grappes vaut presque toujours mieux, car l’effet de plan croît avec le nombre de ménages </a:t>
            </a:r>
            <a:r>
              <a:rPr i="1"/>
              <a:t>par grappe</a:t>
            </a:r>
            <a:r>
              <a:rPr/>
              <a:t>. Trente grappes de dix valent bien mieux que dix grappes de trente pour les mêmes 300 entretiens. La contre-pression est le coût — une grappe coûte un véhicule et une journée, un ménage coûte une heure. La convention SMART d’environ 30 grappes se situe exactement à cet arbitrage, et c’est un défaut raisonnable faute de mieux.</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À une corrélation intra-grappe de 0,11 — la valeur mesurée sur cette enquête — quatorze ménages par grappe donnent un effet de plan dû aux grappes d’environ 2,4, et trente en donneraient 4,2. Ce quatorze est une décision de conception, pas un hasard.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taille d’échantillon est une argumentation, et elle a sa place dans le protocole d’enquête avec ses entrées visibles. Chaque nombre de ce bloc est contestable, et c’est l’intérêt. Un protocole disant « 1 050 ménages ont été enquêtés » appelle la question et ne peut pas y répondre.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des quatre entrées étaient l’effet de plan, resté jusqu’ici un provisoire. La leçon suivante le mesure — d’où il vient, comment le calculer sur vos propres données, et pourquoi un résultat de cette enquête a un effet de plan inférieur à un.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survey-analysis-sampling/survey-03-sample-siz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Quelle précision le budget a-t-il achetée ?</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formule de taille d’échantillon, les quatre nombres qu’elle exige, et pourquoi la réponse pour une enquête en grappes vaut environ le double de celle des manuels. Plus sa lecture à l’envers, celle dont on a le plus souvent besoin.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question est toujours posée trop tard</a:t>
            </a:r>
          </a:p>
          <a:p>
            <a:pPr lvl="0"/>
            <a:r>
              <a:rPr/>
              <a:t>La formule, et les quatre nombres qu’elle contient</a:t>
            </a:r>
          </a:p>
          <a:p>
            <a:pPr lvl="0"/>
            <a:r>
              <a:rPr/>
              <a:t>La lecture à l’envers</a:t>
            </a:r>
          </a:p>
          <a:p>
            <a:pPr lvl="0"/>
            <a:r>
              <a:rPr/>
              <a:t>Le nombre qui se négocie réellement</a:t>
            </a:r>
          </a:p>
          <a:p>
            <a:pPr lvl="0"/>
            <a:r>
              <a:rPr/>
              <a:t>Grappes contre ménages par grappe</a:t>
            </a:r>
          </a:p>
          <a:p>
            <a:pPr lvl="0"/>
            <a:r>
              <a:rPr/>
              <a:t>Écrivez le calcul</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est toujours posée trop tard</a:t>
            </a:r>
          </a:p>
        </p:txBody>
      </p:sp>
      <p:sp>
        <p:nvSpPr>
          <p:cNvPr id="3" name="Content Placeholder 2"/>
          <p:cNvSpPr>
            <a:spLocks noGrp="1"/>
          </p:cNvSpPr>
          <p:nvPr>
            <p:ph idx="1"/>
          </p:nvPr>
        </p:nvSpPr>
        <p:spPr/>
        <p:txBody>
          <a:bodyPr/>
          <a:lstStyle/>
          <a:p>
            <a:pPr lvl="0"/>
            <a:r>
              <a:rPr/>
              <a:t>La taille d’échantillon se décide dans une proposition, des mois avant toute analyse, et généralement par la personne qui rédige le budget.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formule, et les quatre nombres qu’elle contient — Exemple</a:t>
            </a:r>
          </a:p>
        </p:txBody>
      </p:sp>
      <p:sp>
        <p:nvSpPr>
          <p:cNvPr id="3" name="Content Placeholder 2"/>
          <p:cNvSpPr>
            <a:spLocks noGrp="1"/>
          </p:cNvSpPr>
          <p:nvPr>
            <p:ph idx="1"/>
          </p:nvPr>
        </p:nvSpPr>
        <p:spPr/>
        <p:txBody>
          <a:bodyPr/>
          <a:lstStyle/>
          <a:p>
            <a:pPr lvl="0" indent="0">
              <a:buNone/>
            </a:pPr>
            <a:r>
              <a:rPr>
                <a:latin typeface="Courier"/>
              </a:rPr>
              <a:t>n = z^2 * p * (1 - p) / d^2 * deff</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formule, et les quatre nombres qu’elle contient</a:t>
            </a:r>
          </a:p>
        </p:txBody>
      </p:sp>
      <p:sp>
        <p:nvSpPr>
          <p:cNvPr id="3" name="Content Placeholder 2"/>
          <p:cNvSpPr>
            <a:spLocks noGrp="1"/>
          </p:cNvSpPr>
          <p:nvPr>
            <p:ph idx="1"/>
          </p:nvPr>
        </p:nvSpPr>
        <p:spPr/>
        <p:txBody>
          <a:bodyPr/>
          <a:lstStyle/>
          <a:p>
            <a:pPr lvl="0"/>
            <a:r>
              <a:rPr b="1">
                <a:latin typeface="Courier"/>
              </a:rPr>
              <a:t>z</a:t>
            </a:r>
            <a:r>
              <a:rPr/>
              <a:t> — le niveau de confiance. 1,96 pour 95 %. Presque jamais modifié.</a:t>
            </a:r>
          </a:p>
          <a:p>
            <a:pPr lvl="0"/>
            <a:r>
              <a:rPr b="1">
                <a:latin typeface="Courier"/>
              </a:rPr>
              <a:t>p</a:t>
            </a:r>
            <a:r>
              <a:rPr/>
              <a:t> — la proportion attendue. Vous ne la connaissez pas, c’est l’objet de l’enquête. Prenez le tour précédent, une…</a:t>
            </a:r>
          </a:p>
          <a:p>
            <a:pPr lvl="0"/>
            <a:r>
              <a:rPr b="1">
                <a:latin typeface="Courier"/>
              </a:rPr>
              <a:t>d</a:t>
            </a:r>
            <a:r>
              <a:rPr/>
              <a:t> — la précision voulue, en marge absolue. C’est le nombre réellement négocié, et celui que personne n’écrit.</a:t>
            </a:r>
          </a:p>
          <a:p>
            <a:pPr lvl="0"/>
            <a:r>
              <a:rPr b="1">
                <a:latin typeface="Courier"/>
              </a:rPr>
              <a:t>deff</a:t>
            </a:r>
            <a:r>
              <a:rPr/>
              <a:t> — l’effet de plan. La leçon suivante lui est entièrement consacrée ; pour dimensionner, prenez la valeur du…</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formule, et les quatre nombres qu’elle contient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math</a:t>
            </a:r>
            <a:br/>
            <a:br/>
            <a:br/>
            <a:r>
              <a:rPr b="1">
                <a:solidFill>
                  <a:srgbClr val="007020"/>
                </a:solidFill>
                <a:latin typeface="Courier"/>
              </a:rPr>
              <a:t>def</a:t>
            </a:r>
            <a:r>
              <a:rPr>
                <a:latin typeface="Courier"/>
              </a:rPr>
              <a:t> sample_size(p, d, deff</a:t>
            </a:r>
            <a:r>
              <a:rPr>
                <a:solidFill>
                  <a:srgbClr val="666666"/>
                </a:solidFill>
                <a:latin typeface="Courier"/>
              </a:rPr>
              <a:t>=</a:t>
            </a:r>
            <a:r>
              <a:rPr>
                <a:solidFill>
                  <a:srgbClr val="40A070"/>
                </a:solidFill>
                <a:latin typeface="Courier"/>
              </a:rPr>
              <a:t>1.0</a:t>
            </a:r>
            <a:r>
              <a:rPr>
                <a:latin typeface="Courier"/>
              </a:rPr>
              <a:t>, z</a:t>
            </a:r>
            <a:r>
              <a:rPr>
                <a:solidFill>
                  <a:srgbClr val="666666"/>
                </a:solidFill>
                <a:latin typeface="Courier"/>
              </a:rPr>
              <a:t>=</a:t>
            </a:r>
            <a:r>
              <a:rPr>
                <a:solidFill>
                  <a:srgbClr val="40A070"/>
                </a:solidFill>
                <a:latin typeface="Courier"/>
              </a:rPr>
              <a:t>1.96</a:t>
            </a:r>
            <a:r>
              <a:rPr>
                <a:latin typeface="Courier"/>
              </a:rPr>
              <a:t>, response</a:t>
            </a:r>
            <a:r>
              <a:rPr>
                <a:solidFill>
                  <a:srgbClr val="666666"/>
                </a:solidFill>
                <a:latin typeface="Courier"/>
              </a:rPr>
              <a:t>=</a:t>
            </a:r>
            <a:r>
              <a:rPr>
                <a:solidFill>
                  <a:srgbClr val="40A070"/>
                </a:solidFill>
                <a:latin typeface="Courier"/>
              </a:rPr>
              <a:t>1.0</a:t>
            </a:r>
            <a:r>
              <a:rPr>
                <a:latin typeface="Courier"/>
              </a:rPr>
              <a:t>):</a:t>
            </a:r>
            <a:br/>
            <a:r>
              <a:rPr>
                <a:latin typeface="Courier"/>
              </a:rPr>
              <a:t>    n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d</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deff</a:t>
            </a:r>
            <a:br/>
            <a:r>
              <a:rPr>
                <a:latin typeface="Courier"/>
              </a:rPr>
              <a:t>    </a:t>
            </a:r>
            <a:r>
              <a:rPr b="1">
                <a:solidFill>
                  <a:srgbClr val="007020"/>
                </a:solidFill>
                <a:latin typeface="Courier"/>
              </a:rPr>
              <a:t>return</a:t>
            </a:r>
            <a:r>
              <a:rPr>
                <a:latin typeface="Courier"/>
              </a:rPr>
              <a:t> math.ceil(n </a:t>
            </a:r>
            <a:r>
              <a:rPr>
                <a:solidFill>
                  <a:srgbClr val="666666"/>
                </a:solidFill>
                <a:latin typeface="Courier"/>
              </a:rPr>
              <a:t>/</a:t>
            </a:r>
            <a:r>
              <a:rPr>
                <a:latin typeface="Courier"/>
              </a:rPr>
              <a:t> response)</a:t>
            </a:r>
            <a:br/>
            <a:br/>
            <a:br/>
            <a:r>
              <a:rPr>
                <a:solidFill>
                  <a:srgbClr val="008000"/>
                </a:solidFill>
                <a:latin typeface="Courier"/>
              </a:rPr>
              <a:t>print</a:t>
            </a:r>
            <a:r>
              <a:rPr>
                <a:latin typeface="Courier"/>
              </a:rPr>
              <a:t>(sample_size(</a:t>
            </a:r>
            <a:r>
              <a:rPr>
                <a:solidFill>
                  <a:srgbClr val="40A070"/>
                </a:solidFill>
                <a:latin typeface="Courier"/>
              </a:rPr>
              <a:t>0.30</a:t>
            </a:r>
            <a:r>
              <a:rPr>
                <a:latin typeface="Courier"/>
              </a:rPr>
              <a:t>, </a:t>
            </a:r>
            <a:r>
              <a:rPr>
                <a:solidFill>
                  <a:srgbClr val="40A070"/>
                </a:solidFill>
                <a:latin typeface="Courier"/>
              </a:rPr>
              <a:t>0.05</a:t>
            </a:r>
            <a:r>
              <a:rPr>
                <a:latin typeface="Courier"/>
              </a:rPr>
              <a:t>))            </a:t>
            </a:r>
            <a:r>
              <a:rPr i="1">
                <a:solidFill>
                  <a:srgbClr val="60A0B0"/>
                </a:solidFill>
                <a:latin typeface="Courier"/>
              </a:rPr>
              <a:t># simple random</a:t>
            </a:r>
            <a:br/>
            <a:r>
              <a:rPr>
                <a:solidFill>
                  <a:srgbClr val="008000"/>
                </a:solidFill>
                <a:latin typeface="Courier"/>
              </a:rPr>
              <a:t>print</a:t>
            </a:r>
            <a:r>
              <a:rPr>
                <a:latin typeface="Courier"/>
              </a:rPr>
              <a:t>(sample_size(</a:t>
            </a:r>
            <a:r>
              <a:rPr>
                <a:solidFill>
                  <a:srgbClr val="40A070"/>
                </a:solidFill>
                <a:latin typeface="Courier"/>
              </a:rPr>
              <a:t>0.30</a:t>
            </a:r>
            <a:r>
              <a:rPr>
                <a:latin typeface="Courier"/>
              </a:rPr>
              <a:t>, </a:t>
            </a:r>
            <a:r>
              <a:rPr>
                <a:solidFill>
                  <a:srgbClr val="40A070"/>
                </a:solidFill>
                <a:latin typeface="Courier"/>
              </a:rPr>
              <a:t>0.05</a:t>
            </a:r>
            <a:r>
              <a:rPr>
                <a:latin typeface="Courier"/>
              </a:rPr>
              <a:t>, deff</a:t>
            </a:r>
            <a:r>
              <a:rPr>
                <a:solidFill>
                  <a:srgbClr val="666666"/>
                </a:solidFill>
                <a:latin typeface="Courier"/>
              </a:rPr>
              <a:t>=</a:t>
            </a:r>
            <a:r>
              <a:rPr>
                <a:solidFill>
                  <a:srgbClr val="40A070"/>
                </a:solidFill>
                <a:latin typeface="Courier"/>
              </a:rPr>
              <a:t>2.4</a:t>
            </a:r>
            <a:r>
              <a:rPr>
                <a:latin typeface="Courier"/>
              </a:rPr>
              <a:t>))  </a:t>
            </a:r>
            <a:r>
              <a:rPr i="1">
                <a:solidFill>
                  <a:srgbClr val="60A0B0"/>
                </a:solidFill>
                <a:latin typeface="Courier"/>
              </a:rPr>
              <a:t># cluster survey</a:t>
            </a:r>
            <a:br/>
            <a:r>
              <a:rPr>
                <a:solidFill>
                  <a:srgbClr val="008000"/>
                </a:solidFill>
                <a:latin typeface="Courier"/>
              </a:rPr>
              <a:t>print</a:t>
            </a:r>
            <a:r>
              <a:rPr>
                <a:latin typeface="Courier"/>
              </a:rPr>
              <a:t>(sample_size(</a:t>
            </a:r>
            <a:r>
              <a:rPr>
                <a:solidFill>
                  <a:srgbClr val="40A070"/>
                </a:solidFill>
                <a:latin typeface="Courier"/>
              </a:rPr>
              <a:t>0.30</a:t>
            </a:r>
            <a:r>
              <a:rPr>
                <a:latin typeface="Courier"/>
              </a:rPr>
              <a:t>, </a:t>
            </a:r>
            <a:r>
              <a:rPr>
                <a:solidFill>
                  <a:srgbClr val="40A070"/>
                </a:solidFill>
                <a:latin typeface="Courier"/>
              </a:rPr>
              <a:t>0.03</a:t>
            </a:r>
            <a:r>
              <a:rPr>
                <a:latin typeface="Courier"/>
              </a:rPr>
              <a:t>, deff</a:t>
            </a:r>
            <a:r>
              <a:rPr>
                <a:solidFill>
                  <a:srgbClr val="666666"/>
                </a:solidFill>
                <a:latin typeface="Courier"/>
              </a:rPr>
              <a:t>=</a:t>
            </a:r>
            <a:r>
              <a:rPr>
                <a:solidFill>
                  <a:srgbClr val="40A070"/>
                </a:solidFill>
                <a:latin typeface="Courier"/>
              </a:rPr>
              <a:t>2.4</a:t>
            </a:r>
            <a:r>
              <a:rPr>
                <a:latin typeface="Courier"/>
              </a:rPr>
              <a:t>))  </a:t>
            </a:r>
            <a:r>
              <a:rPr i="1">
                <a:solidFill>
                  <a:srgbClr val="60A0B0"/>
                </a:solidFill>
                <a:latin typeface="Courier"/>
              </a:rPr>
              <a:t># tighter precision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formule, et les quatre nombres qu’elle contient — En R</a:t>
            </a:r>
          </a:p>
        </p:txBody>
      </p:sp>
      <p:sp>
        <p:nvSpPr>
          <p:cNvPr id="3" name="Content Placeholder 2"/>
          <p:cNvSpPr>
            <a:spLocks noGrp="1"/>
          </p:cNvSpPr>
          <p:nvPr>
            <p:ph idx="1"/>
          </p:nvPr>
        </p:nvSpPr>
        <p:spPr/>
        <p:txBody>
          <a:bodyPr/>
          <a:lstStyle/>
          <a:p>
            <a:pPr lvl="0" indent="0">
              <a:buNone/>
            </a:pPr>
            <a:r>
              <a:rPr>
                <a:latin typeface="Courier"/>
              </a:rPr>
              <a:t>sample_size </a:t>
            </a:r>
            <a:r>
              <a:rPr>
                <a:solidFill>
                  <a:srgbClr val="007020"/>
                </a:solidFill>
                <a:latin typeface="Courier"/>
              </a:rPr>
              <a:t>&lt;-</a:t>
            </a:r>
            <a:r>
              <a:rPr>
                <a:latin typeface="Courier"/>
              </a:rPr>
              <a:t> </a:t>
            </a:r>
            <a:r>
              <a:rPr b="1">
                <a:solidFill>
                  <a:srgbClr val="007020"/>
                </a:solidFill>
                <a:latin typeface="Courier"/>
              </a:rPr>
              <a:t>function</a:t>
            </a:r>
            <a:r>
              <a:rPr>
                <a:latin typeface="Courier"/>
              </a:rPr>
              <a:t>(p, d, </a:t>
            </a:r>
            <a:r>
              <a:rPr>
                <a:solidFill>
                  <a:srgbClr val="7D9029"/>
                </a:solidFill>
                <a:latin typeface="Courier"/>
              </a:rPr>
              <a:t>deff =</a:t>
            </a:r>
            <a:r>
              <a:rPr>
                <a:latin typeface="Courier"/>
              </a:rPr>
              <a:t> </a:t>
            </a:r>
            <a:r>
              <a:rPr>
                <a:solidFill>
                  <a:srgbClr val="40A070"/>
                </a:solidFill>
                <a:latin typeface="Courier"/>
              </a:rPr>
              <a:t>1</a:t>
            </a:r>
            <a:r>
              <a:rPr>
                <a:latin typeface="Courier"/>
              </a:rPr>
              <a:t>, </a:t>
            </a:r>
            <a:r>
              <a:rPr>
                <a:solidFill>
                  <a:srgbClr val="7D9029"/>
                </a:solidFill>
                <a:latin typeface="Courier"/>
              </a:rPr>
              <a:t>z =</a:t>
            </a:r>
            <a:r>
              <a:rPr>
                <a:latin typeface="Courier"/>
              </a:rPr>
              <a:t> </a:t>
            </a:r>
            <a:r>
              <a:rPr>
                <a:solidFill>
                  <a:srgbClr val="40A070"/>
                </a:solidFill>
                <a:latin typeface="Courier"/>
              </a:rPr>
              <a:t>1.96</a:t>
            </a:r>
            <a:r>
              <a:rPr>
                <a:latin typeface="Courier"/>
              </a:rPr>
              <a:t>, </a:t>
            </a:r>
            <a:r>
              <a:rPr>
                <a:solidFill>
                  <a:srgbClr val="7D9029"/>
                </a:solidFill>
                <a:latin typeface="Courier"/>
              </a:rPr>
              <a:t>response =</a:t>
            </a:r>
            <a:r>
              <a:rPr>
                <a:latin typeface="Courier"/>
              </a:rPr>
              <a:t> </a:t>
            </a:r>
            <a:r>
              <a:rPr>
                <a:solidFill>
                  <a:srgbClr val="40A070"/>
                </a:solidFill>
                <a:latin typeface="Courier"/>
              </a:rPr>
              <a:t>1</a:t>
            </a:r>
            <a:r>
              <a:rPr>
                <a:latin typeface="Courier"/>
              </a:rPr>
              <a:t>) {</a:t>
            </a:r>
            <a:br/>
            <a:r>
              <a:rPr>
                <a:latin typeface="Courier"/>
              </a:rPr>
              <a:t>  </a:t>
            </a:r>
            <a:r>
              <a:rPr>
                <a:solidFill>
                  <a:srgbClr val="06287E"/>
                </a:solidFill>
                <a:latin typeface="Courier"/>
              </a:rPr>
              <a:t>ceiling</a:t>
            </a:r>
            <a:r>
              <a:rPr>
                <a:latin typeface="Courier"/>
              </a:rPr>
              <a:t>(z</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d</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deff </a:t>
            </a:r>
            <a:r>
              <a:rPr>
                <a:solidFill>
                  <a:srgbClr val="4070A0"/>
                </a:solidFill>
                <a:latin typeface="Courier"/>
              </a:rPr>
              <a:t>/</a:t>
            </a:r>
            <a:r>
              <a:rPr>
                <a:latin typeface="Courier"/>
              </a:rPr>
              <a:t> response)</a:t>
            </a:r>
            <a:br/>
            <a:r>
              <a:rPr>
                <a:latin typeface="Courier"/>
              </a:rPr>
              <a:t>}</a:t>
            </a:r>
            <a:br/>
            <a:br/>
            <a:r>
              <a:rPr>
                <a:solidFill>
                  <a:srgbClr val="06287E"/>
                </a:solidFill>
                <a:latin typeface="Courier"/>
              </a:rPr>
              <a:t>c</a:t>
            </a:r>
            <a:r>
              <a:rPr>
                <a:latin typeface="Courier"/>
              </a:rPr>
              <a:t>(</a:t>
            </a:r>
            <a:r>
              <a:rPr>
                <a:solidFill>
                  <a:srgbClr val="06287E"/>
                </a:solidFill>
                <a:latin typeface="Courier"/>
              </a:rPr>
              <a:t>sample_size</a:t>
            </a:r>
            <a:r>
              <a:rPr>
                <a:latin typeface="Courier"/>
              </a:rPr>
              <a:t>(</a:t>
            </a:r>
            <a:r>
              <a:rPr>
                <a:solidFill>
                  <a:srgbClr val="40A070"/>
                </a:solidFill>
                <a:latin typeface="Courier"/>
              </a:rPr>
              <a:t>0.30</a:t>
            </a:r>
            <a:r>
              <a:rPr>
                <a:latin typeface="Courier"/>
              </a:rPr>
              <a:t>, </a:t>
            </a:r>
            <a:r>
              <a:rPr>
                <a:solidFill>
                  <a:srgbClr val="40A070"/>
                </a:solidFill>
                <a:latin typeface="Courier"/>
              </a:rPr>
              <a:t>0.05</a:t>
            </a:r>
            <a:r>
              <a:rPr>
                <a:latin typeface="Courier"/>
              </a:rPr>
              <a:t>),</a:t>
            </a:r>
            <a:br/>
            <a:r>
              <a:rPr>
                <a:latin typeface="Courier"/>
              </a:rPr>
              <a:t>  </a:t>
            </a:r>
            <a:r>
              <a:rPr>
                <a:solidFill>
                  <a:srgbClr val="06287E"/>
                </a:solidFill>
                <a:latin typeface="Courier"/>
              </a:rPr>
              <a:t>sample_size</a:t>
            </a:r>
            <a:r>
              <a:rPr>
                <a:latin typeface="Courier"/>
              </a:rPr>
              <a:t>(</a:t>
            </a:r>
            <a:r>
              <a:rPr>
                <a:solidFill>
                  <a:srgbClr val="40A070"/>
                </a:solidFill>
                <a:latin typeface="Courier"/>
              </a:rPr>
              <a:t>0.30</a:t>
            </a:r>
            <a:r>
              <a:rPr>
                <a:latin typeface="Courier"/>
              </a:rPr>
              <a:t>, </a:t>
            </a:r>
            <a:r>
              <a:rPr>
                <a:solidFill>
                  <a:srgbClr val="40A070"/>
                </a:solidFill>
                <a:latin typeface="Courier"/>
              </a:rPr>
              <a:t>0.05</a:t>
            </a:r>
            <a:r>
              <a:rPr>
                <a:latin typeface="Courier"/>
              </a:rPr>
              <a:t>, </a:t>
            </a:r>
            <a:r>
              <a:rPr>
                <a:solidFill>
                  <a:srgbClr val="7D9029"/>
                </a:solidFill>
                <a:latin typeface="Courier"/>
              </a:rPr>
              <a:t>deff =</a:t>
            </a:r>
            <a:r>
              <a:rPr>
                <a:latin typeface="Courier"/>
              </a:rPr>
              <a:t> </a:t>
            </a:r>
            <a:r>
              <a:rPr>
                <a:solidFill>
                  <a:srgbClr val="40A070"/>
                </a:solidFill>
                <a:latin typeface="Courier"/>
              </a:rPr>
              <a:t>2.4</a:t>
            </a:r>
            <a:r>
              <a:rPr>
                <a:latin typeface="Courier"/>
              </a:rPr>
              <a:t>),</a:t>
            </a:r>
            <a:br/>
            <a:r>
              <a:rPr>
                <a:latin typeface="Courier"/>
              </a:rPr>
              <a:t>  </a:t>
            </a:r>
            <a:r>
              <a:rPr>
                <a:solidFill>
                  <a:srgbClr val="06287E"/>
                </a:solidFill>
                <a:latin typeface="Courier"/>
              </a:rPr>
              <a:t>sample_size</a:t>
            </a:r>
            <a:r>
              <a:rPr>
                <a:latin typeface="Courier"/>
              </a:rPr>
              <a:t>(</a:t>
            </a:r>
            <a:r>
              <a:rPr>
                <a:solidFill>
                  <a:srgbClr val="40A070"/>
                </a:solidFill>
                <a:latin typeface="Courier"/>
              </a:rPr>
              <a:t>0.30</a:t>
            </a:r>
            <a:r>
              <a:rPr>
                <a:latin typeface="Courier"/>
              </a:rPr>
              <a:t>, </a:t>
            </a:r>
            <a:r>
              <a:rPr>
                <a:solidFill>
                  <a:srgbClr val="40A070"/>
                </a:solidFill>
                <a:latin typeface="Courier"/>
              </a:rPr>
              <a:t>0.03</a:t>
            </a:r>
            <a:r>
              <a:rPr>
                <a:latin typeface="Courier"/>
              </a:rPr>
              <a:t>, </a:t>
            </a:r>
            <a:r>
              <a:rPr>
                <a:solidFill>
                  <a:srgbClr val="7D9029"/>
                </a:solidFill>
                <a:latin typeface="Courier"/>
              </a:rPr>
              <a:t>deff =</a:t>
            </a:r>
            <a:r>
              <a:rPr>
                <a:latin typeface="Courier"/>
              </a:rPr>
              <a:t> </a:t>
            </a:r>
            <a:r>
              <a:rPr>
                <a:solidFill>
                  <a:srgbClr val="40A070"/>
                </a:solidFill>
                <a:latin typeface="Courier"/>
              </a:rPr>
              <a:t>2.4</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formule, et les quatre nombres qu’elle contient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p attendu</a:t>
                      </a:r>
                    </a:p>
                  </a:txBody>
                  <a:tcPr/>
                </a:tc>
                <a:tc>
                  <a:txBody>
                    <a:bodyPr/>
                    <a:lstStyle/>
                    <a:p>
                      <a:pPr lvl="0" indent="0" marL="0">
                        <a:buNone/>
                      </a:pPr>
                      <a:r>
                        <a:rPr/>
                        <a:t>Précision</a:t>
                      </a:r>
                    </a:p>
                  </a:txBody>
                  <a:tcPr/>
                </a:tc>
                <a:tc>
                  <a:txBody>
                    <a:bodyPr/>
                    <a:lstStyle/>
                    <a:p>
                      <a:pPr lvl="0" indent="0" marL="0">
                        <a:buNone/>
                      </a:pPr>
                      <a:r>
                        <a:rPr/>
                        <a:t>deff</a:t>
                      </a:r>
                    </a:p>
                  </a:txBody>
                  <a:tcPr/>
                </a:tc>
                <a:tc>
                  <a:txBody>
                    <a:bodyPr/>
                    <a:lstStyle/>
                    <a:p>
                      <a:pPr lvl="0" indent="0" marL="0">
                        <a:buNone/>
                      </a:pPr>
                      <a:r>
                        <a:rPr/>
                        <a:t>Ménages nécessaires</a:t>
                      </a:r>
                    </a:p>
                  </a:txBody>
                  <a:tcPr/>
                </a:tc>
              </a:tr>
              <a:tr h="0">
                <a:tc>
                  <a:txBody>
                    <a:bodyPr/>
                    <a:lstStyle/>
                    <a:p>
                      <a:pPr lvl="0" indent="0" marL="0">
                        <a:buNone/>
                      </a:pPr>
                      <a:r>
                        <a:rPr/>
                        <a:t>30 %</a:t>
                      </a:r>
                    </a:p>
                  </a:txBody>
                </a:tc>
                <a:tc>
                  <a:txBody>
                    <a:bodyPr/>
                    <a:lstStyle/>
                    <a:p>
                      <a:pPr lvl="0" indent="0" marL="0">
                        <a:buNone/>
                      </a:pPr>
                      <a:r>
                        <a:rPr/>
                        <a:t>±5 points</a:t>
                      </a:r>
                    </a:p>
                  </a:txBody>
                </a:tc>
                <a:tc>
                  <a:txBody>
                    <a:bodyPr/>
                    <a:lstStyle/>
                    <a:p>
                      <a:pPr lvl="0" indent="0" marL="0">
                        <a:buNone/>
                      </a:pPr>
                      <a:r>
                        <a:rPr/>
                        <a:t>1,0</a:t>
                      </a:r>
                    </a:p>
                  </a:txBody>
                </a:tc>
                <a:tc>
                  <a:txBody>
                    <a:bodyPr/>
                    <a:lstStyle/>
                    <a:p>
                      <a:pPr lvl="0" indent="0" marL="0">
                        <a:buNone/>
                      </a:pPr>
                      <a:r>
                        <a:rPr/>
                        <a:t>323</a:t>
                      </a:r>
                    </a:p>
                  </a:txBody>
                </a:tc>
              </a:tr>
              <a:tr h="0">
                <a:tc>
                  <a:txBody>
                    <a:bodyPr/>
                    <a:lstStyle/>
                    <a:p>
                      <a:pPr lvl="0" indent="0" marL="0">
                        <a:buNone/>
                      </a:pPr>
                      <a:r>
                        <a:rPr/>
                        <a:t>30 %</a:t>
                      </a:r>
                    </a:p>
                  </a:txBody>
                </a:tc>
                <a:tc>
                  <a:txBody>
                    <a:bodyPr/>
                    <a:lstStyle/>
                    <a:p>
                      <a:pPr lvl="0" indent="0" marL="0">
                        <a:buNone/>
                      </a:pPr>
                      <a:r>
                        <a:rPr/>
                        <a:t>±5 points</a:t>
                      </a:r>
                    </a:p>
                  </a:txBody>
                </a:tc>
                <a:tc>
                  <a:txBody>
                    <a:bodyPr/>
                    <a:lstStyle/>
                    <a:p>
                      <a:pPr lvl="0" indent="0" marL="0">
                        <a:buNone/>
                      </a:pPr>
                      <a:r>
                        <a:rPr/>
                        <a:t>2,4</a:t>
                      </a:r>
                    </a:p>
                  </a:txBody>
                </a:tc>
                <a:tc>
                  <a:txBody>
                    <a:bodyPr/>
                    <a:lstStyle/>
                    <a:p>
                      <a:pPr lvl="0" indent="0" marL="0">
                        <a:buNone/>
                      </a:pPr>
                      <a:r>
                        <a:rPr/>
                        <a:t>775</a:t>
                      </a:r>
                    </a:p>
                  </a:txBody>
                </a:tc>
              </a:tr>
              <a:tr h="0">
                <a:tc>
                  <a:txBody>
                    <a:bodyPr/>
                    <a:lstStyle/>
                    <a:p>
                      <a:pPr lvl="0" indent="0" marL="0">
                        <a:buNone/>
                      </a:pPr>
                      <a:r>
                        <a:rPr/>
                        <a:t>30 %</a:t>
                      </a:r>
                    </a:p>
                  </a:txBody>
                </a:tc>
                <a:tc>
                  <a:txBody>
                    <a:bodyPr/>
                    <a:lstStyle/>
                    <a:p>
                      <a:pPr lvl="0" indent="0" marL="0">
                        <a:buNone/>
                      </a:pPr>
                      <a:r>
                        <a:rPr/>
                        <a:t>±3 points</a:t>
                      </a:r>
                    </a:p>
                  </a:txBody>
                </a:tc>
                <a:tc>
                  <a:txBody>
                    <a:bodyPr/>
                    <a:lstStyle/>
                    <a:p>
                      <a:pPr lvl="0" indent="0" marL="0">
                        <a:buNone/>
                      </a:pPr>
                      <a:r>
                        <a:rPr/>
                        <a:t>2,4</a:t>
                      </a:r>
                    </a:p>
                  </a:txBody>
                </a:tc>
                <a:tc>
                  <a:txBody>
                    <a:bodyPr/>
                    <a:lstStyle/>
                    <a:p>
                      <a:pPr lvl="0" indent="0" marL="0">
                        <a:buNone/>
                      </a:pPr>
                      <a:r>
                        <a:rPr/>
                        <a:t>2 152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formule, et les quatre nombres qu’elle contient</a:t>
            </a:r>
          </a:p>
        </p:txBody>
      </p:sp>
      <p:sp>
        <p:nvSpPr>
          <p:cNvPr id="3" name="Content Placeholder 2"/>
          <p:cNvSpPr>
            <a:spLocks noGrp="1"/>
          </p:cNvSpPr>
          <p:nvPr>
            <p:ph idx="1"/>
          </p:nvPr>
        </p:nvSpPr>
        <p:spPr/>
        <p:txBody>
          <a:bodyPr/>
          <a:lstStyle/>
          <a:p>
            <a:pPr lvl="0"/>
            <a:r>
              <a:rPr/>
              <a:t>La mise en grappes plus que double l’exigence — 323 devient 775 pour la même précision</a:t>
            </a:r>
          </a:p>
          <a:p>
            <a:pPr lvl="0"/>
            <a:r>
              <a:rPr/>
              <a:t>La précision coûte très cher — Passer de ±5 à ±3 points triple presque l’échantillon</a:t>
            </a:r>
          </a:p>
          <a:p>
            <a:pPr lvl="0"/>
            <a:r>
              <a:rPr/>
              <a:t>La non-réponse est un diviseur, pas un détail — Attendre 90 % de réponse signifie diviser par 0,9 — et cela s’applique…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lecture à l’envers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precision(n, p, deff</a:t>
            </a:r>
            <a:r>
              <a:rPr>
                <a:solidFill>
                  <a:srgbClr val="666666"/>
                </a:solidFill>
                <a:latin typeface="Courier"/>
              </a:rPr>
              <a:t>=</a:t>
            </a:r>
            <a:r>
              <a:rPr>
                <a:solidFill>
                  <a:srgbClr val="40A070"/>
                </a:solidFill>
                <a:latin typeface="Courier"/>
              </a:rPr>
              <a:t>1.0</a:t>
            </a:r>
            <a:r>
              <a:rPr>
                <a:latin typeface="Courier"/>
              </a:rPr>
              <a:t>, z</a:t>
            </a:r>
            <a:r>
              <a:rPr>
                <a:solidFill>
                  <a:srgbClr val="666666"/>
                </a:solidFill>
                <a:latin typeface="Courier"/>
              </a:rPr>
              <a:t>=</a:t>
            </a:r>
            <a:r>
              <a:rPr>
                <a:solidFill>
                  <a:srgbClr val="40A070"/>
                </a:solidFill>
                <a:latin typeface="Courier"/>
              </a:rPr>
              <a:t>1.96</a:t>
            </a:r>
            <a:r>
              <a:rPr>
                <a:latin typeface="Courier"/>
              </a:rPr>
              <a:t>):</a:t>
            </a:r>
            <a:br/>
            <a:r>
              <a:rPr>
                <a:latin typeface="Courier"/>
              </a:rPr>
              <a:t>    </a:t>
            </a:r>
            <a:r>
              <a:rPr b="1">
                <a:solidFill>
                  <a:srgbClr val="007020"/>
                </a:solidFill>
                <a:latin typeface="Courier"/>
              </a:rPr>
              <a:t>return</a:t>
            </a:r>
            <a:r>
              <a:rPr>
                <a:latin typeface="Courier"/>
              </a:rPr>
              <a:t> z </a:t>
            </a:r>
            <a:r>
              <a:rPr>
                <a:solidFill>
                  <a:srgbClr val="666666"/>
                </a:solidFill>
                <a:latin typeface="Courier"/>
              </a:rPr>
              <a:t>*</a:t>
            </a:r>
            <a:r>
              <a:rPr>
                <a:latin typeface="Courier"/>
              </a:rPr>
              <a:t> math.sqrt(p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 </a:t>
            </a:r>
            <a:r>
              <a:rPr>
                <a:solidFill>
                  <a:srgbClr val="666666"/>
                </a:solidFill>
                <a:latin typeface="Courier"/>
              </a:rPr>
              <a:t>*</a:t>
            </a:r>
            <a:r>
              <a:rPr>
                <a:latin typeface="Courier"/>
              </a:rPr>
              <a:t> deff)</a:t>
            </a:r>
            <a:br/>
            <a:br/>
            <a:br/>
            <a:r>
              <a:rPr>
                <a:solidFill>
                  <a:srgbClr val="008000"/>
                </a:solidFill>
                <a:latin typeface="Courier"/>
              </a:rPr>
              <a:t>print</a:t>
            </a:r>
            <a:r>
              <a:rPr>
                <a:latin typeface="Courier"/>
              </a:rPr>
              <a:t>(</a:t>
            </a:r>
            <a:r>
              <a:rPr>
                <a:solidFill>
                  <a:srgbClr val="BB6688"/>
                </a:solidFill>
                <a:latin typeface="Courier"/>
              </a:rPr>
              <a:t>f"+/- </a:t>
            </a:r>
            <a:r>
              <a:rPr>
                <a:solidFill>
                  <a:srgbClr val="4070A0"/>
                </a:solidFill>
                <a:latin typeface="Courier"/>
              </a:rPr>
              <a:t>{</a:t>
            </a:r>
            <a:r>
              <a:rPr>
                <a:latin typeface="Courier"/>
              </a:rPr>
              <a:t>precision(</a:t>
            </a:r>
            <a:r>
              <a:rPr>
                <a:solidFill>
                  <a:srgbClr val="40A070"/>
                </a:solidFill>
                <a:latin typeface="Courier"/>
              </a:rPr>
              <a:t>996</a:t>
            </a:r>
            <a:r>
              <a:rPr>
                <a:latin typeface="Courier"/>
              </a:rPr>
              <a:t>, </a:t>
            </a:r>
            <a:r>
              <a:rPr>
                <a:solidFill>
                  <a:srgbClr val="40A070"/>
                </a:solidFill>
                <a:latin typeface="Courier"/>
              </a:rPr>
              <a:t>0.291</a:t>
            </a:r>
            <a:r>
              <a:rPr>
                <a:latin typeface="Courier"/>
              </a:rPr>
              <a:t>, deff</a:t>
            </a:r>
            <a:r>
              <a:rPr>
                <a:solidFill>
                  <a:srgbClr val="666666"/>
                </a:solidFill>
                <a:latin typeface="Courier"/>
              </a:rPr>
              <a:t>=</a:t>
            </a:r>
            <a:r>
              <a:rPr>
                <a:solidFill>
                  <a:srgbClr val="40A070"/>
                </a:solidFill>
                <a:latin typeface="Courier"/>
              </a:rPr>
              <a:t>1.60</a:t>
            </a:r>
            <a:r>
              <a:rPr>
                <a:latin typeface="Courier"/>
              </a:rPr>
              <a:t>)</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a:t>
            </a:r>
            <a:r>
              <a:rPr>
                <a:solidFill>
                  <a:srgbClr val="4070A0"/>
                </a:solidFill>
                <a:latin typeface="Courier"/>
              </a:rPr>
              <a:t>{</a:t>
            </a:r>
            <a:r>
              <a:rPr>
                <a:latin typeface="Courier"/>
              </a:rPr>
              <a:t>precision(</a:t>
            </a:r>
            <a:r>
              <a:rPr>
                <a:solidFill>
                  <a:srgbClr val="40A070"/>
                </a:solidFill>
                <a:latin typeface="Courier"/>
              </a:rPr>
              <a:t>343</a:t>
            </a:r>
            <a:r>
              <a:rPr>
                <a:latin typeface="Courier"/>
              </a:rPr>
              <a:t>, </a:t>
            </a:r>
            <a:r>
              <a:rPr>
                <a:solidFill>
                  <a:srgbClr val="40A070"/>
                </a:solidFill>
                <a:latin typeface="Courier"/>
              </a:rPr>
              <a:t>0.464</a:t>
            </a:r>
            <a:r>
              <a:rPr>
                <a:latin typeface="Courier"/>
              </a:rPr>
              <a:t>, deff</a:t>
            </a:r>
            <a:r>
              <a:rPr>
                <a:solidFill>
                  <a:srgbClr val="666666"/>
                </a:solidFill>
                <a:latin typeface="Courier"/>
              </a:rPr>
              <a:t>=</a:t>
            </a:r>
            <a:r>
              <a:rPr>
                <a:solidFill>
                  <a:srgbClr val="40A070"/>
                </a:solidFill>
                <a:latin typeface="Courier"/>
              </a:rPr>
              <a:t>1.60</a:t>
            </a:r>
            <a:r>
              <a:rPr>
                <a:latin typeface="Courier"/>
              </a:rPr>
              <a:t>)</a:t>
            </a:r>
            <a:r>
              <a:rPr>
                <a:solidFill>
                  <a:srgbClr val="4070A0"/>
                </a:solidFill>
                <a:latin typeface="Courier"/>
              </a:rPr>
              <a:t>:.1%}</a:t>
            </a:r>
            <a:r>
              <a:rPr>
                <a:solidFill>
                  <a:srgbClr val="BB6688"/>
                </a:solidFill>
                <a:latin typeface="Courier"/>
              </a:rPr>
              <a:t>"</a:t>
            </a:r>
            <a:r>
              <a:rPr>
                <a:latin typeface="Courier"/>
              </a:rPr>
              <a:t>)   </a:t>
            </a:r>
            <a:r>
              <a:rPr i="1">
                <a:solidFill>
                  <a:srgbClr val="60A0B0"/>
                </a:solidFill>
                <a:latin typeface="Courier"/>
              </a:rPr>
              <a:t># rural remote alone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lecture à l’envers — En R</a:t>
            </a:r>
          </a:p>
        </p:txBody>
      </p:sp>
      <p:sp>
        <p:nvSpPr>
          <p:cNvPr id="3" name="Content Placeholder 2"/>
          <p:cNvSpPr>
            <a:spLocks noGrp="1"/>
          </p:cNvSpPr>
          <p:nvPr>
            <p:ph idx="1"/>
          </p:nvPr>
        </p:nvSpPr>
        <p:spPr/>
        <p:txBody>
          <a:bodyPr/>
          <a:lstStyle/>
          <a:p>
            <a:pPr lvl="0" indent="0">
              <a:buNone/>
            </a:pPr>
            <a:r>
              <a:rPr>
                <a:latin typeface="Courier"/>
              </a:rPr>
              <a:t>precision </a:t>
            </a:r>
            <a:r>
              <a:rPr>
                <a:solidFill>
                  <a:srgbClr val="007020"/>
                </a:solidFill>
                <a:latin typeface="Courier"/>
              </a:rPr>
              <a:t>&lt;-</a:t>
            </a:r>
            <a:r>
              <a:rPr>
                <a:latin typeface="Courier"/>
              </a:rPr>
              <a:t> </a:t>
            </a:r>
            <a:r>
              <a:rPr b="1">
                <a:solidFill>
                  <a:srgbClr val="007020"/>
                </a:solidFill>
                <a:latin typeface="Courier"/>
              </a:rPr>
              <a:t>function</a:t>
            </a:r>
            <a:r>
              <a:rPr>
                <a:latin typeface="Courier"/>
              </a:rPr>
              <a:t>(n, p, </a:t>
            </a:r>
            <a:r>
              <a:rPr>
                <a:solidFill>
                  <a:srgbClr val="7D9029"/>
                </a:solidFill>
                <a:latin typeface="Courier"/>
              </a:rPr>
              <a:t>deff =</a:t>
            </a:r>
            <a:r>
              <a:rPr>
                <a:latin typeface="Courier"/>
              </a:rPr>
              <a:t> </a:t>
            </a:r>
            <a:r>
              <a:rPr>
                <a:solidFill>
                  <a:srgbClr val="40A070"/>
                </a:solidFill>
                <a:latin typeface="Courier"/>
              </a:rPr>
              <a:t>1</a:t>
            </a:r>
            <a:r>
              <a:rPr>
                <a:latin typeface="Courier"/>
              </a:rPr>
              <a:t>, </a:t>
            </a:r>
            <a:r>
              <a:rPr>
                <a:solidFill>
                  <a:srgbClr val="7D9029"/>
                </a:solidFill>
                <a:latin typeface="Courier"/>
              </a:rPr>
              <a:t>z =</a:t>
            </a:r>
            <a:r>
              <a:rPr>
                <a:latin typeface="Courier"/>
              </a:rPr>
              <a:t> </a:t>
            </a:r>
            <a:r>
              <a:rPr>
                <a:solidFill>
                  <a:srgbClr val="40A070"/>
                </a:solidFill>
                <a:latin typeface="Courier"/>
              </a:rPr>
              <a:t>1.96</a:t>
            </a:r>
            <a:r>
              <a:rPr>
                <a:latin typeface="Courier"/>
              </a:rPr>
              <a:t>) z </a:t>
            </a:r>
            <a:r>
              <a:rPr>
                <a:solidFill>
                  <a:srgbClr val="4070A0"/>
                </a:solidFill>
                <a:latin typeface="Courier"/>
              </a:rPr>
              <a:t>*</a:t>
            </a:r>
            <a:r>
              <a:rPr>
                <a:latin typeface="Courier"/>
              </a:rPr>
              <a:t> </a:t>
            </a:r>
            <a:r>
              <a:rPr>
                <a:solidFill>
                  <a:srgbClr val="06287E"/>
                </a:solidFill>
                <a:latin typeface="Courier"/>
              </a:rPr>
              <a:t>sqrt</a:t>
            </a:r>
            <a:r>
              <a:rPr>
                <a:latin typeface="Courier"/>
              </a:rPr>
              <a:t>(p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n </a:t>
            </a:r>
            <a:r>
              <a:rPr>
                <a:solidFill>
                  <a:srgbClr val="4070A0"/>
                </a:solidFill>
                <a:latin typeface="Courier"/>
              </a:rPr>
              <a:t>*</a:t>
            </a:r>
            <a:r>
              <a:rPr>
                <a:latin typeface="Courier"/>
              </a:rPr>
              <a:t> deff)</a:t>
            </a:r>
            <a:br/>
            <a:br/>
            <a:r>
              <a:rPr>
                <a:solidFill>
                  <a:srgbClr val="06287E"/>
                </a:solidFill>
                <a:latin typeface="Courier"/>
              </a:rPr>
              <a:t>c</a:t>
            </a:r>
            <a:r>
              <a:rPr>
                <a:latin typeface="Courier"/>
              </a:rPr>
              <a:t>(</a:t>
            </a:r>
            <a:r>
              <a:rPr>
                <a:solidFill>
                  <a:srgbClr val="7D9029"/>
                </a:solidFill>
                <a:latin typeface="Courier"/>
              </a:rPr>
              <a:t>overall =</a:t>
            </a:r>
            <a:r>
              <a:rPr>
                <a:latin typeface="Courier"/>
              </a:rPr>
              <a:t> </a:t>
            </a:r>
            <a:r>
              <a:rPr>
                <a:solidFill>
                  <a:srgbClr val="06287E"/>
                </a:solidFill>
                <a:latin typeface="Courier"/>
              </a:rPr>
              <a:t>precision</a:t>
            </a:r>
            <a:r>
              <a:rPr>
                <a:latin typeface="Courier"/>
              </a:rPr>
              <a:t>(</a:t>
            </a:r>
            <a:r>
              <a:rPr>
                <a:solidFill>
                  <a:srgbClr val="40A070"/>
                </a:solidFill>
                <a:latin typeface="Courier"/>
              </a:rPr>
              <a:t>996</a:t>
            </a:r>
            <a:r>
              <a:rPr>
                <a:latin typeface="Courier"/>
              </a:rPr>
              <a:t>, </a:t>
            </a:r>
            <a:r>
              <a:rPr>
                <a:solidFill>
                  <a:srgbClr val="40A070"/>
                </a:solidFill>
                <a:latin typeface="Courier"/>
              </a:rPr>
              <a:t>0.291</a:t>
            </a:r>
            <a:r>
              <a:rPr>
                <a:latin typeface="Courier"/>
              </a:rPr>
              <a:t>, </a:t>
            </a:r>
            <a:r>
              <a:rPr>
                <a:solidFill>
                  <a:srgbClr val="7D9029"/>
                </a:solidFill>
                <a:latin typeface="Courier"/>
              </a:rPr>
              <a:t>deff =</a:t>
            </a:r>
            <a:r>
              <a:rPr>
                <a:latin typeface="Courier"/>
              </a:rPr>
              <a:t> </a:t>
            </a:r>
            <a:r>
              <a:rPr>
                <a:solidFill>
                  <a:srgbClr val="40A070"/>
                </a:solidFill>
                <a:latin typeface="Courier"/>
              </a:rPr>
              <a:t>1.60</a:t>
            </a:r>
            <a:r>
              <a:rPr>
                <a:latin typeface="Courier"/>
              </a:rPr>
              <a:t>),</a:t>
            </a:r>
            <a:br/>
            <a:r>
              <a:rPr>
                <a:latin typeface="Courier"/>
              </a:rPr>
              <a:t>  </a:t>
            </a:r>
            <a:r>
              <a:rPr>
                <a:solidFill>
                  <a:srgbClr val="7D9029"/>
                </a:solidFill>
                <a:latin typeface="Courier"/>
              </a:rPr>
              <a:t>remote  =</a:t>
            </a:r>
            <a:r>
              <a:rPr>
                <a:latin typeface="Courier"/>
              </a:rPr>
              <a:t> </a:t>
            </a:r>
            <a:r>
              <a:rPr>
                <a:solidFill>
                  <a:srgbClr val="06287E"/>
                </a:solidFill>
                <a:latin typeface="Courier"/>
              </a:rPr>
              <a:t>precision</a:t>
            </a:r>
            <a:r>
              <a:rPr>
                <a:latin typeface="Courier"/>
              </a:rPr>
              <a:t>(</a:t>
            </a:r>
            <a:r>
              <a:rPr>
                <a:solidFill>
                  <a:srgbClr val="40A070"/>
                </a:solidFill>
                <a:latin typeface="Courier"/>
              </a:rPr>
              <a:t>343</a:t>
            </a:r>
            <a:r>
              <a:rPr>
                <a:latin typeface="Courier"/>
              </a:rPr>
              <a:t>, </a:t>
            </a:r>
            <a:r>
              <a:rPr>
                <a:solidFill>
                  <a:srgbClr val="40A070"/>
                </a:solidFill>
                <a:latin typeface="Courier"/>
              </a:rPr>
              <a:t>0.464</a:t>
            </a:r>
            <a:r>
              <a:rPr>
                <a:latin typeface="Courier"/>
              </a:rPr>
              <a:t>, </a:t>
            </a:r>
            <a:r>
              <a:rPr>
                <a:solidFill>
                  <a:srgbClr val="7D9029"/>
                </a:solidFill>
                <a:latin typeface="Courier"/>
              </a:rPr>
              <a:t>deff =</a:t>
            </a:r>
            <a:r>
              <a:rPr>
                <a:latin typeface="Courier"/>
              </a:rPr>
              <a:t> </a:t>
            </a:r>
            <a:r>
              <a:rPr>
                <a:solidFill>
                  <a:srgbClr val="40A070"/>
                </a:solidFill>
                <a:latin typeface="Courier"/>
              </a:rPr>
              <a:t>1.60</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lecture à l’envers</a:t>
            </a:r>
          </a:p>
        </p:txBody>
      </p:sp>
      <p:sp>
        <p:nvSpPr>
          <p:cNvPr id="3" name="Content Placeholder 2"/>
          <p:cNvSpPr>
            <a:spLocks noGrp="1"/>
          </p:cNvSpPr>
          <p:nvPr>
            <p:ph idx="1"/>
          </p:nvPr>
        </p:nvSpPr>
        <p:spPr/>
        <p:txBody>
          <a:bodyPr/>
          <a:lstStyle/>
          <a:p>
            <a:pPr lvl="0"/>
            <a:r>
              <a:rPr/>
              <a:t>Faites ce calcul avant de promettre quoi que ce soit — Il dit quelles comparaisons l’enquête peut trancher et…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qui se négocie réellement</a:t>
            </a:r>
          </a:p>
        </p:txBody>
      </p:sp>
      <p:sp>
        <p:nvSpPr>
          <p:cNvPr id="3" name="Content Placeholder 2"/>
          <p:cNvSpPr>
            <a:spLocks noGrp="1"/>
          </p:cNvSpPr>
          <p:nvPr>
            <p:ph idx="1"/>
          </p:nvPr>
        </p:nvSpPr>
        <p:spPr/>
        <p:txBody>
          <a:bodyPr/>
          <a:lstStyle/>
          <a:p>
            <a:pPr lvl="0"/>
            <a:r>
              <a:rPr b="1"/>
              <a:t>Un seuil à franchir.</a:t>
            </a:r>
            <a:r>
              <a:rPr/>
              <a:t> Si la question est de savoir si la MAG dépasse 15 % et que l’estimation est proche de 14 %, il…</a:t>
            </a:r>
          </a:p>
          <a:p>
            <a:pPr lvl="0"/>
            <a:r>
              <a:rPr b="1"/>
              <a:t>Un changement à détecter.</a:t>
            </a:r>
            <a:r>
              <a:rPr/>
              <a:t> Détecter une amélioration de cinq points entre deux tours exige environ </a:t>
            </a:r>
            <a:r>
              <a:rPr i="1"/>
              <a:t>quatre fois</a:t>
            </a:r>
            <a:r>
              <a:rPr/>
              <a:t>…</a:t>
            </a:r>
          </a:p>
          <a:p>
            <a:pPr lvl="0"/>
            <a:r>
              <a:rPr b="1"/>
              <a:t>Une comparaison entre groupes.</a:t>
            </a:r>
            <a:r>
              <a:rPr/>
              <a:t> Même problème — deux intervalles, tous deux à resserrer.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qui se négocie réellement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Detecting a difference between two groups of equal size</a:t>
            </a:r>
            <a:br/>
            <a:r>
              <a:rPr b="1">
                <a:solidFill>
                  <a:srgbClr val="007020"/>
                </a:solidFill>
                <a:latin typeface="Courier"/>
              </a:rPr>
              <a:t>def</a:t>
            </a:r>
            <a:r>
              <a:rPr>
                <a:latin typeface="Courier"/>
              </a:rPr>
              <a:t> sample_per_group(p1, p2, deff</a:t>
            </a:r>
            <a:r>
              <a:rPr>
                <a:solidFill>
                  <a:srgbClr val="666666"/>
                </a:solidFill>
                <a:latin typeface="Courier"/>
              </a:rPr>
              <a:t>=</a:t>
            </a:r>
            <a:r>
              <a:rPr>
                <a:solidFill>
                  <a:srgbClr val="40A070"/>
                </a:solidFill>
                <a:latin typeface="Courier"/>
              </a:rPr>
              <a:t>1.0</a:t>
            </a:r>
            <a:r>
              <a:rPr>
                <a:latin typeface="Courier"/>
              </a:rPr>
              <a:t>, power_z</a:t>
            </a:r>
            <a:r>
              <a:rPr>
                <a:solidFill>
                  <a:srgbClr val="666666"/>
                </a:solidFill>
                <a:latin typeface="Courier"/>
              </a:rPr>
              <a:t>=</a:t>
            </a:r>
            <a:r>
              <a:rPr>
                <a:solidFill>
                  <a:srgbClr val="40A070"/>
                </a:solidFill>
                <a:latin typeface="Courier"/>
              </a:rPr>
              <a:t>0.84</a:t>
            </a:r>
            <a:r>
              <a:rPr>
                <a:latin typeface="Courier"/>
              </a:rPr>
              <a:t>, z</a:t>
            </a:r>
            <a:r>
              <a:rPr>
                <a:solidFill>
                  <a:srgbClr val="666666"/>
                </a:solidFill>
                <a:latin typeface="Courier"/>
              </a:rPr>
              <a:t>=</a:t>
            </a:r>
            <a:r>
              <a:rPr>
                <a:solidFill>
                  <a:srgbClr val="40A070"/>
                </a:solidFill>
                <a:latin typeface="Courier"/>
              </a:rPr>
              <a:t>1.96</a:t>
            </a:r>
            <a:r>
              <a:rPr>
                <a:latin typeface="Courier"/>
              </a:rPr>
              <a:t>):</a:t>
            </a:r>
            <a:br/>
            <a:r>
              <a:rPr>
                <a:latin typeface="Courier"/>
              </a:rPr>
              <a:t>    pbar </a:t>
            </a:r>
            <a:r>
              <a:rPr>
                <a:solidFill>
                  <a:srgbClr val="666666"/>
                </a:solidFill>
                <a:latin typeface="Courier"/>
              </a:rPr>
              <a:t>=</a:t>
            </a:r>
            <a:r>
              <a:rPr>
                <a:latin typeface="Courier"/>
              </a:rPr>
              <a:t> (p1 </a:t>
            </a:r>
            <a:r>
              <a:rPr>
                <a:solidFill>
                  <a:srgbClr val="666666"/>
                </a:solidFill>
                <a:latin typeface="Courier"/>
              </a:rPr>
              <a:t>+</a:t>
            </a:r>
            <a:r>
              <a:rPr>
                <a:latin typeface="Courier"/>
              </a:rPr>
              <a:t> p2) </a:t>
            </a:r>
            <a:r>
              <a:rPr>
                <a:solidFill>
                  <a:srgbClr val="666666"/>
                </a:solidFill>
                <a:latin typeface="Courier"/>
              </a:rPr>
              <a:t>/</a:t>
            </a:r>
            <a:r>
              <a:rPr>
                <a:latin typeface="Courier"/>
              </a:rPr>
              <a:t> </a:t>
            </a:r>
            <a:r>
              <a:rPr>
                <a:solidFill>
                  <a:srgbClr val="40A070"/>
                </a:solidFill>
                <a:latin typeface="Courier"/>
              </a:rPr>
              <a:t>2</a:t>
            </a:r>
            <a:br/>
            <a:r>
              <a:rPr>
                <a:latin typeface="Courier"/>
              </a:rPr>
              <a:t>    n </a:t>
            </a:r>
            <a:r>
              <a:rPr>
                <a:solidFill>
                  <a:srgbClr val="666666"/>
                </a:solidFill>
                <a:latin typeface="Courier"/>
              </a:rPr>
              <a:t>=</a:t>
            </a:r>
            <a:r>
              <a:rPr>
                <a:latin typeface="Courier"/>
              </a:rPr>
              <a:t> (z </a:t>
            </a:r>
            <a:r>
              <a:rPr>
                <a:solidFill>
                  <a:srgbClr val="666666"/>
                </a:solidFill>
                <a:latin typeface="Courier"/>
              </a:rPr>
              <a:t>+</a:t>
            </a:r>
            <a:r>
              <a:rPr>
                <a:latin typeface="Courier"/>
              </a:rPr>
              <a:t> power_z)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pbar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pbar) </a:t>
            </a:r>
            <a:r>
              <a:rPr>
                <a:solidFill>
                  <a:srgbClr val="666666"/>
                </a:solidFill>
                <a:latin typeface="Courier"/>
              </a:rPr>
              <a:t>/</a:t>
            </a:r>
            <a:r>
              <a:rPr>
                <a:latin typeface="Courier"/>
              </a:rPr>
              <a:t> (p1 </a:t>
            </a:r>
            <a:r>
              <a:rPr>
                <a:solidFill>
                  <a:srgbClr val="666666"/>
                </a:solidFill>
                <a:latin typeface="Courier"/>
              </a:rPr>
              <a:t>-</a:t>
            </a:r>
            <a:r>
              <a:rPr>
                <a:latin typeface="Courier"/>
              </a:rPr>
              <a:t> p2) </a:t>
            </a:r>
            <a:r>
              <a:rPr>
                <a:solidFill>
                  <a:srgbClr val="666666"/>
                </a:solidFill>
                <a:latin typeface="Courier"/>
              </a:rPr>
              <a:t>**</a:t>
            </a:r>
            <a:r>
              <a:rPr>
                <a:latin typeface="Courier"/>
              </a:rPr>
              <a:t> </a:t>
            </a:r>
            <a:r>
              <a:rPr>
                <a:solidFill>
                  <a:srgbClr val="40A070"/>
                </a:solidFill>
                <a:latin typeface="Courier"/>
              </a:rPr>
              <a:t>2</a:t>
            </a:r>
            <a:br/>
            <a:r>
              <a:rPr>
                <a:latin typeface="Courier"/>
              </a:rPr>
              <a:t>    </a:t>
            </a:r>
            <a:r>
              <a:rPr b="1">
                <a:solidFill>
                  <a:srgbClr val="007020"/>
                </a:solidFill>
                <a:latin typeface="Courier"/>
              </a:rPr>
              <a:t>return</a:t>
            </a:r>
            <a:r>
              <a:rPr>
                <a:latin typeface="Courier"/>
              </a:rPr>
              <a:t> math.ceil(n </a:t>
            </a:r>
            <a:r>
              <a:rPr>
                <a:solidFill>
                  <a:srgbClr val="666666"/>
                </a:solidFill>
                <a:latin typeface="Courier"/>
              </a:rPr>
              <a:t>*</a:t>
            </a:r>
            <a:r>
              <a:rPr>
                <a:latin typeface="Courier"/>
              </a:rPr>
              <a:t> deff)</a:t>
            </a:r>
            <a:br/>
            <a:br/>
            <a:br/>
            <a:r>
              <a:rPr>
                <a:solidFill>
                  <a:srgbClr val="008000"/>
                </a:solidFill>
                <a:latin typeface="Courier"/>
              </a:rPr>
              <a:t>print</a:t>
            </a:r>
            <a:r>
              <a:rPr>
                <a:latin typeface="Courier"/>
              </a:rPr>
              <a:t>(sample_per_group(</a:t>
            </a:r>
            <a:r>
              <a:rPr>
                <a:solidFill>
                  <a:srgbClr val="40A070"/>
                </a:solidFill>
                <a:latin typeface="Courier"/>
              </a:rPr>
              <a:t>0.30</a:t>
            </a:r>
            <a:r>
              <a:rPr>
                <a:latin typeface="Courier"/>
              </a:rPr>
              <a:t>, </a:t>
            </a:r>
            <a:r>
              <a:rPr>
                <a:solidFill>
                  <a:srgbClr val="40A070"/>
                </a:solidFill>
                <a:latin typeface="Courier"/>
              </a:rPr>
              <a:t>0.25</a:t>
            </a:r>
            <a:r>
              <a:rPr>
                <a:latin typeface="Courier"/>
              </a:rPr>
              <a:t>, deff</a:t>
            </a:r>
            <a:r>
              <a:rPr>
                <a:solidFill>
                  <a:srgbClr val="666666"/>
                </a:solidFill>
                <a:latin typeface="Courier"/>
              </a:rPr>
              <a:t>=</a:t>
            </a:r>
            <a:r>
              <a:rPr>
                <a:solidFill>
                  <a:srgbClr val="40A070"/>
                </a:solidFill>
                <a:latin typeface="Courier"/>
              </a:rPr>
              <a:t>2.4</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qui se négocie réellement — En R</a:t>
            </a:r>
          </a:p>
        </p:txBody>
      </p:sp>
      <p:sp>
        <p:nvSpPr>
          <p:cNvPr id="3" name="Content Placeholder 2"/>
          <p:cNvSpPr>
            <a:spLocks noGrp="1"/>
          </p:cNvSpPr>
          <p:nvPr>
            <p:ph idx="1"/>
          </p:nvPr>
        </p:nvSpPr>
        <p:spPr/>
        <p:txBody>
          <a:bodyPr/>
          <a:lstStyle/>
          <a:p>
            <a:pPr lvl="0" indent="0">
              <a:buNone/>
            </a:pPr>
            <a:r>
              <a:rPr>
                <a:latin typeface="Courier"/>
              </a:rPr>
              <a:t>sample_per_group </a:t>
            </a:r>
            <a:r>
              <a:rPr>
                <a:solidFill>
                  <a:srgbClr val="007020"/>
                </a:solidFill>
                <a:latin typeface="Courier"/>
              </a:rPr>
              <a:t>&lt;-</a:t>
            </a:r>
            <a:r>
              <a:rPr>
                <a:latin typeface="Courier"/>
              </a:rPr>
              <a:t> </a:t>
            </a:r>
            <a:r>
              <a:rPr b="1">
                <a:solidFill>
                  <a:srgbClr val="007020"/>
                </a:solidFill>
                <a:latin typeface="Courier"/>
              </a:rPr>
              <a:t>function</a:t>
            </a:r>
            <a:r>
              <a:rPr>
                <a:latin typeface="Courier"/>
              </a:rPr>
              <a:t>(p1, p2, </a:t>
            </a:r>
            <a:r>
              <a:rPr>
                <a:solidFill>
                  <a:srgbClr val="7D9029"/>
                </a:solidFill>
                <a:latin typeface="Courier"/>
              </a:rPr>
              <a:t>deff =</a:t>
            </a:r>
            <a:r>
              <a:rPr>
                <a:latin typeface="Courier"/>
              </a:rPr>
              <a:t> </a:t>
            </a:r>
            <a:r>
              <a:rPr>
                <a:solidFill>
                  <a:srgbClr val="40A070"/>
                </a:solidFill>
                <a:latin typeface="Courier"/>
              </a:rPr>
              <a:t>1</a:t>
            </a:r>
            <a:r>
              <a:rPr>
                <a:latin typeface="Courier"/>
              </a:rPr>
              <a:t>) {</a:t>
            </a:r>
            <a:br/>
            <a:r>
              <a:rPr>
                <a:latin typeface="Courier"/>
              </a:rPr>
              <a:t>  pbar </a:t>
            </a:r>
            <a:r>
              <a:rPr>
                <a:solidFill>
                  <a:srgbClr val="007020"/>
                </a:solidFill>
                <a:latin typeface="Courier"/>
              </a:rPr>
              <a:t>&lt;-</a:t>
            </a:r>
            <a:r>
              <a:rPr>
                <a:latin typeface="Courier"/>
              </a:rPr>
              <a:t> (p1 </a:t>
            </a:r>
            <a:r>
              <a:rPr>
                <a:solidFill>
                  <a:srgbClr val="4070A0"/>
                </a:solidFill>
                <a:latin typeface="Courier"/>
              </a:rPr>
              <a:t>+</a:t>
            </a:r>
            <a:r>
              <a:rPr>
                <a:latin typeface="Courier"/>
              </a:rPr>
              <a:t> p2) </a:t>
            </a:r>
            <a:r>
              <a:rPr>
                <a:solidFill>
                  <a:srgbClr val="4070A0"/>
                </a:solidFill>
                <a:latin typeface="Courier"/>
              </a:rPr>
              <a:t>/</a:t>
            </a:r>
            <a:r>
              <a:rPr>
                <a:latin typeface="Courier"/>
              </a:rPr>
              <a:t> </a:t>
            </a:r>
            <a:r>
              <a:rPr>
                <a:solidFill>
                  <a:srgbClr val="40A070"/>
                </a:solidFill>
                <a:latin typeface="Courier"/>
              </a:rPr>
              <a:t>2</a:t>
            </a:r>
            <a:br/>
            <a:r>
              <a:rPr>
                <a:latin typeface="Courier"/>
              </a:rPr>
              <a:t>  </a:t>
            </a:r>
            <a:r>
              <a:rPr>
                <a:solidFill>
                  <a:srgbClr val="06287E"/>
                </a:solidFill>
                <a:latin typeface="Courier"/>
              </a:rPr>
              <a:t>ceiling</a:t>
            </a:r>
            <a:r>
              <a:rPr>
                <a:latin typeface="Courier"/>
              </a:rPr>
              <a:t>((</a:t>
            </a:r>
            <a:r>
              <a:rPr>
                <a:solidFill>
                  <a:srgbClr val="40A070"/>
                </a:solidFill>
                <a:latin typeface="Courier"/>
              </a:rPr>
              <a:t>1.96</a:t>
            </a:r>
            <a:r>
              <a:rPr>
                <a:latin typeface="Courier"/>
              </a:rPr>
              <a:t> </a:t>
            </a:r>
            <a:r>
              <a:rPr>
                <a:solidFill>
                  <a:srgbClr val="4070A0"/>
                </a:solidFill>
                <a:latin typeface="Courier"/>
              </a:rPr>
              <a:t>+</a:t>
            </a:r>
            <a:r>
              <a:rPr>
                <a:latin typeface="Courier"/>
              </a:rPr>
              <a:t> </a:t>
            </a:r>
            <a:r>
              <a:rPr>
                <a:solidFill>
                  <a:srgbClr val="40A070"/>
                </a:solidFill>
                <a:latin typeface="Courier"/>
              </a:rPr>
              <a:t>0.84</a:t>
            </a:r>
            <a:r>
              <a:rPr>
                <a:latin typeface="Courier"/>
              </a:rPr>
              <a:t>)</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a:t>
            </a:r>
            <a:r>
              <a:rPr>
                <a:solidFill>
                  <a:srgbClr val="40A070"/>
                </a:solidFill>
                <a:latin typeface="Courier"/>
              </a:rPr>
              <a:t>2</a:t>
            </a:r>
            <a:r>
              <a:rPr>
                <a:latin typeface="Courier"/>
              </a:rPr>
              <a:t> </a:t>
            </a:r>
            <a:r>
              <a:rPr>
                <a:solidFill>
                  <a:srgbClr val="4070A0"/>
                </a:solidFill>
                <a:latin typeface="Courier"/>
              </a:rPr>
              <a:t>*</a:t>
            </a:r>
            <a:r>
              <a:rPr>
                <a:latin typeface="Courier"/>
              </a:rPr>
              <a:t> pbar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pbar) </a:t>
            </a:r>
            <a:r>
              <a:rPr>
                <a:solidFill>
                  <a:srgbClr val="4070A0"/>
                </a:solidFill>
                <a:latin typeface="Courier"/>
              </a:rPr>
              <a:t>/</a:t>
            </a:r>
            <a:r>
              <a:rPr>
                <a:latin typeface="Courier"/>
              </a:rPr>
              <a:t> (p1 </a:t>
            </a:r>
            <a:r>
              <a:rPr>
                <a:solidFill>
                  <a:srgbClr val="4070A0"/>
                </a:solidFill>
                <a:latin typeface="Courier"/>
              </a:rPr>
              <a:t>-</a:t>
            </a:r>
            <a:r>
              <a:rPr>
                <a:latin typeface="Courier"/>
              </a:rPr>
              <a:t> p2)</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deff)</a:t>
            </a:r>
            <a:br/>
            <a:r>
              <a:rPr>
                <a:latin typeface="Courier"/>
              </a:rPr>
              <a:t>}</a:t>
            </a:r>
            <a:br/>
            <a:br/>
            <a:r>
              <a:rPr>
                <a:solidFill>
                  <a:srgbClr val="06287E"/>
                </a:solidFill>
                <a:latin typeface="Courier"/>
              </a:rPr>
              <a:t>sample_per_group</a:t>
            </a:r>
            <a:r>
              <a:rPr>
                <a:latin typeface="Courier"/>
              </a:rPr>
              <a:t>(</a:t>
            </a:r>
            <a:r>
              <a:rPr>
                <a:solidFill>
                  <a:srgbClr val="40A070"/>
                </a:solidFill>
                <a:latin typeface="Courier"/>
              </a:rPr>
              <a:t>0.30</a:t>
            </a:r>
            <a:r>
              <a:rPr>
                <a:latin typeface="Courier"/>
              </a:rPr>
              <a:t>, </a:t>
            </a:r>
            <a:r>
              <a:rPr>
                <a:solidFill>
                  <a:srgbClr val="40A070"/>
                </a:solidFill>
                <a:latin typeface="Courier"/>
              </a:rPr>
              <a:t>0.25</a:t>
            </a:r>
            <a:r>
              <a:rPr>
                <a:latin typeface="Courier"/>
              </a:rPr>
              <a:t>, </a:t>
            </a:r>
            <a:r>
              <a:rPr>
                <a:solidFill>
                  <a:srgbClr val="7D9029"/>
                </a:solidFill>
                <a:latin typeface="Courier"/>
              </a:rPr>
              <a:t>deff =</a:t>
            </a:r>
            <a:r>
              <a:rPr>
                <a:latin typeface="Courier"/>
              </a:rPr>
              <a:t> </a:t>
            </a:r>
            <a:r>
              <a:rPr>
                <a:solidFill>
                  <a:srgbClr val="40A070"/>
                </a:solidFill>
                <a:latin typeface="Courier"/>
              </a:rPr>
              <a:t>2.4</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Grappes contre ménages par grappe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m </a:t>
            </a:r>
            <a:r>
              <a:rPr b="1">
                <a:solidFill>
                  <a:srgbClr val="007020"/>
                </a:solidFill>
                <a:latin typeface="Courier"/>
              </a:rPr>
              <a:t>in</a:t>
            </a:r>
            <a:r>
              <a:rPr>
                <a:latin typeface="Courier"/>
              </a:rPr>
              <a:t> [</a:t>
            </a:r>
            <a:r>
              <a:rPr>
                <a:solidFill>
                  <a:srgbClr val="40A070"/>
                </a:solidFill>
                <a:latin typeface="Courier"/>
              </a:rPr>
              <a:t>8</a:t>
            </a:r>
            <a:r>
              <a:rPr>
                <a:latin typeface="Courier"/>
              </a:rPr>
              <a:t>, </a:t>
            </a:r>
            <a:r>
              <a:rPr>
                <a:solidFill>
                  <a:srgbClr val="40A070"/>
                </a:solidFill>
                <a:latin typeface="Courier"/>
              </a:rPr>
              <a:t>14</a:t>
            </a:r>
            <a:r>
              <a:rPr>
                <a:latin typeface="Courier"/>
              </a:rPr>
              <a:t>, </a:t>
            </a:r>
            <a:r>
              <a:rPr>
                <a:solidFill>
                  <a:srgbClr val="40A070"/>
                </a:solidFill>
                <a:latin typeface="Courier"/>
              </a:rPr>
              <a:t>20</a:t>
            </a:r>
            <a:r>
              <a:rPr>
                <a:latin typeface="Courier"/>
              </a:rPr>
              <a:t>, </a:t>
            </a:r>
            <a:r>
              <a:rPr>
                <a:solidFill>
                  <a:srgbClr val="40A070"/>
                </a:solidFill>
                <a:latin typeface="Courier"/>
              </a:rPr>
              <a:t>30</a:t>
            </a:r>
            <a:r>
              <a:rPr>
                <a:latin typeface="Courier"/>
              </a:rPr>
              <a:t>]:</a:t>
            </a:r>
            <a:br/>
            <a:r>
              <a:rPr>
                <a:latin typeface="Courier"/>
              </a:rPr>
              <a:t>    deff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0.11</a:t>
            </a:r>
            <a:br/>
            <a:r>
              <a:rPr>
                <a:latin typeface="Courier"/>
              </a:rPr>
              <a:t>    clusters </a:t>
            </a:r>
            <a:r>
              <a:rPr>
                <a:solidFill>
                  <a:srgbClr val="666666"/>
                </a:solidFill>
                <a:latin typeface="Courier"/>
              </a:rPr>
              <a:t>=</a:t>
            </a:r>
            <a:r>
              <a:rPr>
                <a:latin typeface="Courier"/>
              </a:rPr>
              <a:t> math.ceil(</a:t>
            </a:r>
            <a:r>
              <a:rPr>
                <a:solidFill>
                  <a:srgbClr val="40A070"/>
                </a:solidFill>
                <a:latin typeface="Courier"/>
              </a:rPr>
              <a:t>775</a:t>
            </a:r>
            <a:r>
              <a:rPr>
                <a:latin typeface="Courier"/>
              </a:rPr>
              <a:t> </a:t>
            </a:r>
            <a:r>
              <a:rPr>
                <a:solidFill>
                  <a:srgbClr val="666666"/>
                </a:solidFill>
                <a:latin typeface="Courier"/>
              </a:rPr>
              <a:t>*</a:t>
            </a:r>
            <a:r>
              <a:rPr>
                <a:latin typeface="Courier"/>
              </a:rPr>
              <a:t> (deff </a:t>
            </a:r>
            <a:r>
              <a:rPr>
                <a:solidFill>
                  <a:srgbClr val="666666"/>
                </a:solidFill>
                <a:latin typeface="Courier"/>
              </a:rPr>
              <a:t>/</a:t>
            </a:r>
            <a:r>
              <a:rPr>
                <a:latin typeface="Courier"/>
              </a:rPr>
              <a:t> </a:t>
            </a:r>
            <a:r>
              <a:rPr>
                <a:solidFill>
                  <a:srgbClr val="40A070"/>
                </a:solidFill>
                <a:latin typeface="Courier"/>
              </a:rPr>
              <a:t>2.4</a:t>
            </a:r>
            <a:r>
              <a:rPr>
                <a:latin typeface="Courier"/>
              </a:rPr>
              <a:t>) </a:t>
            </a:r>
            <a:r>
              <a:rPr>
                <a:solidFill>
                  <a:srgbClr val="666666"/>
                </a:solidFill>
                <a:latin typeface="Courier"/>
              </a:rPr>
              <a:t>/</a:t>
            </a:r>
            <a:r>
              <a:rPr>
                <a:latin typeface="Courier"/>
              </a:rPr>
              <a:t> m)</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m</a:t>
            </a:r>
            <a:r>
              <a:rPr>
                <a:solidFill>
                  <a:srgbClr val="4070A0"/>
                </a:solidFill>
                <a:latin typeface="Courier"/>
              </a:rPr>
              <a:t>:&gt;3}</a:t>
            </a:r>
            <a:r>
              <a:rPr>
                <a:solidFill>
                  <a:srgbClr val="BB6688"/>
                </a:solidFill>
                <a:latin typeface="Courier"/>
              </a:rPr>
              <a:t> households x </a:t>
            </a:r>
            <a:r>
              <a:rPr>
                <a:solidFill>
                  <a:srgbClr val="4070A0"/>
                </a:solidFill>
                <a:latin typeface="Courier"/>
              </a:rPr>
              <a:t>{</a:t>
            </a:r>
            <a:r>
              <a:rPr>
                <a:latin typeface="Courier"/>
              </a:rPr>
              <a:t>clusters</a:t>
            </a:r>
            <a:r>
              <a:rPr>
                <a:solidFill>
                  <a:srgbClr val="4070A0"/>
                </a:solidFill>
                <a:latin typeface="Courier"/>
              </a:rPr>
              <a:t>:&gt;3}</a:t>
            </a:r>
            <a:r>
              <a:rPr>
                <a:solidFill>
                  <a:srgbClr val="BB6688"/>
                </a:solidFill>
                <a:latin typeface="Courier"/>
              </a:rPr>
              <a:t> clusters -&gt; deff </a:t>
            </a:r>
            <a:r>
              <a:rPr>
                <a:solidFill>
                  <a:srgbClr val="4070A0"/>
                </a:solidFill>
                <a:latin typeface="Courier"/>
              </a:rPr>
              <a:t>{</a:t>
            </a:r>
            <a:r>
              <a:rPr>
                <a:latin typeface="Courier"/>
              </a:rPr>
              <a:t>deff</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Grappes contre ménages par grappe — En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(m </a:t>
            </a:r>
            <a:r>
              <a:rPr b="1">
                <a:solidFill>
                  <a:srgbClr val="007020"/>
                </a:solidFill>
                <a:latin typeface="Courier"/>
              </a:rPr>
              <a:t>in</a:t>
            </a:r>
            <a:r>
              <a:rPr>
                <a:latin typeface="Courier"/>
              </a:rPr>
              <a:t> </a:t>
            </a:r>
            <a:r>
              <a:rPr>
                <a:solidFill>
                  <a:srgbClr val="06287E"/>
                </a:solidFill>
                <a:latin typeface="Courier"/>
              </a:rPr>
              <a:t>c</a:t>
            </a:r>
            <a:r>
              <a:rPr>
                <a:latin typeface="Courier"/>
              </a:rPr>
              <a:t>(</a:t>
            </a:r>
            <a:r>
              <a:rPr>
                <a:solidFill>
                  <a:srgbClr val="40A070"/>
                </a:solidFill>
                <a:latin typeface="Courier"/>
              </a:rPr>
              <a:t>8</a:t>
            </a:r>
            <a:r>
              <a:rPr>
                <a:latin typeface="Courier"/>
              </a:rPr>
              <a:t>, </a:t>
            </a:r>
            <a:r>
              <a:rPr>
                <a:solidFill>
                  <a:srgbClr val="40A070"/>
                </a:solidFill>
                <a:latin typeface="Courier"/>
              </a:rPr>
              <a:t>14</a:t>
            </a:r>
            <a:r>
              <a:rPr>
                <a:latin typeface="Courier"/>
              </a:rPr>
              <a:t>, </a:t>
            </a:r>
            <a:r>
              <a:rPr>
                <a:solidFill>
                  <a:srgbClr val="40A070"/>
                </a:solidFill>
                <a:latin typeface="Courier"/>
              </a:rPr>
              <a:t>20</a:t>
            </a:r>
            <a:r>
              <a:rPr>
                <a:latin typeface="Courier"/>
              </a:rPr>
              <a:t>, </a:t>
            </a:r>
            <a:r>
              <a:rPr>
                <a:solidFill>
                  <a:srgbClr val="40A070"/>
                </a:solidFill>
                <a:latin typeface="Courier"/>
              </a:rPr>
              <a:t>30</a:t>
            </a:r>
            <a:r>
              <a:rPr>
                <a:latin typeface="Courier"/>
              </a:rPr>
              <a:t>)) {</a:t>
            </a:r>
            <a:br/>
            <a:r>
              <a:rPr>
                <a:latin typeface="Courier"/>
              </a:rPr>
              <a:t>  deff </a:t>
            </a:r>
            <a:r>
              <a:rPr>
                <a:solidFill>
                  <a:srgbClr val="007020"/>
                </a:solidFill>
                <a:latin typeface="Courier"/>
              </a:rPr>
              <a:t>&lt;-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(m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40A070"/>
                </a:solidFill>
                <a:latin typeface="Courier"/>
              </a:rPr>
              <a:t>0.11</a:t>
            </a:r>
            <a:br/>
            <a:r>
              <a:rPr>
                <a:latin typeface="Courier"/>
              </a:rPr>
              <a:t>  </a:t>
            </a: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"%3d households, deff %.2f\n"</a:t>
            </a:r>
            <a:r>
              <a:rPr>
                <a:latin typeface="Courier"/>
              </a:rPr>
              <a:t>, m, deff))</a:t>
            </a:r>
            <a:b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Écrivez le calcul — Exemple</a:t>
            </a:r>
          </a:p>
        </p:txBody>
      </p:sp>
      <p:sp>
        <p:nvSpPr>
          <p:cNvPr id="3" name="Content Placeholder 2"/>
          <p:cNvSpPr>
            <a:spLocks noGrp="1"/>
          </p:cNvSpPr>
          <p:nvPr>
            <p:ph idx="1"/>
          </p:nvPr>
        </p:nvSpPr>
        <p:spPr/>
        <p:txBody>
          <a:bodyPr/>
          <a:lstStyle/>
          <a:p>
            <a:pPr lvl="0" indent="0">
              <a:buNone/>
            </a:pPr>
            <a:r>
              <a:rPr>
                <a:latin typeface="Courier"/>
              </a:rPr>
              <a:t>Indicator        Household food insecurity prevalence
Expected p       0.30 (2023 round, same instrument)
Precision        +/- 5 percentage points, 95% confidence
Design effect    2.0 (2023 round measured 1.9; rounded up)
Expected response 92%
Households       323 * 2.0 / 0.92 = 703, rounded to 25 clusters x 14 = 350 per
                 stratum, 1,050 in total across three strata
Rationale        Equal allocation, because each stratum must support its own
                 estimate. National figures require weighting.</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Deux des quatre entrées étaient l’effet de plan, resté jusqu’ici un provisoire.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https://data-analysis.cassion.dev/fr/cours/survey-analysis-sampling/survey-03-sample-size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Quelle précision le budget a-t-il achetée ?</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La formule de taille d’échantillon, les quatre nombres qu’elle exige, et pourquoi la réponse pour une enquête en grappes vaut environ le double de celle des manuels. Plus sa lecture à l’envers, celle dont on a le plus souvent besoin.</vt:lpwstr>
  </property>
</Properties>
</file>