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Clustering costs precision, stratification buys it back, and the design effect is the net. 1.60 for food insecurity and 0.91 for water access, on the same 996 interviews.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design effect is a ratio:</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design effect of 2 means your estimate is as precise as a simple random sample half the size would have been. It converts a sample of 996 into an effective sample size — the number of independent observations your survey is actually worth. That second quantity is the one to put in a report. “996 households, effective sample 623” says more than either number alone, and it is the honest answer to “how big was your survey”.</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Households in the same enumeration area resemble each other. They share a water point, a market, a road, a harvest. So the second household you interview in an area tells you less than the first did, and the fourteenth tells you very little. The measure of that resemblance is the intra-cluster correlation, and it maps to the clustering penalty directly: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with </a:t>
            </a:r>
            <a:r>
              <a:rPr>
                <a:latin typeface="Courier"/>
              </a:rPr>
              <a:t>m</a:t>
            </a:r>
            <a:r>
              <a:rPr/>
              <a:t> the number of interviews per cluster.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this survey: 13.3 interviews per area, ICC 0.11, clustering design effect about 2.4. Two things about ICC worth carrying: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Stratification does the opposite. By forcing the sample to cover each stratum, it removes the possibility of a sample that landed mostly in one — and that possibility is part of the variance of a simple random sample. The gain is large exactly when strata differ a lot on the outcome. Improved water access runs 88% urban against 41% rural remote, and stratification guarantees those are represented in fixed proportions rather than by luck.</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pull in opposite directions, so compute the design effect from the data rather than reasoning about it. Estimate the variance under the real design and divide by what simple random sampling would have given.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second row again. A design effect of 0.91 means the survey is more precise than a simple random sample of the same size. That is not an error, and it is the most useful result in this lesson. Water access differs enormously between strata — 88%, 62%, 41% — and stratification guarantees all three are represented in the estimate in fixed proportions. The variance that a simple random sample carries from </a:t>
            </a:r>
            <a:r>
              <a:rPr i="1"/>
              <a:t>not</a:t>
            </a:r>
            <a:r>
              <a:rPr/>
              <a:t> knowing how many urban households it will happen to catch is removed entirely, and that gain outweighs the clustering loss. Food insecurity also differs between strata, but its within-area correlation is higher, so clustering wins and the net is 1.60. So “design effect” is not a synonym for “penalty”. It is the net of two opposing forces, and which one wins depends on the outcome. A survey report quoting one design effect for the whole survey has averaged something that should not be averaged. Note also that the clustering-only figure computed earlier was 2.4, and the full design effect for the same outcome is 1.60. The difference is what stratification bought, and it is worth reporting when you are defending a design.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need one before the survey exists, and there is no data yet. In order of preference: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columns, one row per indicator, and it belongs in the annex of every survey report. It lets a reader judge the estimate, compare it to another survey, and size the next round — none of which is possible from the percentage alone.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 design effect, which means you have a standard error, which means you can stop computing these things by hand. The next lesson declares the design once to the software and lets every estimate inherit it — </a:t>
            </a:r>
            <a:r>
              <a:rPr>
                <a:latin typeface="Courier"/>
              </a:rPr>
              <a:t>survey</a:t>
            </a:r>
            <a:r>
              <a:rPr/>
              <a:t> in R, and the equivalent arithmetic in Python.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4-design-effec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design effect, and the one that came out below one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Clustering costs precision, stratification buys it back, and the design effect is the net. 1.60 for food insecurity and 0.91 for water access, on the same 996 interviews.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it is</a:t>
            </a:r>
          </a:p>
          <a:p>
            <a:pPr lvl="0"/>
            <a:r>
              <a:rPr/>
              <a:t>Why clustering costs you</a:t>
            </a:r>
          </a:p>
          <a:p>
            <a:pPr lvl="0"/>
            <a:r>
              <a:rPr/>
              <a:t>Why stratification buys some back</a:t>
            </a:r>
          </a:p>
          <a:p>
            <a:pPr lvl="0"/>
            <a:r>
              <a:rPr/>
              <a:t>The net effect, measured</a:t>
            </a:r>
          </a:p>
          <a:p>
            <a:pPr lvl="0"/>
            <a:r>
              <a:rPr/>
              <a:t>The one below one</a:t>
            </a:r>
          </a:p>
          <a:p>
            <a:pPr lvl="0"/>
            <a:r>
              <a:rPr/>
              <a:t>Where design effects come from when you have none</a:t>
            </a:r>
          </a:p>
          <a:p>
            <a:pPr lvl="0"/>
            <a:r>
              <a:rPr/>
              <a:t>Report it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is — Example</a:t>
            </a:r>
          </a:p>
        </p:txBody>
      </p:sp>
      <p:sp>
        <p:nvSpPr>
          <p:cNvPr id="3" name="Content Placeholder 2"/>
          <p:cNvSpPr>
            <a:spLocks noGrp="1"/>
          </p:cNvSpPr>
          <p:nvPr>
            <p:ph idx="1"/>
          </p:nvPr>
        </p:nvSpPr>
        <p:spPr/>
        <p:txBody>
          <a:bodyPr/>
          <a:lstStyle/>
          <a:p>
            <a:pPr lvl="0" indent="0">
              <a:buNone/>
            </a:pPr>
            <a:r>
              <a:rPr>
                <a:latin typeface="Courier"/>
              </a:rPr>
              <a:t>deff = variance under this design / variance under simple random sampling</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is — Example</a:t>
            </a:r>
          </a:p>
        </p:txBody>
      </p:sp>
      <p:sp>
        <p:nvSpPr>
          <p:cNvPr id="3" name="Content Placeholder 2"/>
          <p:cNvSpPr>
            <a:spLocks noGrp="1"/>
          </p:cNvSpPr>
          <p:nvPr>
            <p:ph idx="1"/>
          </p:nvPr>
        </p:nvSpPr>
        <p:spPr/>
        <p:txBody>
          <a:bodyPr/>
          <a:lstStyle/>
          <a:p>
            <a:pPr lvl="0" indent="0">
              <a:buNone/>
            </a:pPr>
            <a:r>
              <a:rPr>
                <a:latin typeface="Courier"/>
              </a:rPr>
              <a:t>effective n = n / deff</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clustering costs you — Example</a:t>
            </a:r>
          </a:p>
        </p:txBody>
      </p:sp>
      <p:sp>
        <p:nvSpPr>
          <p:cNvPr id="3" name="Content Placeholder 2"/>
          <p:cNvSpPr>
            <a:spLocks noGrp="1"/>
          </p:cNvSpPr>
          <p:nvPr>
            <p:ph idx="1"/>
          </p:nvPr>
        </p:nvSpPr>
        <p:spPr/>
        <p:txBody>
          <a:bodyPr/>
          <a:lstStyle/>
          <a:p>
            <a:pPr lvl="0" indent="0">
              <a:buNone/>
            </a:pPr>
            <a:r>
              <a:rPr>
                <a:latin typeface="Courier"/>
              </a:rPr>
              <a:t>deff_clustering = 1 + (m - 1) * ICC</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clustering costs you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by_area </a:t>
            </a:r>
            <a:r>
              <a:rPr>
                <a:solidFill>
                  <a:srgbClr val="666666"/>
                </a:solidFill>
                <a:latin typeface="Courier"/>
              </a:rPr>
              <a:t>=</a:t>
            </a:r>
            <a:r>
              <a:rPr>
                <a:latin typeface="Courier"/>
              </a:rPr>
              <a:t> (</a:t>
            </a:r>
            <a:br/>
            <a:r>
              <a:rPr>
                <a:latin typeface="Courier"/>
              </a:rPr>
              <a:t>    survey.assign(insecure</a:t>
            </a:r>
            <a:r>
              <a:rPr>
                <a:solidFill>
                  <a:srgbClr val="666666"/>
                </a:solidFill>
                <a:latin typeface="Courier"/>
              </a:rPr>
              <a:t>=</a:t>
            </a:r>
            <a:r>
              <a:rPr>
                <a:latin typeface="Courier"/>
              </a:rPr>
              <a:t>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br/>
            <a:r>
              <a:rPr>
                <a:latin typeface="Courier"/>
              </a:rPr>
              <a:t>    .groupby(</a:t>
            </a:r>
            <a:r>
              <a:rPr>
                <a:solidFill>
                  <a:srgbClr val="4070A0"/>
                </a:solidFill>
                <a:latin typeface="Courier"/>
              </a:rPr>
              <a:t>"ea_id"</a:t>
            </a:r>
            <a:r>
              <a:rPr>
                <a:latin typeface="Courier"/>
              </a:rPr>
              <a:t>)[</a:t>
            </a:r>
            <a:r>
              <a:rPr>
                <a:solidFill>
                  <a:srgbClr val="4070A0"/>
                </a:solidFill>
                <a:latin typeface="Courier"/>
              </a:rPr>
              <a:t>"insecure"</a:t>
            </a:r>
            <a:r>
              <a:rPr>
                <a:latin typeface="Courier"/>
              </a:rPr>
              <a:t>]</a:t>
            </a:r>
            <a:br/>
            <a:r>
              <a:rPr>
                <a:latin typeface="Courier"/>
              </a:rPr>
              <a:t>    .agg([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a:t>
            </a:r>
            <a:br/>
            <a:br/>
            <a:r>
              <a:rPr>
                <a:latin typeface="Courier"/>
              </a:rPr>
              <a:t>p </a:t>
            </a:r>
            <a:r>
              <a:rPr>
                <a:solidFill>
                  <a:srgbClr val="666666"/>
                </a:solidFill>
                <a:latin typeface="Courier"/>
              </a:rPr>
              <a:t>=</a:t>
            </a:r>
            <a:r>
              <a:rPr>
                <a:latin typeface="Courier"/>
              </a:rPr>
              <a:t> (survey[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).mean()</a:t>
            </a:r>
            <a:br/>
            <a:r>
              <a:rPr>
                <a:latin typeface="Courier"/>
              </a:rPr>
              <a:t>m </a:t>
            </a:r>
            <a:r>
              <a:rPr>
                <a:solidFill>
                  <a:srgbClr val="666666"/>
                </a:solidFill>
                <a:latin typeface="Courier"/>
              </a:rPr>
              <a:t>=</a:t>
            </a:r>
            <a:r>
              <a:rPr>
                <a:latin typeface="Courier"/>
              </a:rPr>
              <a:t> by_area[</a:t>
            </a:r>
            <a:r>
              <a:rPr>
                <a:solidFill>
                  <a:srgbClr val="4070A0"/>
                </a:solidFill>
                <a:latin typeface="Courier"/>
              </a:rPr>
              <a:t>"size"</a:t>
            </a:r>
            <a:r>
              <a:rPr>
                <a:latin typeface="Courier"/>
              </a:rPr>
              <a:t>].mean()</a:t>
            </a:r>
            <a:br/>
            <a:r>
              <a:rPr>
                <a:latin typeface="Courier"/>
              </a:rPr>
              <a:t>between </a:t>
            </a:r>
            <a:r>
              <a:rPr>
                <a:solidFill>
                  <a:srgbClr val="666666"/>
                </a:solidFill>
                <a:latin typeface="Courier"/>
              </a:rPr>
              <a:t>=</a:t>
            </a:r>
            <a:r>
              <a:rPr>
                <a:latin typeface="Courier"/>
              </a:rPr>
              <a:t> by_area[</a:t>
            </a:r>
            <a:r>
              <a:rPr>
                <a:solidFill>
                  <a:srgbClr val="4070A0"/>
                </a:solidFill>
                <a:latin typeface="Courier"/>
              </a:rPr>
              <a:t>"mean"</a:t>
            </a:r>
            <a:r>
              <a:rPr>
                <a:latin typeface="Courier"/>
              </a:rPr>
              <a:t>].var(ddof</a:t>
            </a:r>
            <a:r>
              <a:rPr>
                <a:solidFill>
                  <a:srgbClr val="666666"/>
                </a:solidFill>
                <a:latin typeface="Courier"/>
              </a:rPr>
              <a:t>=</a:t>
            </a:r>
            <a:r>
              <a:rPr>
                <a:solidFill>
                  <a:srgbClr val="40A070"/>
                </a:solidFill>
                <a:latin typeface="Courier"/>
              </a:rPr>
              <a:t>0</a:t>
            </a:r>
            <a:r>
              <a:rPr>
                <a:latin typeface="Courier"/>
              </a:rPr>
              <a:t>)</a:t>
            </a:r>
            <a:br/>
            <a:r>
              <a:rPr>
                <a:latin typeface="Courier"/>
              </a:rPr>
              <a:t>icc </a:t>
            </a:r>
            <a:r>
              <a:rPr>
                <a:solidFill>
                  <a:srgbClr val="666666"/>
                </a:solidFill>
                <a:latin typeface="Courier"/>
              </a:rPr>
              <a:t>=</a:t>
            </a:r>
            <a:r>
              <a:rPr>
                <a:latin typeface="Courier"/>
              </a:rPr>
              <a:t> (between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m)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br/>
            <a:r>
              <a:rPr>
                <a:solidFill>
                  <a:srgbClr val="008000"/>
                </a:solidFill>
                <a:latin typeface="Courier"/>
              </a:rPr>
              <a:t>print</a:t>
            </a:r>
            <a:r>
              <a:rPr>
                <a:latin typeface="Courier"/>
              </a:rPr>
              <a:t>(</a:t>
            </a:r>
            <a:r>
              <a:rPr>
                <a:solidFill>
                  <a:srgbClr val="BB6688"/>
                </a:solidFill>
                <a:latin typeface="Courier"/>
              </a:rPr>
              <a:t>f"mean cluster size </a:t>
            </a:r>
            <a:r>
              <a:rPr>
                <a:solidFill>
                  <a:srgbClr val="4070A0"/>
                </a:solidFill>
                <a:latin typeface="Courier"/>
              </a:rPr>
              <a:t>{</a:t>
            </a:r>
            <a:r>
              <a:rPr>
                <a:latin typeface="Courier"/>
              </a:rPr>
              <a:t>m</a:t>
            </a:r>
            <a:r>
              <a:rPr>
                <a:solidFill>
                  <a:srgbClr val="4070A0"/>
                </a:solidFill>
                <a:latin typeface="Courier"/>
              </a:rPr>
              <a:t>:.1f}</a:t>
            </a:r>
            <a:r>
              <a:rPr>
                <a:solidFill>
                  <a:srgbClr val="BB6688"/>
                </a:solidFill>
                <a:latin typeface="Courier"/>
              </a:rPr>
              <a:t>, 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a:t>
            </a:r>
            <a:br/>
            <a:r>
              <a:rPr>
                <a:latin typeface="Courier"/>
              </a:rPr>
              <a:t>      </a:t>
            </a:r>
            <a:r>
              <a:rPr>
                <a:solidFill>
                  <a:srgbClr val="BB6688"/>
                </a:solidFill>
                <a:latin typeface="Courier"/>
              </a:rPr>
              <a:t>f"clustering deff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clustering costs you — In R</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ea_id)</a:t>
            </a:r>
            <a:br/>
            <a:br/>
            <a:r>
              <a:rPr>
                <a:latin typeface="Courier"/>
              </a:rPr>
              <a:t>p </a:t>
            </a:r>
            <a:r>
              <a:rPr>
                <a:solidFill>
                  <a:srgbClr val="007020"/>
                </a:solidFill>
                <a:latin typeface="Courier"/>
              </a:rPr>
              <a:t>&lt;-</a:t>
            </a:r>
            <a:r>
              <a:rPr>
                <a:latin typeface="Courier"/>
              </a:rPr>
              <a:t> </a:t>
            </a:r>
            <a:r>
              <a:rPr>
                <a:solidFill>
                  <a:srgbClr val="06287E"/>
                </a:solidFill>
                <a:latin typeface="Courier"/>
              </a:rPr>
              <a:t>mean</a:t>
            </a:r>
            <a:r>
              <a:rPr>
                <a:latin typeface="Courier"/>
              </a:rPr>
              <a:t>(survey</a:t>
            </a:r>
            <a:r>
              <a:rPr>
                <a:solidFill>
                  <a:srgbClr val="4070A0"/>
                </a:solidFill>
                <a:latin typeface="Courier"/>
              </a:rPr>
              <a:t>$</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m </a:t>
            </a:r>
            <a:r>
              <a:rPr>
                <a:solidFill>
                  <a:srgbClr val="007020"/>
                </a:solidFill>
                <a:latin typeface="Courier"/>
              </a:rPr>
              <a:t>&lt;-</a:t>
            </a:r>
            <a:r>
              <a:rPr>
                <a:latin typeface="Courier"/>
              </a:rPr>
              <a:t> </a:t>
            </a:r>
            <a:r>
              <a:rPr>
                <a:solidFill>
                  <a:srgbClr val="06287E"/>
                </a:solidFill>
                <a:latin typeface="Courier"/>
              </a:rPr>
              <a:t>mean</a:t>
            </a:r>
            <a:r>
              <a:rPr>
                <a:latin typeface="Courier"/>
              </a:rPr>
              <a:t>(by_area</a:t>
            </a:r>
            <a:r>
              <a:rPr>
                <a:solidFill>
                  <a:srgbClr val="4070A0"/>
                </a:solidFill>
                <a:latin typeface="Courier"/>
              </a:rPr>
              <a:t>$</a:t>
            </a:r>
            <a:r>
              <a:rPr>
                <a:latin typeface="Courier"/>
              </a:rPr>
              <a:t>n)</a:t>
            </a:r>
            <a:br/>
            <a:r>
              <a:rPr>
                <a:latin typeface="Courier"/>
              </a:rPr>
              <a:t>icc </a:t>
            </a:r>
            <a:r>
              <a:rPr>
                <a:solidFill>
                  <a:srgbClr val="007020"/>
                </a:solidFill>
                <a:latin typeface="Courier"/>
              </a:rPr>
              <a:t>&lt;-</a:t>
            </a:r>
            <a:r>
              <a:rPr>
                <a:latin typeface="Courier"/>
              </a:rPr>
              <a:t> (</a:t>
            </a:r>
            <a:r>
              <a:rPr>
                <a:solidFill>
                  <a:srgbClr val="06287E"/>
                </a:solidFill>
                <a:latin typeface="Courier"/>
              </a:rPr>
              <a:t>var</a:t>
            </a:r>
            <a:r>
              <a:rPr>
                <a:latin typeface="Courier"/>
              </a:rPr>
              <a:t>(by_area</a:t>
            </a:r>
            <a:r>
              <a:rPr>
                <a:solidFill>
                  <a:srgbClr val="4070A0"/>
                </a:solidFill>
                <a:latin typeface="Courier"/>
              </a:rPr>
              <a:t>$</a:t>
            </a:r>
            <a:r>
              <a:rPr>
                <a:latin typeface="Courier"/>
              </a:rPr>
              <a:t>rate) </a:t>
            </a:r>
            <a:r>
              <a:rPr>
                <a:solidFill>
                  <a:srgbClr val="4070A0"/>
                </a:solidFill>
                <a:latin typeface="Courier"/>
              </a:rPr>
              <a:t>*</a:t>
            </a:r>
            <a:r>
              <a:rPr>
                <a:latin typeface="Courier"/>
              </a:rPr>
              <a:t> (</a:t>
            </a:r>
            <a:r>
              <a:rPr>
                <a:solidFill>
                  <a:srgbClr val="06287E"/>
                </a:solidFill>
                <a:latin typeface="Courier"/>
              </a:rPr>
              <a:t>nrow</a:t>
            </a:r>
            <a:r>
              <a:rPr>
                <a:latin typeface="Courier"/>
              </a:rPr>
              <a:t>(by_area)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(by_area) </a:t>
            </a:r>
            <a:r>
              <a:rPr>
                <a:solidFill>
                  <a:srgbClr val="4070A0"/>
                </a:solidFill>
                <a:latin typeface="Courier"/>
              </a:rPr>
              <a:t>-</a:t>
            </a:r>
            <a:b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m) </a:t>
            </a:r>
            <a:r>
              <a:rPr>
                <a:solidFill>
                  <a:srgbClr val="4070A0"/>
                </a:solidFill>
                <a:latin typeface="Courier"/>
              </a:rPr>
              <a:t>/</a:t>
            </a: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a:t>
            </a:r>
            <a:br/>
            <a:br/>
            <a:r>
              <a:rPr>
                <a:solidFill>
                  <a:srgbClr val="06287E"/>
                </a:solidFill>
                <a:latin typeface="Courier"/>
              </a:rPr>
              <a:t>c</a:t>
            </a:r>
            <a:r>
              <a:rPr>
                <a:latin typeface="Courier"/>
              </a:rPr>
              <a:t>(</a:t>
            </a:r>
            <a:r>
              <a:rPr>
                <a:solidFill>
                  <a:srgbClr val="7D9029"/>
                </a:solidFill>
                <a:latin typeface="Courier"/>
              </a:rPr>
              <a:t>m =</a:t>
            </a:r>
            <a:r>
              <a:rPr>
                <a:latin typeface="Courier"/>
              </a:rPr>
              <a:t> m, </a:t>
            </a:r>
            <a:r>
              <a:rPr>
                <a:solidFill>
                  <a:srgbClr val="7D9029"/>
                </a:solidFill>
                <a:latin typeface="Courier"/>
              </a:rPr>
              <a:t>icc =</a:t>
            </a:r>
            <a:r>
              <a:rPr>
                <a:latin typeface="Courier"/>
              </a:rPr>
              <a:t> icc,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icc)</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clustering costs you</a:t>
            </a:r>
          </a:p>
        </p:txBody>
      </p:sp>
      <p:sp>
        <p:nvSpPr>
          <p:cNvPr id="3" name="Content Placeholder 2"/>
          <p:cNvSpPr>
            <a:spLocks noGrp="1"/>
          </p:cNvSpPr>
          <p:nvPr>
            <p:ph idx="1"/>
          </p:nvPr>
        </p:nvSpPr>
        <p:spPr/>
        <p:txBody>
          <a:bodyPr/>
          <a:lstStyle/>
          <a:p>
            <a:pPr lvl="0"/>
            <a:r>
              <a:rPr b="1"/>
              <a:t>It is a property of the outcome, not of the survey.</a:t>
            </a:r>
            <a:r>
              <a:rPr/>
              <a:t> Water source is highly clustered — a village has a borehole or…</a:t>
            </a:r>
          </a:p>
          <a:p>
            <a:pPr lvl="0"/>
            <a:r>
              <a:rPr b="1"/>
              <a:t>Published values are the best guess you have.</a:t>
            </a:r>
            <a:r>
              <a:rPr/>
              <a:t> DHS and SMART reports publish design effects, and using last round’s…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stratification buys some back</a:t>
            </a:r>
          </a:p>
        </p:txBody>
      </p:sp>
      <p:sp>
        <p:nvSpPr>
          <p:cNvPr id="3" name="Content Placeholder 2"/>
          <p:cNvSpPr>
            <a:spLocks noGrp="1"/>
          </p:cNvSpPr>
          <p:nvPr>
            <p:ph idx="1"/>
          </p:nvPr>
        </p:nvSpPr>
        <p:spPr/>
        <p:txBody>
          <a:bodyPr/>
          <a:lstStyle/>
          <a:p>
            <a:pPr lvl="0"/>
            <a:r>
              <a:rPr/>
              <a:t>Stratification does the opposite.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net effect, measured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br/>
            <a:r>
              <a:rPr b="1">
                <a:solidFill>
                  <a:srgbClr val="007020"/>
                </a:solidFill>
                <a:latin typeface="Courier"/>
              </a:rPr>
              <a:t>def</a:t>
            </a:r>
            <a:r>
              <a:rPr>
                <a:latin typeface="Courier"/>
              </a:rPr>
              <a:t> design_effect(df, outcome, weight</a:t>
            </a:r>
            <a:r>
              <a:rPr>
                <a:solidFill>
                  <a:srgbClr val="666666"/>
                </a:solidFill>
                <a:latin typeface="Courier"/>
              </a:rPr>
              <a:t>=</a:t>
            </a:r>
            <a:r>
              <a:rPr>
                <a:solidFill>
                  <a:srgbClr val="4070A0"/>
                </a:solidFill>
                <a:latin typeface="Courier"/>
              </a:rPr>
              <a:t>"weight"</a:t>
            </a:r>
            <a:r>
              <a:rPr>
                <a:latin typeface="Courier"/>
              </a:rPr>
              <a:t>):</a:t>
            </a:r>
            <a:br/>
            <a:r>
              <a:rPr>
                <a:latin typeface="Courier"/>
              </a:rPr>
              <a:t>    p </a:t>
            </a:r>
            <a:r>
              <a:rPr>
                <a:solidFill>
                  <a:srgbClr val="666666"/>
                </a:solidFill>
                <a:latin typeface="Courier"/>
              </a:rPr>
              <a:t>=</a:t>
            </a:r>
            <a:r>
              <a:rPr>
                <a:latin typeface="Courier"/>
              </a:rPr>
              <a:t> np.average(df[outcome] </a:t>
            </a:r>
            <a:r>
              <a:rPr>
                <a:solidFill>
                  <a:srgbClr val="666666"/>
                </a:solidFill>
                <a:latin typeface="Courier"/>
              </a:rPr>
              <a:t>==</a:t>
            </a:r>
            <a:r>
              <a:rPr>
                <a:latin typeface="Courier"/>
              </a:rPr>
              <a:t> </a:t>
            </a:r>
            <a:r>
              <a:rPr>
                <a:solidFill>
                  <a:srgbClr val="4070A0"/>
                </a:solidFill>
                <a:latin typeface="Courier"/>
              </a:rPr>
              <a:t>"true"</a:t>
            </a:r>
            <a:r>
              <a:rPr>
                <a:latin typeface="Courier"/>
              </a:rPr>
              <a:t>, weights</a:t>
            </a:r>
            <a:r>
              <a:rPr>
                <a:solidFill>
                  <a:srgbClr val="666666"/>
                </a:solidFill>
                <a:latin typeface="Courier"/>
              </a:rPr>
              <a:t>=</a:t>
            </a:r>
            <a:r>
              <a:rPr>
                <a:latin typeface="Courier"/>
              </a:rPr>
              <a:t>df[weight])</a:t>
            </a:r>
            <a:br/>
            <a:r>
              <a:rPr>
                <a:latin typeface="Courier"/>
              </a:rPr>
              <a:t>    total_w </a:t>
            </a:r>
            <a:r>
              <a:rPr>
                <a:solidFill>
                  <a:srgbClr val="666666"/>
                </a:solidFill>
                <a:latin typeface="Courier"/>
              </a:rPr>
              <a:t>=</a:t>
            </a:r>
            <a:r>
              <a:rPr>
                <a:latin typeface="Courier"/>
              </a:rPr>
              <a:t> df[weight].</a:t>
            </a:r>
            <a:r>
              <a:rPr>
                <a:solidFill>
                  <a:srgbClr val="008000"/>
                </a:solidFill>
                <a:latin typeface="Courier"/>
              </a:rPr>
              <a:t>sum</a:t>
            </a:r>
            <a:r>
              <a:rPr>
                <a:latin typeface="Courier"/>
              </a:rPr>
              <a:t>()</a:t>
            </a:r>
            <a:br/>
            <a:br/>
            <a:r>
              <a:rPr>
                <a:latin typeface="Courier"/>
              </a:rPr>
              <a:t>    variance </a:t>
            </a:r>
            <a:r>
              <a:rPr>
                <a:solidFill>
                  <a:srgbClr val="666666"/>
                </a:solidFill>
                <a:latin typeface="Courier"/>
              </a:rPr>
              <a:t>=</a:t>
            </a:r>
            <a:r>
              <a:rPr>
                <a:latin typeface="Courier"/>
              </a:rPr>
              <a:t> </a:t>
            </a:r>
            <a:r>
              <a:rPr>
                <a:solidFill>
                  <a:srgbClr val="40A070"/>
                </a:solidFill>
                <a:latin typeface="Courier"/>
              </a:rPr>
              <a:t>0.0</a:t>
            </a:r>
            <a:br/>
            <a:r>
              <a:rPr>
                <a:latin typeface="Courier"/>
              </a:rPr>
              <a:t>    </a:t>
            </a:r>
            <a:r>
              <a:rPr b="1">
                <a:solidFill>
                  <a:srgbClr val="007020"/>
                </a:solidFill>
                <a:latin typeface="Courier"/>
              </a:rPr>
              <a:t>for</a:t>
            </a:r>
            <a:r>
              <a:rPr>
                <a:latin typeface="Courier"/>
              </a:rPr>
              <a:t> _, stratum </a:t>
            </a:r>
            <a:r>
              <a:rPr b="1">
                <a:solidFill>
                  <a:srgbClr val="007020"/>
                </a:solidFill>
                <a:latin typeface="Courier"/>
              </a:rPr>
              <a:t>in</a:t>
            </a:r>
            <a:r>
              <a:rPr>
                <a:latin typeface="Courier"/>
              </a:rPr>
              <a:t> df.groupby(</a:t>
            </a:r>
            <a:r>
              <a:rPr>
                <a:solidFill>
                  <a:srgbClr val="4070A0"/>
                </a:solidFill>
                <a:latin typeface="Courier"/>
              </a:rPr>
              <a:t>"stratum"</a:t>
            </a:r>
            <a:r>
              <a:rPr>
                <a:latin typeface="Courier"/>
              </a:rPr>
              <a:t>):</a:t>
            </a:r>
            <a:br/>
            <a:r>
              <a:rPr>
                <a:latin typeface="Courier"/>
              </a:rPr>
              <a:t>        areas </a:t>
            </a:r>
            <a:r>
              <a:rPr>
                <a:solidFill>
                  <a:srgbClr val="666666"/>
                </a:solidFill>
                <a:latin typeface="Courier"/>
              </a:rPr>
              <a:t>=</a:t>
            </a:r>
            <a:r>
              <a:rPr>
                <a:latin typeface="Courier"/>
              </a:rPr>
              <a:t> stratum.groupby(</a:t>
            </a:r>
            <a:r>
              <a:rPr>
                <a:solidFill>
                  <a:srgbClr val="4070A0"/>
                </a:solidFill>
                <a:latin typeface="Courier"/>
              </a:rPr>
              <a:t>"ea_id"</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g: (g[weight] </a:t>
            </a:r>
            <a:r>
              <a:rPr>
                <a:solidFill>
                  <a:srgbClr val="666666"/>
                </a:solidFill>
                <a:latin typeface="Courier"/>
              </a:rPr>
              <a:t>*</a:t>
            </a:r>
            <a:r>
              <a:rPr>
                <a:latin typeface="Courier"/>
              </a:rPr>
              <a:t> ((g[outcome]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666666"/>
                </a:solidFill>
                <a:latin typeface="Courier"/>
              </a:rPr>
              <a:t>-</a:t>
            </a:r>
            <a:r>
              <a:rPr>
                <a:latin typeface="Courier"/>
              </a:rPr>
              <a:t> p)).</a:t>
            </a:r>
            <a:r>
              <a:rPr>
                <a:solidFill>
                  <a:srgbClr val="008000"/>
                </a:solidFill>
                <a:latin typeface="Courier"/>
              </a:rPr>
              <a:t>sum</a:t>
            </a:r>
            <a:r>
              <a:rPr>
                <a:latin typeface="Courier"/>
              </a:rPr>
              <a:t>()</a:t>
            </a:r>
            <a:br/>
            <a:r>
              <a:rPr>
                <a:latin typeface="Courier"/>
              </a:rPr>
              <a:t>        )</a:t>
            </a:r>
            <a:br/>
            <a:r>
              <a:rPr>
                <a:latin typeface="Courier"/>
              </a:rPr>
              <a:t>        n </a:t>
            </a:r>
            <a:r>
              <a:rPr>
                <a:solidFill>
                  <a:srgbClr val="666666"/>
                </a:solidFill>
                <a:latin typeface="Courier"/>
              </a:rPr>
              <a:t>=</a:t>
            </a:r>
            <a:r>
              <a:rPr>
                <a:latin typeface="Courier"/>
              </a:rPr>
              <a:t> </a:t>
            </a:r>
            <a:r>
              <a:rPr>
                <a:solidFill>
                  <a:srgbClr val="008000"/>
                </a:solidFill>
                <a:latin typeface="Courier"/>
              </a:rPr>
              <a:t>len</a:t>
            </a:r>
            <a:r>
              <a:rPr>
                <a:latin typeface="Courier"/>
              </a:rPr>
              <a:t>(areas)</a:t>
            </a:r>
            <a:br/>
            <a:r>
              <a:rPr>
                <a:latin typeface="Courier"/>
              </a:rPr>
              <a:t>        </a:t>
            </a:r>
            <a:r>
              <a:rPr b="1">
                <a:solidFill>
                  <a:srgbClr val="007020"/>
                </a:solidFill>
                <a:latin typeface="Courier"/>
              </a:rPr>
              <a:t>if</a:t>
            </a:r>
            <a:r>
              <a:rPr>
                <a:latin typeface="Courier"/>
              </a:rPr>
              <a:t> n </a:t>
            </a:r>
            <a:r>
              <a:rPr>
                <a:solidFill>
                  <a:srgbClr val="666666"/>
                </a:solidFill>
                <a:latin typeface="Courier"/>
              </a:rPr>
              <a:t>&lt;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continue</a:t>
            </a:r>
            <a:br/>
            <a:r>
              <a:rPr>
                <a:latin typeface="Courier"/>
              </a:rPr>
              <a:t>        variance </a:t>
            </a:r>
            <a:r>
              <a:rPr>
                <a:solidFill>
                  <a:srgbClr val="666666"/>
                </a:solidFill>
                <a:latin typeface="Courier"/>
              </a:rPr>
              <a:t>+=</a:t>
            </a:r>
            <a:r>
              <a:rPr>
                <a:latin typeface="Courier"/>
              </a:rPr>
              <a:t> n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((areas </a:t>
            </a:r>
            <a:r>
              <a:rPr>
                <a:solidFill>
                  <a:srgbClr val="666666"/>
                </a:solidFill>
                <a:latin typeface="Courier"/>
              </a:rPr>
              <a:t>-</a:t>
            </a:r>
            <a:r>
              <a:rPr>
                <a:latin typeface="Courier"/>
              </a:rPr>
              <a:t> areas.mean())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net effect, measured — In Python (cont.)</a:t>
            </a:r>
          </a:p>
        </p:txBody>
      </p:sp>
      <p:sp>
        <p:nvSpPr>
          <p:cNvPr id="3" name="Content Placeholder 2"/>
          <p:cNvSpPr>
            <a:spLocks noGrp="1"/>
          </p:cNvSpPr>
          <p:nvPr>
            <p:ph idx="1"/>
          </p:nvPr>
        </p:nvSpPr>
        <p:spPr/>
        <p:txBody>
          <a:bodyPr/>
          <a:lstStyle/>
          <a:p>
            <a:pPr lvl="0" indent="0">
              <a:buNone/>
            </a:pPr>
            <a:r>
              <a:rPr>
                <a:latin typeface="Courier"/>
              </a:rPr>
              <a:t>    variance </a:t>
            </a:r>
            <a:r>
              <a:rPr>
                <a:solidFill>
                  <a:srgbClr val="666666"/>
                </a:solidFill>
                <a:latin typeface="Courier"/>
              </a:rPr>
              <a:t>/=</a:t>
            </a:r>
            <a:r>
              <a:rPr>
                <a:latin typeface="Courier"/>
              </a:rPr>
              <a:t> total_w</a:t>
            </a:r>
            <a:r>
              <a:rPr>
                <a:solidFill>
                  <a:srgbClr val="666666"/>
                </a:solidFill>
                <a:latin typeface="Courier"/>
              </a:rPr>
              <a:t>**</a:t>
            </a:r>
            <a:r>
              <a:rPr>
                <a:solidFill>
                  <a:srgbClr val="40A070"/>
                </a:solidFill>
                <a:latin typeface="Courier"/>
              </a:rPr>
              <a:t>2</a:t>
            </a:r>
            <a:br/>
            <a:br/>
            <a:r>
              <a:rPr>
                <a:latin typeface="Courier"/>
              </a:rPr>
              <a:t>    srs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008000"/>
                </a:solidFill>
                <a:latin typeface="Courier"/>
              </a:rPr>
              <a:t>len</a:t>
            </a:r>
            <a:r>
              <a:rPr>
                <a:latin typeface="Courier"/>
              </a:rPr>
              <a:t>(df)</a:t>
            </a:r>
            <a:br/>
            <a:r>
              <a:rPr>
                <a:latin typeface="Courier"/>
              </a:rPr>
              <a:t>    </a:t>
            </a:r>
            <a:r>
              <a:rPr b="1">
                <a:solidFill>
                  <a:srgbClr val="007020"/>
                </a:solidFill>
                <a:latin typeface="Courier"/>
              </a:rPr>
              <a:t>return</a:t>
            </a:r>
            <a:r>
              <a:rPr>
                <a:latin typeface="Courier"/>
              </a:rPr>
              <a:t> p, np.sqrt(variance), variance </a:t>
            </a:r>
            <a:r>
              <a:rPr>
                <a:solidFill>
                  <a:srgbClr val="666666"/>
                </a:solidFill>
                <a:latin typeface="Courier"/>
              </a:rPr>
              <a:t>/</a:t>
            </a:r>
            <a:r>
              <a:rPr>
                <a:latin typeface="Courier"/>
              </a:rPr>
              <a:t> srs</a:t>
            </a:r>
            <a:br/>
            <a:br/>
            <a:br/>
            <a:r>
              <a:rPr b="1">
                <a:solidFill>
                  <a:srgbClr val="007020"/>
                </a:solidFill>
                <a:latin typeface="Courier"/>
              </a:rPr>
              <a:t>for</a:t>
            </a:r>
            <a:r>
              <a:rPr>
                <a:latin typeface="Courier"/>
              </a:rPr>
              <a:t> outcome </a:t>
            </a:r>
            <a:r>
              <a:rPr b="1">
                <a:solidFill>
                  <a:srgbClr val="007020"/>
                </a:solidFill>
                <a:latin typeface="Courier"/>
              </a:rPr>
              <a:t>in</a:t>
            </a:r>
            <a:r>
              <a:rPr>
                <a:latin typeface="Courier"/>
              </a:rPr>
              <a:t> [</a:t>
            </a:r>
            <a:r>
              <a:rPr>
                <a:solidFill>
                  <a:srgbClr val="4070A0"/>
                </a:solidFill>
                <a:latin typeface="Courier"/>
              </a:rPr>
              <a:t>"food_insecure"</a:t>
            </a:r>
            <a:r>
              <a:rPr>
                <a:latin typeface="Courier"/>
              </a:rPr>
              <a:t>, </a:t>
            </a:r>
            <a:r>
              <a:rPr>
                <a:solidFill>
                  <a:srgbClr val="4070A0"/>
                </a:solidFill>
                <a:latin typeface="Courier"/>
              </a:rPr>
              <a:t>"improved_water_source"</a:t>
            </a:r>
            <a:r>
              <a:rPr>
                <a:latin typeface="Courier"/>
              </a:rPr>
              <a:t>]:</a:t>
            </a:r>
            <a:br/>
            <a:r>
              <a:rPr>
                <a:latin typeface="Courier"/>
              </a:rPr>
              <a:t>    p, se, deff </a:t>
            </a:r>
            <a:r>
              <a:rPr>
                <a:solidFill>
                  <a:srgbClr val="666666"/>
                </a:solidFill>
                <a:latin typeface="Courier"/>
              </a:rPr>
              <a:t>=</a:t>
            </a:r>
            <a:r>
              <a:rPr>
                <a:latin typeface="Courier"/>
              </a:rPr>
              <a:t> design_effect(survey, outcome)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outcome</a:t>
            </a:r>
            <a:r>
              <a:rPr>
                <a:solidFill>
                  <a:srgbClr val="4070A0"/>
                </a:solidFill>
                <a:latin typeface="Courier"/>
              </a:rPr>
              <a:t>:24}</a:t>
            </a:r>
            <a:r>
              <a:rPr>
                <a:solidFill>
                  <a:srgbClr val="BB6688"/>
                </a:solidFill>
                <a:latin typeface="Courier"/>
              </a:rPr>
              <a:t> p=</a:t>
            </a:r>
            <a:r>
              <a:rPr>
                <a:solidFill>
                  <a:srgbClr val="4070A0"/>
                </a:solidFill>
                <a:latin typeface="Courier"/>
              </a:rPr>
              <a:t>{</a:t>
            </a:r>
            <a:r>
              <a:rPr>
                <a:latin typeface="Courier"/>
              </a:rPr>
              <a:t>p</a:t>
            </a:r>
            <a:r>
              <a:rPr>
                <a:solidFill>
                  <a:srgbClr val="4070A0"/>
                </a:solidFill>
                <a:latin typeface="Courier"/>
              </a:rPr>
              <a:t>:.1%}</a:t>
            </a:r>
            <a:r>
              <a:rPr>
                <a:solidFill>
                  <a:srgbClr val="BB6688"/>
                </a:solidFill>
                <a:latin typeface="Courier"/>
              </a:rPr>
              <a:t> se=</a:t>
            </a:r>
            <a:r>
              <a:rPr>
                <a:solidFill>
                  <a:srgbClr val="4070A0"/>
                </a:solidFill>
                <a:latin typeface="Courier"/>
              </a:rPr>
              <a:t>{</a:t>
            </a:r>
            <a:r>
              <a:rPr>
                <a:latin typeface="Courier"/>
              </a:rPr>
              <a:t>se</a:t>
            </a:r>
            <a:r>
              <a:rPr>
                <a:solidFill>
                  <a:srgbClr val="4070A0"/>
                </a:solidFill>
                <a:latin typeface="Courier"/>
              </a:rPr>
              <a:t>:.4f}</a:t>
            </a:r>
            <a:r>
              <a:rPr>
                <a:solidFill>
                  <a:srgbClr val="BB6688"/>
                </a:solidFill>
                <a:latin typeface="Courier"/>
              </a:rPr>
              <a:t> deff=</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f"n_eff=</a:t>
            </a:r>
            <a:r>
              <a:rPr>
                <a:solidFill>
                  <a:srgbClr val="4070A0"/>
                </a:solidFill>
                <a:latin typeface="Courier"/>
              </a:rPr>
              <a:t>{</a:t>
            </a:r>
            <a:r>
              <a:rPr>
                <a:solidFill>
                  <a:srgbClr val="008000"/>
                </a:solidFill>
                <a:latin typeface="Courier"/>
              </a:rPr>
              <a:t>len</a:t>
            </a:r>
            <a:r>
              <a:rPr>
                <a:latin typeface="Courier"/>
              </a:rPr>
              <a:t>(survey) </a:t>
            </a:r>
            <a:r>
              <a:rPr>
                <a:solidFill>
                  <a:srgbClr val="666666"/>
                </a:solidFill>
                <a:latin typeface="Courier"/>
              </a:rPr>
              <a:t>/</a:t>
            </a:r>
            <a:r>
              <a:rPr>
                <a:latin typeface="Courier"/>
              </a:rPr>
              <a:t> deff</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net effect, measured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survey,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(improved_water_source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net effect, measured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Outcome</a:t>
                      </a:r>
                    </a:p>
                  </a:txBody>
                  <a:tcPr/>
                </a:tc>
                <a:tc>
                  <a:txBody>
                    <a:bodyPr/>
                    <a:lstStyle/>
                    <a:p>
                      <a:pPr lvl="0" indent="0" marL="0">
                        <a:buNone/>
                      </a:pPr>
                      <a:r>
                        <a:rPr/>
                        <a:t>Estimate</a:t>
                      </a:r>
                    </a:p>
                  </a:txBody>
                  <a:tcPr/>
                </a:tc>
                <a:tc>
                  <a:txBody>
                    <a:bodyPr/>
                    <a:lstStyle/>
                    <a:p>
                      <a:pPr lvl="0" indent="0" marL="0">
                        <a:buNone/>
                      </a:pPr>
                      <a:r>
                        <a:rPr/>
                        <a:t>Design effect</a:t>
                      </a:r>
                    </a:p>
                  </a:txBody>
                  <a:tcPr/>
                </a:tc>
                <a:tc>
                  <a:txBody>
                    <a:bodyPr/>
                    <a:lstStyle/>
                    <a:p>
                      <a:pPr lvl="0" indent="0" marL="0">
                        <a:buNone/>
                      </a:pPr>
                      <a:r>
                        <a:rPr/>
                        <a:t>Effective n</a:t>
                      </a:r>
                    </a:p>
                  </a:txBody>
                  <a:tcPr/>
                </a:tc>
              </a:tr>
              <a:tr h="0">
                <a:tc>
                  <a:txBody>
                    <a:bodyPr/>
                    <a:lstStyle/>
                    <a:p>
                      <a:pPr lvl="0" indent="0" marL="0">
                        <a:buNone/>
                      </a:pPr>
                      <a:r>
                        <a:rPr/>
                        <a:t>Food insecure</a:t>
                      </a:r>
                    </a:p>
                  </a:txBody>
                </a:tc>
                <a:tc>
                  <a:txBody>
                    <a:bodyPr/>
                    <a:lstStyle/>
                    <a:p>
                      <a:pPr lvl="0" indent="0" marL="0">
                        <a:buNone/>
                      </a:pPr>
                      <a:r>
                        <a:rPr/>
                        <a:t>29.1%</a:t>
                      </a:r>
                    </a:p>
                  </a:txBody>
                </a:tc>
                <a:tc>
                  <a:txBody>
                    <a:bodyPr/>
                    <a:lstStyle/>
                    <a:p>
                      <a:pPr lvl="0" indent="0" marL="0">
                        <a:buNone/>
                      </a:pPr>
                      <a:r>
                        <a:rPr b="1"/>
                        <a:t>1.60</a:t>
                      </a:r>
                    </a:p>
                  </a:txBody>
                </a:tc>
                <a:tc>
                  <a:txBody>
                    <a:bodyPr/>
                    <a:lstStyle/>
                    <a:p>
                      <a:pPr lvl="0" indent="0" marL="0">
                        <a:buNone/>
                      </a:pPr>
                      <a:r>
                        <a:rPr/>
                        <a:t>623</a:t>
                      </a:r>
                    </a:p>
                  </a:txBody>
                </a:tc>
              </a:tr>
              <a:tr h="0">
                <a:tc>
                  <a:txBody>
                    <a:bodyPr/>
                    <a:lstStyle/>
                    <a:p>
                      <a:pPr lvl="0" indent="0" marL="0">
                        <a:buNone/>
                      </a:pPr>
                      <a:r>
                        <a:rPr/>
                        <a:t>Improved water source</a:t>
                      </a:r>
                    </a:p>
                  </a:txBody>
                </a:tc>
                <a:tc>
                  <a:txBody>
                    <a:bodyPr/>
                    <a:lstStyle/>
                    <a:p>
                      <a:pPr lvl="0" indent="0" marL="0">
                        <a:buNone/>
                      </a:pPr>
                      <a:r>
                        <a:rPr/>
                        <a:t>69.8%</a:t>
                      </a:r>
                    </a:p>
                  </a:txBody>
                </a:tc>
                <a:tc>
                  <a:txBody>
                    <a:bodyPr/>
                    <a:lstStyle/>
                    <a:p>
                      <a:pPr lvl="0" indent="0" marL="0">
                        <a:buNone/>
                      </a:pPr>
                      <a:r>
                        <a:rPr b="1"/>
                        <a:t>0.91</a:t>
                      </a:r>
                    </a:p>
                  </a:txBody>
                </a:tc>
                <a:tc>
                  <a:txBody>
                    <a:bodyPr/>
                    <a:lstStyle/>
                    <a:p>
                      <a:pPr lvl="0" indent="0" marL="0">
                        <a:buNone/>
                      </a:pPr>
                      <a:r>
                        <a:rPr/>
                        <a:t>1,098</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below one</a:t>
            </a:r>
          </a:p>
        </p:txBody>
      </p:sp>
      <p:sp>
        <p:nvSpPr>
          <p:cNvPr id="3" name="Content Placeholder 2"/>
          <p:cNvSpPr>
            <a:spLocks noGrp="1"/>
          </p:cNvSpPr>
          <p:nvPr>
            <p:ph idx="1"/>
          </p:nvPr>
        </p:nvSpPr>
        <p:spPr/>
        <p:txBody>
          <a:bodyPr/>
          <a:lstStyle/>
          <a:p>
            <a:pPr lvl="0"/>
            <a:r>
              <a:rPr/>
              <a:t>So “design effect” is not a synonym for “penalty” — It is the net of two opposing forces, and which one wins depends 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design effects come from when you have none</a:t>
            </a:r>
          </a:p>
        </p:txBody>
      </p:sp>
      <p:sp>
        <p:nvSpPr>
          <p:cNvPr id="3" name="Content Placeholder 2"/>
          <p:cNvSpPr>
            <a:spLocks noGrp="1"/>
          </p:cNvSpPr>
          <p:nvPr>
            <p:ph idx="1"/>
          </p:nvPr>
        </p:nvSpPr>
        <p:spPr/>
        <p:txBody>
          <a:bodyPr/>
          <a:lstStyle/>
          <a:p>
            <a:pPr lvl="0"/>
            <a:r>
              <a:rPr b="1"/>
              <a:t>The previous round of the same survey</a:t>
            </a:r>
            <a:r>
              <a:rPr/>
              <a:t>, same indicator, same area. Almost always available and almost always ignored.</a:t>
            </a:r>
          </a:p>
          <a:p>
            <a:pPr lvl="0"/>
            <a:r>
              <a:rPr b="1"/>
              <a:t>A published survey report</a:t>
            </a:r>
            <a:r>
              <a:rPr/>
              <a:t> for the same indicator in a comparable setting. DHS reports tabulate design effects;…</a:t>
            </a:r>
          </a:p>
          <a:p>
            <a:pPr lvl="0"/>
            <a:r>
              <a:rPr b="1"/>
              <a:t>A convention.</a:t>
            </a:r>
            <a:r>
              <a:rPr/>
              <a:t> SMART surveys commonly assume 1.5 for anthropometry; humanitarian assessments often use 2.0 for…</a:t>
            </a:r>
          </a:p>
          <a:p>
            <a:pPr lvl="0"/>
            <a:r>
              <a:rPr b="1"/>
              <a:t>1.0</a:t>
            </a:r>
            <a:r>
              <a:rPr/>
              <a:t> is never a defensible assumption for a cluster survey, and a protocol that uses it has under-sized the survey…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"outcome"</a:t>
            </a:r>
            <a:r>
              <a:rPr>
                <a:latin typeface="Courier"/>
              </a:rPr>
              <a:t>: [</a:t>
            </a:r>
            <a:r>
              <a:rPr>
                <a:solidFill>
                  <a:srgbClr val="4070A0"/>
                </a:solidFill>
                <a:latin typeface="Courier"/>
              </a:rPr>
              <a:t>"Food insecure"</a:t>
            </a:r>
            <a:r>
              <a:rPr>
                <a:latin typeface="Courier"/>
              </a:rPr>
              <a:t>, </a:t>
            </a:r>
            <a:r>
              <a:rPr>
                <a:solidFill>
                  <a:srgbClr val="4070A0"/>
                </a:solidFill>
                <a:latin typeface="Courier"/>
              </a:rPr>
              <a:t>"Improved water source"</a:t>
            </a:r>
            <a:r>
              <a:rPr>
                <a:latin typeface="Courier"/>
              </a:rPr>
              <a:t>],</a:t>
            </a:r>
            <a:br/>
            <a:r>
              <a:rPr>
                <a:latin typeface="Courier"/>
              </a:rPr>
              <a:t>    </a:t>
            </a:r>
            <a:r>
              <a:rPr>
                <a:solidFill>
                  <a:srgbClr val="4070A0"/>
                </a:solidFill>
                <a:latin typeface="Courier"/>
              </a:rPr>
              <a:t>"estimate"</a:t>
            </a:r>
            <a:r>
              <a:rPr>
                <a:latin typeface="Courier"/>
              </a:rPr>
              <a:t>: [</a:t>
            </a:r>
            <a:r>
              <a:rPr>
                <a:solidFill>
                  <a:srgbClr val="4070A0"/>
                </a:solidFill>
                <a:latin typeface="Courier"/>
              </a:rPr>
              <a:t>"29.1%"</a:t>
            </a:r>
            <a:r>
              <a:rPr>
                <a:latin typeface="Courier"/>
              </a:rPr>
              <a:t>, </a:t>
            </a:r>
            <a:r>
              <a:rPr>
                <a:solidFill>
                  <a:srgbClr val="4070A0"/>
                </a:solidFill>
                <a:latin typeface="Courier"/>
              </a:rPr>
              <a:t>"69.8%"</a:t>
            </a:r>
            <a:r>
              <a:rPr>
                <a:latin typeface="Courier"/>
              </a:rPr>
              <a:t>],</a:t>
            </a:r>
            <a:br/>
            <a:r>
              <a:rPr>
                <a:latin typeface="Courier"/>
              </a:rPr>
              <a:t>    </a:t>
            </a:r>
            <a:r>
              <a:rPr>
                <a:solidFill>
                  <a:srgbClr val="4070A0"/>
                </a:solidFill>
                <a:latin typeface="Courier"/>
              </a:rPr>
              <a:t>"ci_95"</a:t>
            </a:r>
            <a:r>
              <a:rPr>
                <a:latin typeface="Courier"/>
              </a:rPr>
              <a:t>: [</a:t>
            </a:r>
            <a:r>
              <a:rPr>
                <a:solidFill>
                  <a:srgbClr val="4070A0"/>
                </a:solidFill>
                <a:latin typeface="Courier"/>
              </a:rPr>
              <a:t>"25.5-32.7%"</a:t>
            </a:r>
            <a:r>
              <a:rPr>
                <a:latin typeface="Courier"/>
              </a:rPr>
              <a:t>, </a:t>
            </a:r>
            <a:r>
              <a:rPr>
                <a:solidFill>
                  <a:srgbClr val="4070A0"/>
                </a:solidFill>
                <a:latin typeface="Courier"/>
              </a:rPr>
              <a:t>"67.0-72.5%"</a:t>
            </a:r>
            <a:r>
              <a:rPr>
                <a:latin typeface="Courier"/>
              </a:rPr>
              <a:t>],</a:t>
            </a:r>
            <a:br/>
            <a:r>
              <a:rPr>
                <a:latin typeface="Courier"/>
              </a:rPr>
              <a:t>    </a:t>
            </a:r>
            <a:r>
              <a:rPr>
                <a:solidFill>
                  <a:srgbClr val="4070A0"/>
                </a:solidFill>
                <a:latin typeface="Courier"/>
              </a:rPr>
              <a:t>"deff"</a:t>
            </a:r>
            <a:r>
              <a:rPr>
                <a:latin typeface="Courier"/>
              </a:rPr>
              <a:t>: [</a:t>
            </a:r>
            <a:r>
              <a:rPr>
                <a:solidFill>
                  <a:srgbClr val="40A070"/>
                </a:solidFill>
                <a:latin typeface="Courier"/>
              </a:rPr>
              <a:t>1.60</a:t>
            </a:r>
            <a:r>
              <a:rPr>
                <a:latin typeface="Courier"/>
              </a:rPr>
              <a:t>, </a:t>
            </a:r>
            <a:r>
              <a:rPr>
                <a:solidFill>
                  <a:srgbClr val="40A070"/>
                </a:solidFill>
                <a:latin typeface="Courier"/>
              </a:rPr>
              <a:t>0.91</a:t>
            </a:r>
            <a:r>
              <a:rPr>
                <a:latin typeface="Courier"/>
              </a:rPr>
              <a:t>],</a:t>
            </a:r>
            <a:br/>
            <a:r>
              <a:rPr>
                <a:latin typeface="Courier"/>
              </a:rPr>
              <a:t>    </a:t>
            </a:r>
            <a:r>
              <a:rPr>
                <a:solidFill>
                  <a:srgbClr val="4070A0"/>
                </a:solidFill>
                <a:latin typeface="Courier"/>
              </a:rPr>
              <a:t>"n"</a:t>
            </a:r>
            <a:r>
              <a:rPr>
                <a:latin typeface="Courier"/>
              </a:rPr>
              <a:t>: [</a:t>
            </a:r>
            <a:r>
              <a:rPr>
                <a:solidFill>
                  <a:srgbClr val="40A070"/>
                </a:solidFill>
                <a:latin typeface="Courier"/>
              </a:rPr>
              <a:t>996</a:t>
            </a:r>
            <a:r>
              <a:rPr>
                <a:latin typeface="Courier"/>
              </a:rPr>
              <a:t>, </a:t>
            </a:r>
            <a:r>
              <a:rPr>
                <a:solidFill>
                  <a:srgbClr val="40A070"/>
                </a:solidFill>
                <a:latin typeface="Courier"/>
              </a:rPr>
              <a:t>996</a:t>
            </a:r>
            <a:r>
              <a:rPr>
                <a:latin typeface="Courier"/>
              </a:rPr>
              <a:t>],</a:t>
            </a:r>
            <a:br/>
            <a:r>
              <a:rPr>
                <a:latin typeface="Courier"/>
              </a:rPr>
              <a:t>    </a:t>
            </a:r>
            <a:r>
              <a:rPr>
                <a:solidFill>
                  <a:srgbClr val="4070A0"/>
                </a:solidFill>
                <a:latin typeface="Courier"/>
              </a:rPr>
              <a:t>"n_effective"</a:t>
            </a:r>
            <a:r>
              <a:rPr>
                <a:latin typeface="Courier"/>
              </a:rPr>
              <a:t>: [</a:t>
            </a:r>
            <a:r>
              <a:rPr>
                <a:solidFill>
                  <a:srgbClr val="40A070"/>
                </a:solidFill>
                <a:latin typeface="Courier"/>
              </a:rPr>
              <a:t>623</a:t>
            </a:r>
            <a:r>
              <a:rPr>
                <a:latin typeface="Courier"/>
              </a:rPr>
              <a:t>, </a:t>
            </a:r>
            <a:r>
              <a:rPr>
                <a:solidFill>
                  <a:srgbClr val="40A070"/>
                </a:solidFill>
                <a:latin typeface="Courier"/>
              </a:rPr>
              <a:t>1098</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outcome,                </a:t>
            </a:r>
            <a:r>
              <a:rPr>
                <a:solidFill>
                  <a:srgbClr val="4070A0"/>
                </a:solidFill>
                <a:latin typeface="Courier"/>
              </a:rPr>
              <a:t>~</a:t>
            </a:r>
            <a:r>
              <a:rPr>
                <a:latin typeface="Courier"/>
              </a:rPr>
              <a:t>estimate, </a:t>
            </a:r>
            <a:r>
              <a:rPr>
                <a:solidFill>
                  <a:srgbClr val="4070A0"/>
                </a:solidFill>
                <a:latin typeface="Courier"/>
              </a:rPr>
              <a:t>~</a:t>
            </a:r>
            <a:r>
              <a:rPr>
                <a:latin typeface="Courier"/>
              </a:rPr>
              <a:t>deff, </a:t>
            </a:r>
            <a:r>
              <a:rPr>
                <a:solidFill>
                  <a:srgbClr val="4070A0"/>
                </a:solidFill>
                <a:latin typeface="Courier"/>
              </a:rPr>
              <a:t>~</a:t>
            </a:r>
            <a:r>
              <a:rPr>
                <a:latin typeface="Courier"/>
              </a:rPr>
              <a:t>n_effective,</a:t>
            </a:r>
            <a:br/>
            <a:r>
              <a:rPr>
                <a:latin typeface="Courier"/>
              </a:rPr>
              <a:t>  </a:t>
            </a:r>
            <a:r>
              <a:rPr>
                <a:solidFill>
                  <a:srgbClr val="4070A0"/>
                </a:solidFill>
                <a:latin typeface="Courier"/>
              </a:rPr>
              <a:t>"Food insecure"</a:t>
            </a:r>
            <a:r>
              <a:rPr>
                <a:latin typeface="Courier"/>
              </a:rPr>
              <a:t>,           </a:t>
            </a:r>
            <a:r>
              <a:rPr>
                <a:solidFill>
                  <a:srgbClr val="4070A0"/>
                </a:solidFill>
                <a:latin typeface="Courier"/>
              </a:rPr>
              <a:t>"29.1%"</a:t>
            </a:r>
            <a:r>
              <a:rPr>
                <a:latin typeface="Courier"/>
              </a:rPr>
              <a:t>,  </a:t>
            </a:r>
            <a:r>
              <a:rPr>
                <a:solidFill>
                  <a:srgbClr val="40A070"/>
                </a:solidFill>
                <a:latin typeface="Courier"/>
              </a:rPr>
              <a:t>1.60</a:t>
            </a:r>
            <a:r>
              <a:rPr>
                <a:latin typeface="Courier"/>
              </a:rPr>
              <a:t>,          </a:t>
            </a:r>
            <a:r>
              <a:rPr>
                <a:solidFill>
                  <a:srgbClr val="40A070"/>
                </a:solidFill>
                <a:latin typeface="Courier"/>
              </a:rPr>
              <a:t>623</a:t>
            </a:r>
            <a:r>
              <a:rPr>
                <a:latin typeface="Courier"/>
              </a:rPr>
              <a:t>,</a:t>
            </a:r>
            <a:br/>
            <a:r>
              <a:rPr>
                <a:latin typeface="Courier"/>
              </a:rPr>
              <a:t>  </a:t>
            </a:r>
            <a:r>
              <a:rPr>
                <a:solidFill>
                  <a:srgbClr val="4070A0"/>
                </a:solidFill>
                <a:latin typeface="Courier"/>
              </a:rPr>
              <a:t>"Improved water source"</a:t>
            </a:r>
            <a:r>
              <a:rPr>
                <a:latin typeface="Courier"/>
              </a:rPr>
              <a:t>,   </a:t>
            </a:r>
            <a:r>
              <a:rPr>
                <a:solidFill>
                  <a:srgbClr val="4070A0"/>
                </a:solidFill>
                <a:latin typeface="Courier"/>
              </a:rPr>
              <a:t>"69.8%"</a:t>
            </a:r>
            <a:r>
              <a:rPr>
                <a:latin typeface="Courier"/>
              </a:rPr>
              <a:t>,  </a:t>
            </a:r>
            <a:r>
              <a:rPr>
                <a:solidFill>
                  <a:srgbClr val="40A070"/>
                </a:solidFill>
                <a:latin typeface="Courier"/>
              </a:rPr>
              <a:t>0.91</a:t>
            </a:r>
            <a:r>
              <a:rPr>
                <a:latin typeface="Courier"/>
              </a:rPr>
              <a:t>,         </a:t>
            </a:r>
            <a:r>
              <a:rPr>
                <a:solidFill>
                  <a:srgbClr val="40A070"/>
                </a:solidFill>
                <a:latin typeface="Courier"/>
              </a:rPr>
              <a:t>1098</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 design effect, which means you have a standard error, which means you can stop computing these things by hand.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https://data-analysis.cassion.dev/courses/survey-analysis-sampling/survey-04-design-effect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design effect, and the one that came out below one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Clustering costs precision, stratification buys it back, and the design effect is the net. 1.60 for food insecurity and 0.91 for water access, on the same 996 interviews.</vt:lpwstr>
  </property>
</Properties>
</file>