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notesMaster" Target="notesMasters/notesMaster1.xml" /><Relationship Id="rId23" Type="http://schemas.openxmlformats.org/officeDocument/2006/relationships/viewProps" Target="viewProps.xml" /><Relationship Id="rId22" Type="http://schemas.openxmlformats.org/officeDocument/2006/relationships/presProps" Target="presProps.xml" /><Relationship Id="rId1" Type="http://schemas.openxmlformats.org/officeDocument/2006/relationships/slideMaster" Target="slideMasters/slideMaster1.xml" /><Relationship Id="rId25" Type="http://schemas.openxmlformats.org/officeDocument/2006/relationships/tableStyles" Target="tableStyles.xml" /><Relationship Id="rId2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mise en grappes coûte de la précision, la stratification en rachète, et l’effet de plan est le solde. 1,60 pour l’insécurité alimentaire et 0,91 pour l’accès à l’eau, sur les mêmes 996 entretiens.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L’effet de plan est un rapport.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effet de plan de 2 signifie que votre estimation est aussi précise que l’aurait été un sondage aléatoire simple de moitié moindre. Il convertit un échantillon de 996 en taille d’échantillon effective — le nombre d’observations indépendantes que votre enquête vaut réellement. C’est cette seconde quantité qu’il faut mettre dans un rapport. « 996 ménages, échantillon effectif 623 » en dit plus que chacun des deux nombres, et c’est la réponse honnête à « quelle était la taille de votre enquête ».</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ménages d’une même zone de dénombrement se ressemblent. Ils partagent un point d’eau, un marché, une route, une récolte. Le deuxième ménage interrogé dans une zone vous apprend donc moins que le premier, et le quatorzième très peu. La mesure de cette ressemblance est la corrélation intra-grappe, et elle se traduit directement en pénalité.</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avec </a:t>
            </a:r>
            <a:r>
              <a:rPr>
                <a:latin typeface="Courier"/>
              </a:rPr>
              <a:t>m</a:t>
            </a:r>
            <a:r>
              <a:rPr/>
              <a:t> le nombre d’entretiens par grappe.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Sur cette enquête — 13,3 entretiens par zone, ICC de 0,11, effet de plan dû aux grappes d’environ 2,4. Deux choses à retenir sur l’ICC.</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stratification fait l’inverse. En forçant l’échantillon à couvrir chaque strate, elle supprime la possibilité d’un échantillon tombé surtout dans une seule — et cette possibilité fait partie de la variance d’un sondage aléatoire simple. Le gain est grand exactement quand les strates diffèrent beaucoup sur le résultat. L’accès à une source améliorée va de 88 % en urbain à 41 % en rural reculé, et la stratification garantit que ces strates sont représentées en proportions fixes plutôt qu’au hasard.</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deux forces tirent en sens inverse, donc calculez l’effet de plan sur les données plutôt que de raisonner dessus. Estimez la variance sous le plan réel et divisez par ce qu’aurait donné un sondage aléatoire simple.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Relisez la deuxième ligne. Un effet de plan de 0,91 signifie que l’enquête est plus précise qu’un sondage aléatoire simple de même taille. Ce n’est pas une erreur, et c’est le résultat le plus utile de cette leçon. L’accès à l’eau diffère énormément entre strates — 88 %, 62 %, 41 % — et la stratification garantit que les trois entrent dans l’estimation en proportions fixes. La variance qu’un sondage aléatoire simple porte du fait de </a:t>
            </a:r>
            <a:r>
              <a:rPr i="1"/>
              <a:t>ne pas</a:t>
            </a:r>
            <a:r>
              <a:rPr/>
              <a:t> savoir combien de ménages urbains il attrapera est entièrement supprimée, et ce gain l’emporte sur la perte due aux grappes. L’insécurité alimentaire diffère aussi entre strates, mais sa corrélation intra-zone est plus forte, si bien que les grappes l’emportent et le solde vaut 1,60. « Effet de plan » n’est donc pas synonyme de « pénalité ». C’est le solde de deux forces opposées, et laquelle l’emporte dépend du résultat. Un rapport d’enquête citant un effet de plan unique pour toute l’enquête a moyenné ce qui ne doit pas l’être. Remarquez aussi que le chiffre calculé plus haut pour les seules grappes valait 2,4, et que l’effet de plan complet du même résultat vaut 1,60. La différence est ce qu’a acheté la stratification, et cela mérite d’être rapporté quand vous défendez un plan de sondage.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Il vous en faut un avant que l’enquête existe, et il n’y a pas encore de données. Par ordre de préférence.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Cinq colonnes, une ligne par indicateur, et cela a sa place en annexe de tout rapport d’enquête. Cela permet à un lecteur de juger l’estimation, de la comparer à une autre enquête et de dimensionner le tour suivant — trois choses impossibles à partir du seul pourcentage.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avez un effet de plan, donc une erreur type, donc de quoi cesser de calculer tout cela à la main. La leçon suivante déclare le plan une fois au logiciel et laisse chaque estimation en hériter — </a:t>
            </a:r>
            <a:r>
              <a:rPr>
                <a:latin typeface="Courier"/>
              </a:rPr>
              <a:t>survey</a:t>
            </a:r>
            <a:r>
              <a:rPr/>
              <a:t> sous R, et l’arithmétique équivalente en Python.</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survey-analysis-sampling/survey-04-design-effec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L’effet de plan, et celui qui est sorti sous un</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La mise en grappes coûte de la précision, la stratification en rachète, et l’effet de plan est le solde. 1,60 pour l’insécurité alimentaire et 0,91 pour l’accès à l’eau, sur les mêmes 996 entretiens.</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4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Ce que c’est</a:t>
            </a:r>
          </a:p>
          <a:p>
            <a:pPr lvl="0"/>
            <a:r>
              <a:rPr/>
              <a:t>Pourquoi les grappes vous coûtent</a:t>
            </a:r>
          </a:p>
          <a:p>
            <a:pPr lvl="0"/>
            <a:r>
              <a:rPr/>
              <a:t>Pourquoi la stratification en rachète</a:t>
            </a:r>
          </a:p>
          <a:p>
            <a:pPr lvl="0"/>
            <a:r>
              <a:rPr/>
              <a:t>Le solde, mesuré</a:t>
            </a:r>
          </a:p>
          <a:p>
            <a:pPr lvl="0"/>
            <a:r>
              <a:rPr/>
              <a:t>Celui qui est sous un</a:t>
            </a:r>
          </a:p>
          <a:p>
            <a:pPr lvl="0"/>
            <a:r>
              <a:rPr/>
              <a:t>D’où viennent les effets de plan quand vous n’en avez pas</a:t>
            </a:r>
          </a:p>
          <a:p>
            <a:pPr lvl="0"/>
            <a:r>
              <a:rPr/>
              <a:t>Rapportez-le</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c’est — Exemple</a:t>
            </a:r>
          </a:p>
        </p:txBody>
      </p:sp>
      <p:sp>
        <p:nvSpPr>
          <p:cNvPr id="3" name="Content Placeholder 2"/>
          <p:cNvSpPr>
            <a:spLocks noGrp="1"/>
          </p:cNvSpPr>
          <p:nvPr>
            <p:ph idx="1"/>
          </p:nvPr>
        </p:nvSpPr>
        <p:spPr/>
        <p:txBody>
          <a:bodyPr/>
          <a:lstStyle/>
          <a:p>
            <a:pPr lvl="0" indent="0">
              <a:buNone/>
            </a:pPr>
            <a:r>
              <a:rPr>
                <a:latin typeface="Courier"/>
              </a:rPr>
              <a:t>deff = variance under this design / variance under simple random sampling</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c’est — Exemple</a:t>
            </a:r>
          </a:p>
        </p:txBody>
      </p:sp>
      <p:sp>
        <p:nvSpPr>
          <p:cNvPr id="3" name="Content Placeholder 2"/>
          <p:cNvSpPr>
            <a:spLocks noGrp="1"/>
          </p:cNvSpPr>
          <p:nvPr>
            <p:ph idx="1"/>
          </p:nvPr>
        </p:nvSpPr>
        <p:spPr/>
        <p:txBody>
          <a:bodyPr/>
          <a:lstStyle/>
          <a:p>
            <a:pPr lvl="0" indent="0">
              <a:buNone/>
            </a:pPr>
            <a:r>
              <a:rPr>
                <a:latin typeface="Courier"/>
              </a:rPr>
              <a:t>effective n = n / deff</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les grappes vous coûtent — Exemple</a:t>
            </a:r>
          </a:p>
        </p:txBody>
      </p:sp>
      <p:sp>
        <p:nvSpPr>
          <p:cNvPr id="3" name="Content Placeholder 2"/>
          <p:cNvSpPr>
            <a:spLocks noGrp="1"/>
          </p:cNvSpPr>
          <p:nvPr>
            <p:ph idx="1"/>
          </p:nvPr>
        </p:nvSpPr>
        <p:spPr/>
        <p:txBody>
          <a:bodyPr/>
          <a:lstStyle/>
          <a:p>
            <a:pPr lvl="0" indent="0">
              <a:buNone/>
            </a:pPr>
            <a:r>
              <a:rPr>
                <a:latin typeface="Courier"/>
              </a:rPr>
              <a:t>deff_clustering = 1 + (m - 1) * ICC</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les grappes vous coûtent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by_area </a:t>
            </a:r>
            <a:r>
              <a:rPr>
                <a:solidFill>
                  <a:srgbClr val="666666"/>
                </a:solidFill>
                <a:latin typeface="Courier"/>
              </a:rPr>
              <a:t>=</a:t>
            </a:r>
            <a:r>
              <a:rPr>
                <a:latin typeface="Courier"/>
              </a:rPr>
              <a:t> (</a:t>
            </a:r>
            <a:br/>
            <a:r>
              <a:rPr>
                <a:latin typeface="Courier"/>
              </a:rPr>
              <a:t>    survey.assign(insecure</a:t>
            </a:r>
            <a:r>
              <a:rPr>
                <a:solidFill>
                  <a:srgbClr val="666666"/>
                </a:solidFill>
                <a:latin typeface="Courier"/>
              </a:rPr>
              <a:t>=</a:t>
            </a:r>
            <a:r>
              <a:rPr>
                <a:latin typeface="Courier"/>
              </a:rPr>
              <a:t>survey[</a:t>
            </a:r>
            <a:r>
              <a:rPr>
                <a:solidFill>
                  <a:srgbClr val="4070A0"/>
                </a:solidFill>
                <a:latin typeface="Courier"/>
              </a:rPr>
              <a:t>"food_insecure"</a:t>
            </a:r>
            <a:r>
              <a:rPr>
                <a:latin typeface="Courier"/>
              </a:rPr>
              <a:t>] </a:t>
            </a:r>
            <a:r>
              <a:rPr>
                <a:solidFill>
                  <a:srgbClr val="666666"/>
                </a:solidFill>
                <a:latin typeface="Courier"/>
              </a:rPr>
              <a:t>==</a:t>
            </a:r>
            <a:r>
              <a:rPr>
                <a:latin typeface="Courier"/>
              </a:rPr>
              <a:t> </a:t>
            </a:r>
            <a:r>
              <a:rPr>
                <a:solidFill>
                  <a:srgbClr val="4070A0"/>
                </a:solidFill>
                <a:latin typeface="Courier"/>
              </a:rPr>
              <a:t>"true"</a:t>
            </a:r>
            <a:r>
              <a:rPr>
                <a:latin typeface="Courier"/>
              </a:rPr>
              <a:t>)</a:t>
            </a:r>
            <a:br/>
            <a:r>
              <a:rPr>
                <a:latin typeface="Courier"/>
              </a:rPr>
              <a:t>    .groupby(</a:t>
            </a:r>
            <a:r>
              <a:rPr>
                <a:solidFill>
                  <a:srgbClr val="4070A0"/>
                </a:solidFill>
                <a:latin typeface="Courier"/>
              </a:rPr>
              <a:t>"ea_id"</a:t>
            </a:r>
            <a:r>
              <a:rPr>
                <a:latin typeface="Courier"/>
              </a:rPr>
              <a:t>)[</a:t>
            </a:r>
            <a:r>
              <a:rPr>
                <a:solidFill>
                  <a:srgbClr val="4070A0"/>
                </a:solidFill>
                <a:latin typeface="Courier"/>
              </a:rPr>
              <a:t>"insecure"</a:t>
            </a:r>
            <a:r>
              <a:rPr>
                <a:latin typeface="Courier"/>
              </a:rPr>
              <a:t>]</a:t>
            </a:r>
            <a:br/>
            <a:r>
              <a:rPr>
                <a:latin typeface="Courier"/>
              </a:rPr>
              <a:t>    .agg([</a:t>
            </a:r>
            <a:r>
              <a:rPr>
                <a:solidFill>
                  <a:srgbClr val="4070A0"/>
                </a:solidFill>
                <a:latin typeface="Courier"/>
              </a:rPr>
              <a:t>"mean"</a:t>
            </a:r>
            <a:r>
              <a:rPr>
                <a:latin typeface="Courier"/>
              </a:rPr>
              <a:t>, </a:t>
            </a:r>
            <a:r>
              <a:rPr>
                <a:solidFill>
                  <a:srgbClr val="4070A0"/>
                </a:solidFill>
                <a:latin typeface="Courier"/>
              </a:rPr>
              <a:t>"size"</a:t>
            </a:r>
            <a:r>
              <a:rPr>
                <a:latin typeface="Courier"/>
              </a:rPr>
              <a:t>])</a:t>
            </a:r>
            <a:br/>
            <a:r>
              <a:rPr>
                <a:latin typeface="Courier"/>
              </a:rPr>
              <a:t>)</a:t>
            </a:r>
            <a:br/>
            <a:br/>
            <a:r>
              <a:rPr>
                <a:latin typeface="Courier"/>
              </a:rPr>
              <a:t>p </a:t>
            </a:r>
            <a:r>
              <a:rPr>
                <a:solidFill>
                  <a:srgbClr val="666666"/>
                </a:solidFill>
                <a:latin typeface="Courier"/>
              </a:rPr>
              <a:t>=</a:t>
            </a:r>
            <a:r>
              <a:rPr>
                <a:latin typeface="Courier"/>
              </a:rPr>
              <a:t> (survey[</a:t>
            </a:r>
            <a:r>
              <a:rPr>
                <a:solidFill>
                  <a:srgbClr val="4070A0"/>
                </a:solidFill>
                <a:latin typeface="Courier"/>
              </a:rPr>
              <a:t>"food_insecure"</a:t>
            </a:r>
            <a:r>
              <a:rPr>
                <a:latin typeface="Courier"/>
              </a:rPr>
              <a:t>] </a:t>
            </a:r>
            <a:r>
              <a:rPr>
                <a:solidFill>
                  <a:srgbClr val="666666"/>
                </a:solidFill>
                <a:latin typeface="Courier"/>
              </a:rPr>
              <a:t>==</a:t>
            </a:r>
            <a:r>
              <a:rPr>
                <a:latin typeface="Courier"/>
              </a:rPr>
              <a:t> </a:t>
            </a:r>
            <a:r>
              <a:rPr>
                <a:solidFill>
                  <a:srgbClr val="4070A0"/>
                </a:solidFill>
                <a:latin typeface="Courier"/>
              </a:rPr>
              <a:t>"true"</a:t>
            </a:r>
            <a:r>
              <a:rPr>
                <a:latin typeface="Courier"/>
              </a:rPr>
              <a:t>).mean()</a:t>
            </a:r>
            <a:br/>
            <a:r>
              <a:rPr>
                <a:latin typeface="Courier"/>
              </a:rPr>
              <a:t>m </a:t>
            </a:r>
            <a:r>
              <a:rPr>
                <a:solidFill>
                  <a:srgbClr val="666666"/>
                </a:solidFill>
                <a:latin typeface="Courier"/>
              </a:rPr>
              <a:t>=</a:t>
            </a:r>
            <a:r>
              <a:rPr>
                <a:latin typeface="Courier"/>
              </a:rPr>
              <a:t> by_area[</a:t>
            </a:r>
            <a:r>
              <a:rPr>
                <a:solidFill>
                  <a:srgbClr val="4070A0"/>
                </a:solidFill>
                <a:latin typeface="Courier"/>
              </a:rPr>
              <a:t>"size"</a:t>
            </a:r>
            <a:r>
              <a:rPr>
                <a:latin typeface="Courier"/>
              </a:rPr>
              <a:t>].mean()</a:t>
            </a:r>
            <a:br/>
            <a:r>
              <a:rPr>
                <a:latin typeface="Courier"/>
              </a:rPr>
              <a:t>between </a:t>
            </a:r>
            <a:r>
              <a:rPr>
                <a:solidFill>
                  <a:srgbClr val="666666"/>
                </a:solidFill>
                <a:latin typeface="Courier"/>
              </a:rPr>
              <a:t>=</a:t>
            </a:r>
            <a:r>
              <a:rPr>
                <a:latin typeface="Courier"/>
              </a:rPr>
              <a:t> by_area[</a:t>
            </a:r>
            <a:r>
              <a:rPr>
                <a:solidFill>
                  <a:srgbClr val="4070A0"/>
                </a:solidFill>
                <a:latin typeface="Courier"/>
              </a:rPr>
              <a:t>"mean"</a:t>
            </a:r>
            <a:r>
              <a:rPr>
                <a:latin typeface="Courier"/>
              </a:rPr>
              <a:t>].var(ddof</a:t>
            </a:r>
            <a:r>
              <a:rPr>
                <a:solidFill>
                  <a:srgbClr val="666666"/>
                </a:solidFill>
                <a:latin typeface="Courier"/>
              </a:rPr>
              <a:t>=</a:t>
            </a:r>
            <a:r>
              <a:rPr>
                <a:solidFill>
                  <a:srgbClr val="40A070"/>
                </a:solidFill>
                <a:latin typeface="Courier"/>
              </a:rPr>
              <a:t>0</a:t>
            </a:r>
            <a:r>
              <a:rPr>
                <a:latin typeface="Courier"/>
              </a:rPr>
              <a:t>)</a:t>
            </a:r>
            <a:br/>
            <a:r>
              <a:rPr>
                <a:latin typeface="Courier"/>
              </a:rPr>
              <a:t>icc </a:t>
            </a:r>
            <a:r>
              <a:rPr>
                <a:solidFill>
                  <a:srgbClr val="666666"/>
                </a:solidFill>
                <a:latin typeface="Courier"/>
              </a:rPr>
              <a:t>=</a:t>
            </a:r>
            <a:r>
              <a:rPr>
                <a:latin typeface="Courier"/>
              </a:rPr>
              <a:t> (between </a:t>
            </a:r>
            <a:r>
              <a:rPr>
                <a:solidFill>
                  <a:srgbClr val="666666"/>
                </a:solidFill>
                <a:latin typeface="Courier"/>
              </a:rPr>
              <a:t>-</a:t>
            </a:r>
            <a:r>
              <a:rPr>
                <a:latin typeface="Courier"/>
              </a:rPr>
              <a:t> p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p) </a:t>
            </a:r>
            <a:r>
              <a:rPr>
                <a:solidFill>
                  <a:srgbClr val="666666"/>
                </a:solidFill>
                <a:latin typeface="Courier"/>
              </a:rPr>
              <a:t>/</a:t>
            </a:r>
            <a:r>
              <a:rPr>
                <a:latin typeface="Courier"/>
              </a:rPr>
              <a:t> m) </a:t>
            </a:r>
            <a:r>
              <a:rPr>
                <a:solidFill>
                  <a:srgbClr val="666666"/>
                </a:solidFill>
                <a:latin typeface="Courier"/>
              </a:rPr>
              <a:t>/</a:t>
            </a:r>
            <a:r>
              <a:rPr>
                <a:latin typeface="Courier"/>
              </a:rPr>
              <a:t> (p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p))</a:t>
            </a:r>
            <a:br/>
            <a:br/>
            <a:r>
              <a:rPr>
                <a:solidFill>
                  <a:srgbClr val="008000"/>
                </a:solidFill>
                <a:latin typeface="Courier"/>
              </a:rPr>
              <a:t>print</a:t>
            </a:r>
            <a:r>
              <a:rPr>
                <a:latin typeface="Courier"/>
              </a:rPr>
              <a:t>(</a:t>
            </a:r>
            <a:r>
              <a:rPr>
                <a:solidFill>
                  <a:srgbClr val="BB6688"/>
                </a:solidFill>
                <a:latin typeface="Courier"/>
              </a:rPr>
              <a:t>f"mean cluster size </a:t>
            </a:r>
            <a:r>
              <a:rPr>
                <a:solidFill>
                  <a:srgbClr val="4070A0"/>
                </a:solidFill>
                <a:latin typeface="Courier"/>
              </a:rPr>
              <a:t>{</a:t>
            </a:r>
            <a:r>
              <a:rPr>
                <a:latin typeface="Courier"/>
              </a:rPr>
              <a:t>m</a:t>
            </a:r>
            <a:r>
              <a:rPr>
                <a:solidFill>
                  <a:srgbClr val="4070A0"/>
                </a:solidFill>
                <a:latin typeface="Courier"/>
              </a:rPr>
              <a:t>:.1f}</a:t>
            </a:r>
            <a:r>
              <a:rPr>
                <a:solidFill>
                  <a:srgbClr val="BB6688"/>
                </a:solidFill>
                <a:latin typeface="Courier"/>
              </a:rPr>
              <a:t>, ICC </a:t>
            </a:r>
            <a:r>
              <a:rPr>
                <a:solidFill>
                  <a:srgbClr val="4070A0"/>
                </a:solidFill>
                <a:latin typeface="Courier"/>
              </a:rPr>
              <a:t>{</a:t>
            </a:r>
            <a:r>
              <a:rPr>
                <a:latin typeface="Courier"/>
              </a:rPr>
              <a:t>icc</a:t>
            </a:r>
            <a:r>
              <a:rPr>
                <a:solidFill>
                  <a:srgbClr val="4070A0"/>
                </a:solidFill>
                <a:latin typeface="Courier"/>
              </a:rPr>
              <a:t>:.3f}</a:t>
            </a:r>
            <a:r>
              <a:rPr>
                <a:solidFill>
                  <a:srgbClr val="BB6688"/>
                </a:solidFill>
                <a:latin typeface="Courier"/>
              </a:rPr>
              <a:t>, "</a:t>
            </a:r>
            <a:br/>
            <a:r>
              <a:rPr>
                <a:latin typeface="Courier"/>
              </a:rPr>
              <a:t>      </a:t>
            </a:r>
            <a:r>
              <a:rPr>
                <a:solidFill>
                  <a:srgbClr val="BB6688"/>
                </a:solidFill>
                <a:latin typeface="Courier"/>
              </a:rPr>
              <a:t>f"clustering deff </a:t>
            </a:r>
            <a:r>
              <a:rPr>
                <a:solidFill>
                  <a:srgbClr val="4070A0"/>
                </a:solidFill>
                <a:latin typeface="Courier"/>
              </a:rPr>
              <a:t>{</a:t>
            </a:r>
            <a:r>
              <a:rPr>
                <a:solidFill>
                  <a:srgbClr val="40A070"/>
                </a:solidFill>
                <a:latin typeface="Courier"/>
              </a:rPr>
              <a:t>1</a:t>
            </a:r>
            <a:r>
              <a:rPr>
                <a:latin typeface="Courier"/>
              </a:rPr>
              <a:t> </a:t>
            </a:r>
            <a:r>
              <a:rPr>
                <a:solidFill>
                  <a:srgbClr val="666666"/>
                </a:solidFill>
                <a:latin typeface="Courier"/>
              </a:rPr>
              <a:t>+</a:t>
            </a:r>
            <a:r>
              <a:rPr>
                <a:latin typeface="Courier"/>
              </a:rPr>
              <a:t> (m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icc</a:t>
            </a:r>
            <a:r>
              <a:rPr>
                <a:solidFill>
                  <a:srgbClr val="4070A0"/>
                </a:solidFill>
                <a:latin typeface="Courier"/>
              </a:rPr>
              <a:t>:.2f}</a:t>
            </a:r>
            <a:r>
              <a:rPr>
                <a:solidFill>
                  <a:srgbClr val="BB6688"/>
                </a:solidFill>
                <a:latin typeface="Courier"/>
              </a:rPr>
              <a:t>"</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les grappes vous coûtent — En R</a:t>
            </a:r>
          </a:p>
        </p:txBody>
      </p:sp>
      <p:sp>
        <p:nvSpPr>
          <p:cNvPr id="3" name="Content Placeholder 2"/>
          <p:cNvSpPr>
            <a:spLocks noGrp="1"/>
          </p:cNvSpPr>
          <p:nvPr>
            <p:ph idx="1"/>
          </p:nvPr>
        </p:nvSpPr>
        <p:spPr/>
        <p:txBody>
          <a:bodyPr/>
          <a:lstStyle/>
          <a:p>
            <a:pPr lvl="0" indent="0">
              <a:buNone/>
            </a:pPr>
            <a:r>
              <a:rPr>
                <a:latin typeface="Courier"/>
              </a:rPr>
              <a:t>by_area </a:t>
            </a:r>
            <a:r>
              <a:rPr>
                <a:solidFill>
                  <a:srgbClr val="007020"/>
                </a:solidFill>
                <a:latin typeface="Courier"/>
              </a:rPr>
              <a:t>&lt;-</a:t>
            </a:r>
            <a:r>
              <a:rPr>
                <a:latin typeface="Courier"/>
              </a:rPr>
              <a:t> survey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rate =</a:t>
            </a:r>
            <a:r>
              <a:rPr>
                <a:latin typeface="Courier"/>
              </a:rPr>
              <a:t> </a:t>
            </a:r>
            <a:r>
              <a:rPr>
                <a:solidFill>
                  <a:srgbClr val="06287E"/>
                </a:solidFill>
                <a:latin typeface="Courier"/>
              </a:rPr>
              <a:t>mean</a:t>
            </a:r>
            <a:r>
              <a:rPr>
                <a:latin typeface="Courier"/>
              </a:rPr>
              <a:t>(food_insecure </a:t>
            </a:r>
            <a:r>
              <a:rPr>
                <a:solidFill>
                  <a:srgbClr val="4070A0"/>
                </a:solidFill>
                <a:latin typeface="Courier"/>
              </a:rPr>
              <a:t>==</a:t>
            </a:r>
            <a:r>
              <a:rPr>
                <a:latin typeface="Courier"/>
              </a:rPr>
              <a:t> </a:t>
            </a:r>
            <a:r>
              <a:rPr>
                <a:solidFill>
                  <a:srgbClr val="4070A0"/>
                </a:solidFill>
                <a:latin typeface="Courier"/>
              </a:rPr>
              <a:t>"true"</a:t>
            </a:r>
            <a:r>
              <a:rPr>
                <a:latin typeface="Courier"/>
              </a:rPr>
              <a:t>),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ea_id)</a:t>
            </a:r>
            <a:br/>
            <a:br/>
            <a:r>
              <a:rPr>
                <a:latin typeface="Courier"/>
              </a:rPr>
              <a:t>p </a:t>
            </a:r>
            <a:r>
              <a:rPr>
                <a:solidFill>
                  <a:srgbClr val="007020"/>
                </a:solidFill>
                <a:latin typeface="Courier"/>
              </a:rPr>
              <a:t>&lt;-</a:t>
            </a:r>
            <a:r>
              <a:rPr>
                <a:latin typeface="Courier"/>
              </a:rPr>
              <a:t> </a:t>
            </a:r>
            <a:r>
              <a:rPr>
                <a:solidFill>
                  <a:srgbClr val="06287E"/>
                </a:solidFill>
                <a:latin typeface="Courier"/>
              </a:rPr>
              <a:t>mean</a:t>
            </a:r>
            <a:r>
              <a:rPr>
                <a:latin typeface="Courier"/>
              </a:rPr>
              <a:t>(survey</a:t>
            </a:r>
            <a:r>
              <a:rPr>
                <a:solidFill>
                  <a:srgbClr val="4070A0"/>
                </a:solidFill>
                <a:latin typeface="Courier"/>
              </a:rPr>
              <a:t>$</a:t>
            </a:r>
            <a:r>
              <a:rPr>
                <a:latin typeface="Courier"/>
              </a:rPr>
              <a:t>food_insecure </a:t>
            </a:r>
            <a:r>
              <a:rPr>
                <a:solidFill>
                  <a:srgbClr val="4070A0"/>
                </a:solidFill>
                <a:latin typeface="Courier"/>
              </a:rPr>
              <a:t>==</a:t>
            </a:r>
            <a:r>
              <a:rPr>
                <a:latin typeface="Courier"/>
              </a:rPr>
              <a:t> </a:t>
            </a:r>
            <a:r>
              <a:rPr>
                <a:solidFill>
                  <a:srgbClr val="4070A0"/>
                </a:solidFill>
                <a:latin typeface="Courier"/>
              </a:rPr>
              <a:t>"true"</a:t>
            </a:r>
            <a:r>
              <a:rPr>
                <a:latin typeface="Courier"/>
              </a:rPr>
              <a:t>)</a:t>
            </a:r>
            <a:br/>
            <a:r>
              <a:rPr>
                <a:latin typeface="Courier"/>
              </a:rPr>
              <a:t>m </a:t>
            </a:r>
            <a:r>
              <a:rPr>
                <a:solidFill>
                  <a:srgbClr val="007020"/>
                </a:solidFill>
                <a:latin typeface="Courier"/>
              </a:rPr>
              <a:t>&lt;-</a:t>
            </a:r>
            <a:r>
              <a:rPr>
                <a:latin typeface="Courier"/>
              </a:rPr>
              <a:t> </a:t>
            </a:r>
            <a:r>
              <a:rPr>
                <a:solidFill>
                  <a:srgbClr val="06287E"/>
                </a:solidFill>
                <a:latin typeface="Courier"/>
              </a:rPr>
              <a:t>mean</a:t>
            </a:r>
            <a:r>
              <a:rPr>
                <a:latin typeface="Courier"/>
              </a:rPr>
              <a:t>(by_area</a:t>
            </a:r>
            <a:r>
              <a:rPr>
                <a:solidFill>
                  <a:srgbClr val="4070A0"/>
                </a:solidFill>
                <a:latin typeface="Courier"/>
              </a:rPr>
              <a:t>$</a:t>
            </a:r>
            <a:r>
              <a:rPr>
                <a:latin typeface="Courier"/>
              </a:rPr>
              <a:t>n)</a:t>
            </a:r>
            <a:br/>
            <a:r>
              <a:rPr>
                <a:latin typeface="Courier"/>
              </a:rPr>
              <a:t>icc </a:t>
            </a:r>
            <a:r>
              <a:rPr>
                <a:solidFill>
                  <a:srgbClr val="007020"/>
                </a:solidFill>
                <a:latin typeface="Courier"/>
              </a:rPr>
              <a:t>&lt;-</a:t>
            </a:r>
            <a:r>
              <a:rPr>
                <a:latin typeface="Courier"/>
              </a:rPr>
              <a:t> (</a:t>
            </a:r>
            <a:r>
              <a:rPr>
                <a:solidFill>
                  <a:srgbClr val="06287E"/>
                </a:solidFill>
                <a:latin typeface="Courier"/>
              </a:rPr>
              <a:t>var</a:t>
            </a:r>
            <a:r>
              <a:rPr>
                <a:latin typeface="Courier"/>
              </a:rPr>
              <a:t>(by_area</a:t>
            </a:r>
            <a:r>
              <a:rPr>
                <a:solidFill>
                  <a:srgbClr val="4070A0"/>
                </a:solidFill>
                <a:latin typeface="Courier"/>
              </a:rPr>
              <a:t>$</a:t>
            </a:r>
            <a:r>
              <a:rPr>
                <a:latin typeface="Courier"/>
              </a:rPr>
              <a:t>rate) </a:t>
            </a:r>
            <a:r>
              <a:rPr>
                <a:solidFill>
                  <a:srgbClr val="4070A0"/>
                </a:solidFill>
                <a:latin typeface="Courier"/>
              </a:rPr>
              <a:t>*</a:t>
            </a:r>
            <a:r>
              <a:rPr>
                <a:latin typeface="Courier"/>
              </a:rPr>
              <a:t> (</a:t>
            </a:r>
            <a:r>
              <a:rPr>
                <a:solidFill>
                  <a:srgbClr val="06287E"/>
                </a:solidFill>
                <a:latin typeface="Courier"/>
              </a:rPr>
              <a:t>nrow</a:t>
            </a:r>
            <a:r>
              <a:rPr>
                <a:latin typeface="Courier"/>
              </a:rPr>
              <a:t>(by_area)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a:t>
            </a:r>
            <a:r>
              <a:rPr>
                <a:solidFill>
                  <a:srgbClr val="06287E"/>
                </a:solidFill>
                <a:latin typeface="Courier"/>
              </a:rPr>
              <a:t>nrow</a:t>
            </a:r>
            <a:r>
              <a:rPr>
                <a:latin typeface="Courier"/>
              </a:rPr>
              <a:t>(by_area) </a:t>
            </a:r>
            <a:r>
              <a:rPr>
                <a:solidFill>
                  <a:srgbClr val="4070A0"/>
                </a:solidFill>
                <a:latin typeface="Courier"/>
              </a:rPr>
              <a:t>-</a:t>
            </a:r>
            <a:br/>
            <a:r>
              <a:rPr>
                <a:latin typeface="Courier"/>
              </a:rPr>
              <a:t>        p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p) </a:t>
            </a:r>
            <a:r>
              <a:rPr>
                <a:solidFill>
                  <a:srgbClr val="4070A0"/>
                </a:solidFill>
                <a:latin typeface="Courier"/>
              </a:rPr>
              <a:t>/</a:t>
            </a:r>
            <a:r>
              <a:rPr>
                <a:latin typeface="Courier"/>
              </a:rPr>
              <a:t> m) </a:t>
            </a:r>
            <a:r>
              <a:rPr>
                <a:solidFill>
                  <a:srgbClr val="4070A0"/>
                </a:solidFill>
                <a:latin typeface="Courier"/>
              </a:rPr>
              <a:t>/</a:t>
            </a:r>
            <a:r>
              <a:rPr>
                <a:latin typeface="Courier"/>
              </a:rPr>
              <a:t> (p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p))</a:t>
            </a:r>
            <a:br/>
            <a:br/>
            <a:r>
              <a:rPr>
                <a:solidFill>
                  <a:srgbClr val="06287E"/>
                </a:solidFill>
                <a:latin typeface="Courier"/>
              </a:rPr>
              <a:t>c</a:t>
            </a:r>
            <a:r>
              <a:rPr>
                <a:latin typeface="Courier"/>
              </a:rPr>
              <a:t>(</a:t>
            </a:r>
            <a:r>
              <a:rPr>
                <a:solidFill>
                  <a:srgbClr val="7D9029"/>
                </a:solidFill>
                <a:latin typeface="Courier"/>
              </a:rPr>
              <a:t>m =</a:t>
            </a:r>
            <a:r>
              <a:rPr>
                <a:latin typeface="Courier"/>
              </a:rPr>
              <a:t> m, </a:t>
            </a:r>
            <a:r>
              <a:rPr>
                <a:solidFill>
                  <a:srgbClr val="7D9029"/>
                </a:solidFill>
                <a:latin typeface="Courier"/>
              </a:rPr>
              <a:t>icc =</a:t>
            </a:r>
            <a:r>
              <a:rPr>
                <a:latin typeface="Courier"/>
              </a:rPr>
              <a:t> icc, </a:t>
            </a:r>
            <a:r>
              <a:rPr>
                <a:solidFill>
                  <a:srgbClr val="7D9029"/>
                </a:solidFill>
                <a:latin typeface="Courier"/>
              </a:rPr>
              <a:t>deff =</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(m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icc)</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les grappes vous coûtent</a:t>
            </a:r>
          </a:p>
        </p:txBody>
      </p:sp>
      <p:sp>
        <p:nvSpPr>
          <p:cNvPr id="3" name="Content Placeholder 2"/>
          <p:cNvSpPr>
            <a:spLocks noGrp="1"/>
          </p:cNvSpPr>
          <p:nvPr>
            <p:ph idx="1"/>
          </p:nvPr>
        </p:nvSpPr>
        <p:spPr/>
        <p:txBody>
          <a:bodyPr/>
          <a:lstStyle/>
          <a:p>
            <a:pPr lvl="0"/>
            <a:r>
              <a:rPr b="1"/>
              <a:t>C’est une propriété du résultat, pas de l’enquête.</a:t>
            </a:r>
            <a:r>
              <a:rPr/>
              <a:t> La source d’eau est très regroupée — un village a un forage ou…</a:t>
            </a:r>
          </a:p>
          <a:p>
            <a:pPr lvl="0"/>
            <a:r>
              <a:rPr b="1"/>
              <a:t>Les valeurs publiées sont la meilleure estimation disponible.</a:t>
            </a:r>
            <a:r>
              <a:rPr/>
              <a:t> Les rapports EDS et SMART publient des effets de…</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la stratification en rachète</a:t>
            </a:r>
          </a:p>
        </p:txBody>
      </p:sp>
      <p:sp>
        <p:nvSpPr>
          <p:cNvPr id="3" name="Content Placeholder 2"/>
          <p:cNvSpPr>
            <a:spLocks noGrp="1"/>
          </p:cNvSpPr>
          <p:nvPr>
            <p:ph idx="1"/>
          </p:nvPr>
        </p:nvSpPr>
        <p:spPr/>
        <p:txBody>
          <a:bodyPr/>
          <a:lstStyle/>
          <a:p>
            <a:pPr lvl="0"/>
            <a:r>
              <a:rPr/>
              <a:t>La stratification fait l’inverse.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solde, mesuré — En Python (suite)</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br/>
            <a:br/>
            <a:r>
              <a:rPr b="1">
                <a:solidFill>
                  <a:srgbClr val="007020"/>
                </a:solidFill>
                <a:latin typeface="Courier"/>
              </a:rPr>
              <a:t>def</a:t>
            </a:r>
            <a:r>
              <a:rPr>
                <a:latin typeface="Courier"/>
              </a:rPr>
              <a:t> design_effect(df, outcome, weight</a:t>
            </a:r>
            <a:r>
              <a:rPr>
                <a:solidFill>
                  <a:srgbClr val="666666"/>
                </a:solidFill>
                <a:latin typeface="Courier"/>
              </a:rPr>
              <a:t>=</a:t>
            </a:r>
            <a:r>
              <a:rPr>
                <a:solidFill>
                  <a:srgbClr val="4070A0"/>
                </a:solidFill>
                <a:latin typeface="Courier"/>
              </a:rPr>
              <a:t>"weight"</a:t>
            </a:r>
            <a:r>
              <a:rPr>
                <a:latin typeface="Courier"/>
              </a:rPr>
              <a:t>):</a:t>
            </a:r>
            <a:br/>
            <a:r>
              <a:rPr>
                <a:latin typeface="Courier"/>
              </a:rPr>
              <a:t>    p </a:t>
            </a:r>
            <a:r>
              <a:rPr>
                <a:solidFill>
                  <a:srgbClr val="666666"/>
                </a:solidFill>
                <a:latin typeface="Courier"/>
              </a:rPr>
              <a:t>=</a:t>
            </a:r>
            <a:r>
              <a:rPr>
                <a:latin typeface="Courier"/>
              </a:rPr>
              <a:t> np.average(df[outcome] </a:t>
            </a:r>
            <a:r>
              <a:rPr>
                <a:solidFill>
                  <a:srgbClr val="666666"/>
                </a:solidFill>
                <a:latin typeface="Courier"/>
              </a:rPr>
              <a:t>==</a:t>
            </a:r>
            <a:r>
              <a:rPr>
                <a:latin typeface="Courier"/>
              </a:rPr>
              <a:t> </a:t>
            </a:r>
            <a:r>
              <a:rPr>
                <a:solidFill>
                  <a:srgbClr val="4070A0"/>
                </a:solidFill>
                <a:latin typeface="Courier"/>
              </a:rPr>
              <a:t>"true"</a:t>
            </a:r>
            <a:r>
              <a:rPr>
                <a:latin typeface="Courier"/>
              </a:rPr>
              <a:t>, weights</a:t>
            </a:r>
            <a:r>
              <a:rPr>
                <a:solidFill>
                  <a:srgbClr val="666666"/>
                </a:solidFill>
                <a:latin typeface="Courier"/>
              </a:rPr>
              <a:t>=</a:t>
            </a:r>
            <a:r>
              <a:rPr>
                <a:latin typeface="Courier"/>
              </a:rPr>
              <a:t>df[weight])</a:t>
            </a:r>
            <a:br/>
            <a:r>
              <a:rPr>
                <a:latin typeface="Courier"/>
              </a:rPr>
              <a:t>    total_w </a:t>
            </a:r>
            <a:r>
              <a:rPr>
                <a:solidFill>
                  <a:srgbClr val="666666"/>
                </a:solidFill>
                <a:latin typeface="Courier"/>
              </a:rPr>
              <a:t>=</a:t>
            </a:r>
            <a:r>
              <a:rPr>
                <a:latin typeface="Courier"/>
              </a:rPr>
              <a:t> df[weight].</a:t>
            </a:r>
            <a:r>
              <a:rPr>
                <a:solidFill>
                  <a:srgbClr val="008000"/>
                </a:solidFill>
                <a:latin typeface="Courier"/>
              </a:rPr>
              <a:t>sum</a:t>
            </a:r>
            <a:r>
              <a:rPr>
                <a:latin typeface="Courier"/>
              </a:rPr>
              <a:t>()</a:t>
            </a:r>
            <a:br/>
            <a:br/>
            <a:r>
              <a:rPr>
                <a:latin typeface="Courier"/>
              </a:rPr>
              <a:t>    variance </a:t>
            </a:r>
            <a:r>
              <a:rPr>
                <a:solidFill>
                  <a:srgbClr val="666666"/>
                </a:solidFill>
                <a:latin typeface="Courier"/>
              </a:rPr>
              <a:t>=</a:t>
            </a:r>
            <a:r>
              <a:rPr>
                <a:latin typeface="Courier"/>
              </a:rPr>
              <a:t> </a:t>
            </a:r>
            <a:r>
              <a:rPr>
                <a:solidFill>
                  <a:srgbClr val="40A070"/>
                </a:solidFill>
                <a:latin typeface="Courier"/>
              </a:rPr>
              <a:t>0.0</a:t>
            </a:r>
            <a:br/>
            <a:r>
              <a:rPr>
                <a:latin typeface="Courier"/>
              </a:rPr>
              <a:t>    </a:t>
            </a:r>
            <a:r>
              <a:rPr b="1">
                <a:solidFill>
                  <a:srgbClr val="007020"/>
                </a:solidFill>
                <a:latin typeface="Courier"/>
              </a:rPr>
              <a:t>for</a:t>
            </a:r>
            <a:r>
              <a:rPr>
                <a:latin typeface="Courier"/>
              </a:rPr>
              <a:t> _, stratum </a:t>
            </a:r>
            <a:r>
              <a:rPr b="1">
                <a:solidFill>
                  <a:srgbClr val="007020"/>
                </a:solidFill>
                <a:latin typeface="Courier"/>
              </a:rPr>
              <a:t>in</a:t>
            </a:r>
            <a:r>
              <a:rPr>
                <a:latin typeface="Courier"/>
              </a:rPr>
              <a:t> df.groupby(</a:t>
            </a:r>
            <a:r>
              <a:rPr>
                <a:solidFill>
                  <a:srgbClr val="4070A0"/>
                </a:solidFill>
                <a:latin typeface="Courier"/>
              </a:rPr>
              <a:t>"stratum"</a:t>
            </a:r>
            <a:r>
              <a:rPr>
                <a:latin typeface="Courier"/>
              </a:rPr>
              <a:t>):</a:t>
            </a:r>
            <a:br/>
            <a:r>
              <a:rPr>
                <a:latin typeface="Courier"/>
              </a:rPr>
              <a:t>        areas </a:t>
            </a:r>
            <a:r>
              <a:rPr>
                <a:solidFill>
                  <a:srgbClr val="666666"/>
                </a:solidFill>
                <a:latin typeface="Courier"/>
              </a:rPr>
              <a:t>=</a:t>
            </a:r>
            <a:r>
              <a:rPr>
                <a:latin typeface="Courier"/>
              </a:rPr>
              <a:t> stratum.groupby(</a:t>
            </a:r>
            <a:r>
              <a:rPr>
                <a:solidFill>
                  <a:srgbClr val="4070A0"/>
                </a:solidFill>
                <a:latin typeface="Courier"/>
              </a:rPr>
              <a:t>"ea_id"</a:t>
            </a:r>
            <a:r>
              <a:rPr>
                <a:latin typeface="Courier"/>
              </a:rPr>
              <a:t>).</a:t>
            </a:r>
            <a:r>
              <a:rPr>
                <a:solidFill>
                  <a:srgbClr val="008000"/>
                </a:solidFill>
                <a:latin typeface="Courier"/>
              </a:rPr>
              <a:t>apply</a:t>
            </a:r>
            <a:r>
              <a:rPr>
                <a:latin typeface="Courier"/>
              </a:rPr>
              <a:t>(</a:t>
            </a:r>
            <a:br/>
            <a:r>
              <a:rPr>
                <a:latin typeface="Courier"/>
              </a:rPr>
              <a:t>            </a:t>
            </a:r>
            <a:r>
              <a:rPr b="1">
                <a:solidFill>
                  <a:srgbClr val="007020"/>
                </a:solidFill>
                <a:latin typeface="Courier"/>
              </a:rPr>
              <a:t>lambda</a:t>
            </a:r>
            <a:r>
              <a:rPr>
                <a:latin typeface="Courier"/>
              </a:rPr>
              <a:t> g: (g[weight] </a:t>
            </a:r>
            <a:r>
              <a:rPr>
                <a:solidFill>
                  <a:srgbClr val="666666"/>
                </a:solidFill>
                <a:latin typeface="Courier"/>
              </a:rPr>
              <a:t>*</a:t>
            </a:r>
            <a:r>
              <a:rPr>
                <a:latin typeface="Courier"/>
              </a:rPr>
              <a:t> ((g[outcome] </a:t>
            </a:r>
            <a:r>
              <a:rPr>
                <a:solidFill>
                  <a:srgbClr val="666666"/>
                </a:solidFill>
                <a:latin typeface="Courier"/>
              </a:rPr>
              <a:t>==</a:t>
            </a:r>
            <a:r>
              <a:rPr>
                <a:latin typeface="Courier"/>
              </a:rPr>
              <a:t> </a:t>
            </a:r>
            <a:r>
              <a:rPr>
                <a:solidFill>
                  <a:srgbClr val="4070A0"/>
                </a:solidFill>
                <a:latin typeface="Courier"/>
              </a:rPr>
              <a:t>"true"</a:t>
            </a:r>
            <a:r>
              <a:rPr>
                <a:latin typeface="Courier"/>
              </a:rPr>
              <a:t>) </a:t>
            </a:r>
            <a:r>
              <a:rPr>
                <a:solidFill>
                  <a:srgbClr val="666666"/>
                </a:solidFill>
                <a:latin typeface="Courier"/>
              </a:rPr>
              <a:t>-</a:t>
            </a:r>
            <a:r>
              <a:rPr>
                <a:latin typeface="Courier"/>
              </a:rPr>
              <a:t> p)).</a:t>
            </a:r>
            <a:r>
              <a:rPr>
                <a:solidFill>
                  <a:srgbClr val="008000"/>
                </a:solidFill>
                <a:latin typeface="Courier"/>
              </a:rPr>
              <a:t>sum</a:t>
            </a:r>
            <a:r>
              <a:rPr>
                <a:latin typeface="Courier"/>
              </a:rPr>
              <a:t>()</a:t>
            </a:r>
            <a:br/>
            <a:r>
              <a:rPr>
                <a:latin typeface="Courier"/>
              </a:rPr>
              <a:t>        )</a:t>
            </a:r>
            <a:br/>
            <a:r>
              <a:rPr>
                <a:latin typeface="Courier"/>
              </a:rPr>
              <a:t>        n </a:t>
            </a:r>
            <a:r>
              <a:rPr>
                <a:solidFill>
                  <a:srgbClr val="666666"/>
                </a:solidFill>
                <a:latin typeface="Courier"/>
              </a:rPr>
              <a:t>=</a:t>
            </a:r>
            <a:r>
              <a:rPr>
                <a:latin typeface="Courier"/>
              </a:rPr>
              <a:t> </a:t>
            </a:r>
            <a:r>
              <a:rPr>
                <a:solidFill>
                  <a:srgbClr val="008000"/>
                </a:solidFill>
                <a:latin typeface="Courier"/>
              </a:rPr>
              <a:t>len</a:t>
            </a:r>
            <a:r>
              <a:rPr>
                <a:latin typeface="Courier"/>
              </a:rPr>
              <a:t>(areas)</a:t>
            </a:r>
            <a:br/>
            <a:r>
              <a:rPr>
                <a:latin typeface="Courier"/>
              </a:rPr>
              <a:t>        </a:t>
            </a:r>
            <a:r>
              <a:rPr b="1">
                <a:solidFill>
                  <a:srgbClr val="007020"/>
                </a:solidFill>
                <a:latin typeface="Courier"/>
              </a:rPr>
              <a:t>if</a:t>
            </a:r>
            <a:r>
              <a:rPr>
                <a:latin typeface="Courier"/>
              </a:rPr>
              <a:t> n </a:t>
            </a:r>
            <a:r>
              <a:rPr>
                <a:solidFill>
                  <a:srgbClr val="666666"/>
                </a:solidFill>
                <a:latin typeface="Courier"/>
              </a:rPr>
              <a:t>&lt;</a:t>
            </a:r>
            <a:r>
              <a:rPr>
                <a:latin typeface="Courier"/>
              </a:rPr>
              <a:t> </a:t>
            </a:r>
            <a:r>
              <a:rPr>
                <a:solidFill>
                  <a:srgbClr val="40A070"/>
                </a:solidFill>
                <a:latin typeface="Courier"/>
              </a:rPr>
              <a:t>2</a:t>
            </a:r>
            <a:r>
              <a:rPr>
                <a:latin typeface="Courier"/>
              </a:rPr>
              <a:t>:</a:t>
            </a:r>
            <a:br/>
            <a:r>
              <a:rPr>
                <a:latin typeface="Courier"/>
              </a:rPr>
              <a:t>            </a:t>
            </a:r>
            <a:r>
              <a:rPr b="1">
                <a:solidFill>
                  <a:srgbClr val="007020"/>
                </a:solidFill>
                <a:latin typeface="Courier"/>
              </a:rPr>
              <a:t>continue</a:t>
            </a:r>
            <a:br/>
            <a:r>
              <a:rPr>
                <a:latin typeface="Courier"/>
              </a:rPr>
              <a:t>        variance </a:t>
            </a:r>
            <a:r>
              <a:rPr>
                <a:solidFill>
                  <a:srgbClr val="666666"/>
                </a:solidFill>
                <a:latin typeface="Courier"/>
              </a:rPr>
              <a:t>+=</a:t>
            </a:r>
            <a:r>
              <a:rPr>
                <a:latin typeface="Courier"/>
              </a:rPr>
              <a:t> n </a:t>
            </a:r>
            <a:r>
              <a:rPr>
                <a:solidFill>
                  <a:srgbClr val="666666"/>
                </a:solidFill>
                <a:latin typeface="Courier"/>
              </a:rPr>
              <a:t>/</a:t>
            </a:r>
            <a:r>
              <a:rPr>
                <a:latin typeface="Courier"/>
              </a:rPr>
              <a:t> (n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((areas </a:t>
            </a:r>
            <a:r>
              <a:rPr>
                <a:solidFill>
                  <a:srgbClr val="666666"/>
                </a:solidFill>
                <a:latin typeface="Courier"/>
              </a:rPr>
              <a:t>-</a:t>
            </a:r>
            <a:r>
              <a:rPr>
                <a:latin typeface="Courier"/>
              </a:rPr>
              <a:t> areas.mean()) </a:t>
            </a:r>
            <a:r>
              <a:rPr>
                <a:solidFill>
                  <a:srgbClr val="666666"/>
                </a:solidFill>
                <a:latin typeface="Courier"/>
              </a:rPr>
              <a:t>**</a:t>
            </a:r>
            <a:r>
              <a:rPr>
                <a:latin typeface="Courier"/>
              </a:rPr>
              <a:t> </a:t>
            </a:r>
            <a:r>
              <a:rPr>
                <a:solidFill>
                  <a:srgbClr val="40A070"/>
                </a:solidFill>
                <a:latin typeface="Courier"/>
              </a:rPr>
              <a:t>2</a:t>
            </a:r>
            <a:r>
              <a:rPr>
                <a:latin typeface="Courier"/>
              </a:rPr>
              <a:t>).</a:t>
            </a:r>
            <a:r>
              <a:rPr>
                <a:solidFill>
                  <a:srgbClr val="008000"/>
                </a:solidFill>
                <a:latin typeface="Courier"/>
              </a:rPr>
              <a:t>sum</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solde, mesuré — En Python (suite)</a:t>
            </a:r>
          </a:p>
        </p:txBody>
      </p:sp>
      <p:sp>
        <p:nvSpPr>
          <p:cNvPr id="3" name="Content Placeholder 2"/>
          <p:cNvSpPr>
            <a:spLocks noGrp="1"/>
          </p:cNvSpPr>
          <p:nvPr>
            <p:ph idx="1"/>
          </p:nvPr>
        </p:nvSpPr>
        <p:spPr/>
        <p:txBody>
          <a:bodyPr/>
          <a:lstStyle/>
          <a:p>
            <a:pPr lvl="0" indent="0">
              <a:buNone/>
            </a:pPr>
            <a:r>
              <a:rPr>
                <a:latin typeface="Courier"/>
              </a:rPr>
              <a:t>    variance </a:t>
            </a:r>
            <a:r>
              <a:rPr>
                <a:solidFill>
                  <a:srgbClr val="666666"/>
                </a:solidFill>
                <a:latin typeface="Courier"/>
              </a:rPr>
              <a:t>/=</a:t>
            </a:r>
            <a:r>
              <a:rPr>
                <a:latin typeface="Courier"/>
              </a:rPr>
              <a:t> total_w</a:t>
            </a:r>
            <a:r>
              <a:rPr>
                <a:solidFill>
                  <a:srgbClr val="666666"/>
                </a:solidFill>
                <a:latin typeface="Courier"/>
              </a:rPr>
              <a:t>**</a:t>
            </a:r>
            <a:r>
              <a:rPr>
                <a:solidFill>
                  <a:srgbClr val="40A070"/>
                </a:solidFill>
                <a:latin typeface="Courier"/>
              </a:rPr>
              <a:t>2</a:t>
            </a:r>
            <a:br/>
            <a:br/>
            <a:r>
              <a:rPr>
                <a:latin typeface="Courier"/>
              </a:rPr>
              <a:t>    srs </a:t>
            </a:r>
            <a:r>
              <a:rPr>
                <a:solidFill>
                  <a:srgbClr val="666666"/>
                </a:solidFill>
                <a:latin typeface="Courier"/>
              </a:rPr>
              <a:t>=</a:t>
            </a:r>
            <a:r>
              <a:rPr>
                <a:latin typeface="Courier"/>
              </a:rPr>
              <a:t> p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p) </a:t>
            </a:r>
            <a:r>
              <a:rPr>
                <a:solidFill>
                  <a:srgbClr val="666666"/>
                </a:solidFill>
                <a:latin typeface="Courier"/>
              </a:rPr>
              <a:t>/</a:t>
            </a:r>
            <a:r>
              <a:rPr>
                <a:latin typeface="Courier"/>
              </a:rPr>
              <a:t> </a:t>
            </a:r>
            <a:r>
              <a:rPr>
                <a:solidFill>
                  <a:srgbClr val="008000"/>
                </a:solidFill>
                <a:latin typeface="Courier"/>
              </a:rPr>
              <a:t>len</a:t>
            </a:r>
            <a:r>
              <a:rPr>
                <a:latin typeface="Courier"/>
              </a:rPr>
              <a:t>(df)</a:t>
            </a:r>
            <a:br/>
            <a:r>
              <a:rPr>
                <a:latin typeface="Courier"/>
              </a:rPr>
              <a:t>    </a:t>
            </a:r>
            <a:r>
              <a:rPr b="1">
                <a:solidFill>
                  <a:srgbClr val="007020"/>
                </a:solidFill>
                <a:latin typeface="Courier"/>
              </a:rPr>
              <a:t>return</a:t>
            </a:r>
            <a:r>
              <a:rPr>
                <a:latin typeface="Courier"/>
              </a:rPr>
              <a:t> p, np.sqrt(variance), variance </a:t>
            </a:r>
            <a:r>
              <a:rPr>
                <a:solidFill>
                  <a:srgbClr val="666666"/>
                </a:solidFill>
                <a:latin typeface="Courier"/>
              </a:rPr>
              <a:t>/</a:t>
            </a:r>
            <a:r>
              <a:rPr>
                <a:latin typeface="Courier"/>
              </a:rPr>
              <a:t> srs</a:t>
            </a:r>
            <a:br/>
            <a:br/>
            <a:br/>
            <a:r>
              <a:rPr b="1">
                <a:solidFill>
                  <a:srgbClr val="007020"/>
                </a:solidFill>
                <a:latin typeface="Courier"/>
              </a:rPr>
              <a:t>for</a:t>
            </a:r>
            <a:r>
              <a:rPr>
                <a:latin typeface="Courier"/>
              </a:rPr>
              <a:t> outcome </a:t>
            </a:r>
            <a:r>
              <a:rPr b="1">
                <a:solidFill>
                  <a:srgbClr val="007020"/>
                </a:solidFill>
                <a:latin typeface="Courier"/>
              </a:rPr>
              <a:t>in</a:t>
            </a:r>
            <a:r>
              <a:rPr>
                <a:latin typeface="Courier"/>
              </a:rPr>
              <a:t> [</a:t>
            </a:r>
            <a:r>
              <a:rPr>
                <a:solidFill>
                  <a:srgbClr val="4070A0"/>
                </a:solidFill>
                <a:latin typeface="Courier"/>
              </a:rPr>
              <a:t>"food_insecure"</a:t>
            </a:r>
            <a:r>
              <a:rPr>
                <a:latin typeface="Courier"/>
              </a:rPr>
              <a:t>, </a:t>
            </a:r>
            <a:r>
              <a:rPr>
                <a:solidFill>
                  <a:srgbClr val="4070A0"/>
                </a:solidFill>
                <a:latin typeface="Courier"/>
              </a:rPr>
              <a:t>"improved_water_source"</a:t>
            </a:r>
            <a:r>
              <a:rPr>
                <a:latin typeface="Courier"/>
              </a:rPr>
              <a:t>]:</a:t>
            </a:r>
            <a:br/>
            <a:r>
              <a:rPr>
                <a:latin typeface="Courier"/>
              </a:rPr>
              <a:t>    p, se, deff </a:t>
            </a:r>
            <a:r>
              <a:rPr>
                <a:solidFill>
                  <a:srgbClr val="666666"/>
                </a:solidFill>
                <a:latin typeface="Courier"/>
              </a:rPr>
              <a:t>=</a:t>
            </a:r>
            <a:r>
              <a:rPr>
                <a:latin typeface="Courier"/>
              </a:rPr>
              <a:t> design_effect(survey, outcome)</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outcome</a:t>
            </a:r>
            <a:r>
              <a:rPr>
                <a:solidFill>
                  <a:srgbClr val="4070A0"/>
                </a:solidFill>
                <a:latin typeface="Courier"/>
              </a:rPr>
              <a:t>:24}</a:t>
            </a:r>
            <a:r>
              <a:rPr>
                <a:solidFill>
                  <a:srgbClr val="BB6688"/>
                </a:solidFill>
                <a:latin typeface="Courier"/>
              </a:rPr>
              <a:t> p=</a:t>
            </a:r>
            <a:r>
              <a:rPr>
                <a:solidFill>
                  <a:srgbClr val="4070A0"/>
                </a:solidFill>
                <a:latin typeface="Courier"/>
              </a:rPr>
              <a:t>{</a:t>
            </a:r>
            <a:r>
              <a:rPr>
                <a:latin typeface="Courier"/>
              </a:rPr>
              <a:t>p</a:t>
            </a:r>
            <a:r>
              <a:rPr>
                <a:solidFill>
                  <a:srgbClr val="4070A0"/>
                </a:solidFill>
                <a:latin typeface="Courier"/>
              </a:rPr>
              <a:t>:.1%}</a:t>
            </a:r>
            <a:r>
              <a:rPr>
                <a:solidFill>
                  <a:srgbClr val="BB6688"/>
                </a:solidFill>
                <a:latin typeface="Courier"/>
              </a:rPr>
              <a:t> se=</a:t>
            </a:r>
            <a:r>
              <a:rPr>
                <a:solidFill>
                  <a:srgbClr val="4070A0"/>
                </a:solidFill>
                <a:latin typeface="Courier"/>
              </a:rPr>
              <a:t>{</a:t>
            </a:r>
            <a:r>
              <a:rPr>
                <a:latin typeface="Courier"/>
              </a:rPr>
              <a:t>se</a:t>
            </a:r>
            <a:r>
              <a:rPr>
                <a:solidFill>
                  <a:srgbClr val="4070A0"/>
                </a:solidFill>
                <a:latin typeface="Courier"/>
              </a:rPr>
              <a:t>:.4f}</a:t>
            </a:r>
            <a:r>
              <a:rPr>
                <a:solidFill>
                  <a:srgbClr val="BB6688"/>
                </a:solidFill>
                <a:latin typeface="Courier"/>
              </a:rPr>
              <a:t> deff=</a:t>
            </a:r>
            <a:r>
              <a:rPr>
                <a:solidFill>
                  <a:srgbClr val="4070A0"/>
                </a:solidFill>
                <a:latin typeface="Courier"/>
              </a:rPr>
              <a:t>{</a:t>
            </a:r>
            <a:r>
              <a:rPr>
                <a:latin typeface="Courier"/>
              </a:rPr>
              <a:t>deff</a:t>
            </a:r>
            <a:r>
              <a:rPr>
                <a:solidFill>
                  <a:srgbClr val="4070A0"/>
                </a:solidFill>
                <a:latin typeface="Courier"/>
              </a:rPr>
              <a:t>:.2f}</a:t>
            </a:r>
            <a:r>
              <a:rPr>
                <a:solidFill>
                  <a:srgbClr val="BB6688"/>
                </a:solidFill>
                <a:latin typeface="Courier"/>
              </a:rPr>
              <a:t> "</a:t>
            </a:r>
            <a:br/>
            <a:r>
              <a:rPr>
                <a:latin typeface="Courier"/>
              </a:rPr>
              <a:t>          </a:t>
            </a:r>
            <a:r>
              <a:rPr>
                <a:solidFill>
                  <a:srgbClr val="BB6688"/>
                </a:solidFill>
                <a:latin typeface="Courier"/>
              </a:rPr>
              <a:t>f"n_eff=</a:t>
            </a:r>
            <a:r>
              <a:rPr>
                <a:solidFill>
                  <a:srgbClr val="4070A0"/>
                </a:solidFill>
                <a:latin typeface="Courier"/>
              </a:rPr>
              <a:t>{</a:t>
            </a:r>
            <a:r>
              <a:rPr>
                <a:solidFill>
                  <a:srgbClr val="008000"/>
                </a:solidFill>
                <a:latin typeface="Courier"/>
              </a:rPr>
              <a:t>len</a:t>
            </a:r>
            <a:r>
              <a:rPr>
                <a:latin typeface="Courier"/>
              </a:rPr>
              <a:t>(survey) </a:t>
            </a:r>
            <a:r>
              <a:rPr>
                <a:solidFill>
                  <a:srgbClr val="666666"/>
                </a:solidFill>
                <a:latin typeface="Courier"/>
              </a:rPr>
              <a:t>/</a:t>
            </a:r>
            <a:r>
              <a:rPr>
                <a:latin typeface="Courier"/>
              </a:rPr>
              <a:t> deff</a:t>
            </a:r>
            <a:r>
              <a:rPr>
                <a:solidFill>
                  <a:srgbClr val="4070A0"/>
                </a:solidFill>
                <a:latin typeface="Courier"/>
              </a:rPr>
              <a:t>:.0f}</a:t>
            </a:r>
            <a:r>
              <a:rPr>
                <a:solidFill>
                  <a:srgbClr val="BB6688"/>
                </a:solidFill>
                <a:latin typeface="Courier"/>
              </a:rPr>
              <a:t>"</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solde, mesuré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(survey)</a:t>
            </a:r>
            <a:br/>
            <a:br/>
            <a:r>
              <a:rPr>
                <a:latin typeface="Courier"/>
              </a:rPr>
              <a:t>design </a:t>
            </a:r>
            <a:r>
              <a:rPr>
                <a:solidFill>
                  <a:srgbClr val="007020"/>
                </a:solidFill>
                <a:latin typeface="Courier"/>
              </a:rPr>
              <a:t>&lt;-</a:t>
            </a:r>
            <a:r>
              <a:rPr>
                <a:latin typeface="Courier"/>
              </a:rPr>
              <a:t> </a:t>
            </a:r>
            <a:r>
              <a:rPr>
                <a:solidFill>
                  <a:srgbClr val="06287E"/>
                </a:solidFill>
                <a:latin typeface="Courier"/>
              </a:rPr>
              <a:t>svydesign</a:t>
            </a:r>
            <a:r>
              <a:rPr>
                <a:latin typeface="Courier"/>
              </a:rPr>
              <a:t>(</a:t>
            </a:r>
            <a:r>
              <a:rPr>
                <a:solidFill>
                  <a:srgbClr val="7D9029"/>
                </a:solidFill>
                <a:latin typeface="Courier"/>
              </a:rPr>
              <a:t>ids =</a:t>
            </a:r>
            <a:r>
              <a:rPr>
                <a:latin typeface="Courier"/>
              </a:rPr>
              <a:t> </a:t>
            </a:r>
            <a:r>
              <a:rPr>
                <a:solidFill>
                  <a:srgbClr val="4070A0"/>
                </a:solidFill>
                <a:latin typeface="Courier"/>
              </a:rPr>
              <a:t>~</a:t>
            </a:r>
            <a:r>
              <a:rPr>
                <a:latin typeface="Courier"/>
              </a:rPr>
              <a:t>ea_id, </a:t>
            </a:r>
            <a:r>
              <a:rPr>
                <a:solidFill>
                  <a:srgbClr val="7D9029"/>
                </a:solidFill>
                <a:latin typeface="Courier"/>
              </a:rPr>
              <a:t>strata =</a:t>
            </a:r>
            <a:r>
              <a:rPr>
                <a:latin typeface="Courier"/>
              </a:rPr>
              <a:t> </a:t>
            </a:r>
            <a:r>
              <a:rPr>
                <a:solidFill>
                  <a:srgbClr val="4070A0"/>
                </a:solidFill>
                <a:latin typeface="Courier"/>
              </a:rPr>
              <a:t>~</a:t>
            </a:r>
            <a:r>
              <a:rPr>
                <a:latin typeface="Courier"/>
              </a:rPr>
              <a:t>stratum, </a:t>
            </a:r>
            <a:r>
              <a:rPr>
                <a:solidFill>
                  <a:srgbClr val="7D9029"/>
                </a:solidFill>
                <a:latin typeface="Courier"/>
              </a:rPr>
              <a:t>weights =</a:t>
            </a:r>
            <a:r>
              <a:rPr>
                <a:latin typeface="Courier"/>
              </a:rPr>
              <a:t> </a:t>
            </a:r>
            <a:r>
              <a:rPr>
                <a:solidFill>
                  <a:srgbClr val="4070A0"/>
                </a:solidFill>
                <a:latin typeface="Courier"/>
              </a:rPr>
              <a:t>~</a:t>
            </a:r>
            <a:r>
              <a:rPr>
                <a:latin typeface="Courier"/>
              </a:rPr>
              <a:t>weight,</a:t>
            </a:r>
            <a:br/>
            <a:r>
              <a:rPr>
                <a:latin typeface="Courier"/>
              </a:rPr>
              <a:t>                    </a:t>
            </a:r>
            <a:r>
              <a:rPr>
                <a:solidFill>
                  <a:srgbClr val="7D9029"/>
                </a:solidFill>
                <a:latin typeface="Courier"/>
              </a:rPr>
              <a:t>data =</a:t>
            </a:r>
            <a:r>
              <a:rPr>
                <a:latin typeface="Courier"/>
              </a:rPr>
              <a:t> survey, </a:t>
            </a:r>
            <a:r>
              <a:rPr>
                <a:solidFill>
                  <a:srgbClr val="7D9029"/>
                </a:solidFill>
                <a:latin typeface="Courier"/>
              </a:rPr>
              <a:t>nest =</a:t>
            </a:r>
            <a:r>
              <a:rPr>
                <a:latin typeface="Courier"/>
              </a:rPr>
              <a:t> </a:t>
            </a:r>
            <a:r>
              <a:rPr>
                <a:solidFill>
                  <a:srgbClr val="880000"/>
                </a:solidFill>
                <a:latin typeface="Courier"/>
              </a:rPr>
              <a:t>TRUE</a:t>
            </a:r>
            <a:r>
              <a:rPr>
                <a:latin typeface="Courier"/>
              </a:rPr>
              <a:t>)</a:t>
            </a:r>
            <a:br/>
            <a:br/>
            <a:r>
              <a:rPr>
                <a:solidFill>
                  <a:srgbClr val="06287E"/>
                </a:solidFill>
                <a:latin typeface="Courier"/>
              </a:rPr>
              <a:t>svymean</a:t>
            </a:r>
            <a:r>
              <a:rPr>
                <a:latin typeface="Courier"/>
              </a:rPr>
              <a:t>(</a:t>
            </a:r>
            <a:r>
              <a:rPr>
                <a:solidFill>
                  <a:srgbClr val="4070A0"/>
                </a:solidFill>
                <a:latin typeface="Courier"/>
              </a:rPr>
              <a:t>~</a:t>
            </a:r>
            <a:r>
              <a:rPr>
                <a:solidFill>
                  <a:srgbClr val="06287E"/>
                </a:solidFill>
                <a:latin typeface="Courier"/>
              </a:rPr>
              <a:t>I</a:t>
            </a:r>
            <a:r>
              <a:rPr>
                <a:latin typeface="Courier"/>
              </a:rPr>
              <a:t>(food_insecure </a:t>
            </a:r>
            <a:r>
              <a:rPr>
                <a:solidFill>
                  <a:srgbClr val="4070A0"/>
                </a:solidFill>
                <a:latin typeface="Courier"/>
              </a:rPr>
              <a:t>==</a:t>
            </a:r>
            <a:r>
              <a:rPr>
                <a:latin typeface="Courier"/>
              </a:rPr>
              <a:t> </a:t>
            </a:r>
            <a:r>
              <a:rPr>
                <a:solidFill>
                  <a:srgbClr val="4070A0"/>
                </a:solidFill>
                <a:latin typeface="Courier"/>
              </a:rPr>
              <a:t>"true"</a:t>
            </a:r>
            <a:r>
              <a:rPr>
                <a:latin typeface="Courier"/>
              </a:rPr>
              <a:t>), design, </a:t>
            </a:r>
            <a:r>
              <a:rPr>
                <a:solidFill>
                  <a:srgbClr val="7D9029"/>
                </a:solidFill>
                <a:latin typeface="Courier"/>
              </a:rPr>
              <a:t>deff =</a:t>
            </a:r>
            <a:r>
              <a:rPr>
                <a:latin typeface="Courier"/>
              </a:rPr>
              <a:t> </a:t>
            </a:r>
            <a:r>
              <a:rPr>
                <a:solidFill>
                  <a:srgbClr val="880000"/>
                </a:solidFill>
                <a:latin typeface="Courier"/>
              </a:rPr>
              <a:t>TRUE</a:t>
            </a:r>
            <a:r>
              <a:rPr>
                <a:latin typeface="Courier"/>
              </a:rPr>
              <a:t>)</a:t>
            </a:r>
            <a:br/>
            <a:r>
              <a:rPr>
                <a:solidFill>
                  <a:srgbClr val="06287E"/>
                </a:solidFill>
                <a:latin typeface="Courier"/>
              </a:rPr>
              <a:t>svymean</a:t>
            </a:r>
            <a:r>
              <a:rPr>
                <a:latin typeface="Courier"/>
              </a:rPr>
              <a:t>(</a:t>
            </a:r>
            <a:r>
              <a:rPr>
                <a:solidFill>
                  <a:srgbClr val="4070A0"/>
                </a:solidFill>
                <a:latin typeface="Courier"/>
              </a:rPr>
              <a:t>~</a:t>
            </a:r>
            <a:r>
              <a:rPr>
                <a:solidFill>
                  <a:srgbClr val="06287E"/>
                </a:solidFill>
                <a:latin typeface="Courier"/>
              </a:rPr>
              <a:t>I</a:t>
            </a:r>
            <a:r>
              <a:rPr>
                <a:latin typeface="Courier"/>
              </a:rPr>
              <a:t>(improved_water_source </a:t>
            </a:r>
            <a:r>
              <a:rPr>
                <a:solidFill>
                  <a:srgbClr val="4070A0"/>
                </a:solidFill>
                <a:latin typeface="Courier"/>
              </a:rPr>
              <a:t>==</a:t>
            </a:r>
            <a:r>
              <a:rPr>
                <a:latin typeface="Courier"/>
              </a:rPr>
              <a:t> </a:t>
            </a:r>
            <a:r>
              <a:rPr>
                <a:solidFill>
                  <a:srgbClr val="4070A0"/>
                </a:solidFill>
                <a:latin typeface="Courier"/>
              </a:rPr>
              <a:t>"true"</a:t>
            </a:r>
            <a:r>
              <a:rPr>
                <a:latin typeface="Courier"/>
              </a:rPr>
              <a:t>), design, </a:t>
            </a:r>
            <a:r>
              <a:rPr>
                <a:solidFill>
                  <a:srgbClr val="7D9029"/>
                </a:solidFill>
                <a:latin typeface="Courier"/>
              </a:rPr>
              <a:t>deff =</a:t>
            </a:r>
            <a:r>
              <a:rPr>
                <a:latin typeface="Courier"/>
              </a:rPr>
              <a:t> </a:t>
            </a:r>
            <a:r>
              <a:rPr>
                <a:solidFill>
                  <a:srgbClr val="880000"/>
                </a:solidFill>
                <a:latin typeface="Courier"/>
              </a:rPr>
              <a:t>TRUE</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solde, mesuré</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Résultat</a:t>
                      </a:r>
                    </a:p>
                  </a:txBody>
                  <a:tcPr/>
                </a:tc>
                <a:tc>
                  <a:txBody>
                    <a:bodyPr/>
                    <a:lstStyle/>
                    <a:p>
                      <a:pPr lvl="0" indent="0" marL="0">
                        <a:buNone/>
                      </a:pPr>
                      <a:r>
                        <a:rPr/>
                        <a:t>Estimation</a:t>
                      </a:r>
                    </a:p>
                  </a:txBody>
                  <a:tcPr/>
                </a:tc>
                <a:tc>
                  <a:txBody>
                    <a:bodyPr/>
                    <a:lstStyle/>
                    <a:p>
                      <a:pPr lvl="0" indent="0" marL="0">
                        <a:buNone/>
                      </a:pPr>
                      <a:r>
                        <a:rPr/>
                        <a:t>Effet de plan</a:t>
                      </a:r>
                    </a:p>
                  </a:txBody>
                  <a:tcPr/>
                </a:tc>
                <a:tc>
                  <a:txBody>
                    <a:bodyPr/>
                    <a:lstStyle/>
                    <a:p>
                      <a:pPr lvl="0" indent="0" marL="0">
                        <a:buNone/>
                      </a:pPr>
                      <a:r>
                        <a:rPr/>
                        <a:t>n effectif</a:t>
                      </a:r>
                    </a:p>
                  </a:txBody>
                  <a:tcPr/>
                </a:tc>
              </a:tr>
              <a:tr h="0">
                <a:tc>
                  <a:txBody>
                    <a:bodyPr/>
                    <a:lstStyle/>
                    <a:p>
                      <a:pPr lvl="0" indent="0" marL="0">
                        <a:buNone/>
                      </a:pPr>
                      <a:r>
                        <a:rPr/>
                        <a:t>Insécurité alimentaire</a:t>
                      </a:r>
                    </a:p>
                  </a:txBody>
                </a:tc>
                <a:tc>
                  <a:txBody>
                    <a:bodyPr/>
                    <a:lstStyle/>
                    <a:p>
                      <a:pPr lvl="0" indent="0" marL="0">
                        <a:buNone/>
                      </a:pPr>
                      <a:r>
                        <a:rPr/>
                        <a:t>29,1 %</a:t>
                      </a:r>
                    </a:p>
                  </a:txBody>
                </a:tc>
                <a:tc>
                  <a:txBody>
                    <a:bodyPr/>
                    <a:lstStyle/>
                    <a:p>
                      <a:pPr lvl="0" indent="0" marL="0">
                        <a:buNone/>
                      </a:pPr>
                      <a:r>
                        <a:rPr b="1"/>
                        <a:t>1,60</a:t>
                      </a:r>
                    </a:p>
                  </a:txBody>
                </a:tc>
                <a:tc>
                  <a:txBody>
                    <a:bodyPr/>
                    <a:lstStyle/>
                    <a:p>
                      <a:pPr lvl="0" indent="0" marL="0">
                        <a:buNone/>
                      </a:pPr>
                      <a:r>
                        <a:rPr/>
                        <a:t>623</a:t>
                      </a:r>
                    </a:p>
                  </a:txBody>
                </a:tc>
              </a:tr>
              <a:tr h="0">
                <a:tc>
                  <a:txBody>
                    <a:bodyPr/>
                    <a:lstStyle/>
                    <a:p>
                      <a:pPr lvl="0" indent="0" marL="0">
                        <a:buNone/>
                      </a:pPr>
                      <a:r>
                        <a:rPr/>
                        <a:t>Source d’eau améliorée</a:t>
                      </a:r>
                    </a:p>
                  </a:txBody>
                </a:tc>
                <a:tc>
                  <a:txBody>
                    <a:bodyPr/>
                    <a:lstStyle/>
                    <a:p>
                      <a:pPr lvl="0" indent="0" marL="0">
                        <a:buNone/>
                      </a:pPr>
                      <a:r>
                        <a:rPr/>
                        <a:t>69,8 %</a:t>
                      </a:r>
                    </a:p>
                  </a:txBody>
                </a:tc>
                <a:tc>
                  <a:txBody>
                    <a:bodyPr/>
                    <a:lstStyle/>
                    <a:p>
                      <a:pPr lvl="0" indent="0" marL="0">
                        <a:buNone/>
                      </a:pPr>
                      <a:r>
                        <a:rPr b="1"/>
                        <a:t>0,91</a:t>
                      </a:r>
                    </a:p>
                  </a:txBody>
                </a:tc>
                <a:tc>
                  <a:txBody>
                    <a:bodyPr/>
                    <a:lstStyle/>
                    <a:p>
                      <a:pPr lvl="0" indent="0" marL="0">
                        <a:buNone/>
                      </a:pPr>
                      <a:r>
                        <a:rPr/>
                        <a:t>1 098</a:t>
                      </a:r>
                    </a:p>
                  </a:txBody>
                </a:tc>
              </a:tr>
            </a:tbl>
          </a:graphicData>
        </a:graphic>
      </p:graphicFrame>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Celui qui est sous un</a:t>
            </a:r>
          </a:p>
        </p:txBody>
      </p:sp>
      <p:sp>
        <p:nvSpPr>
          <p:cNvPr id="3" name="Content Placeholder 2"/>
          <p:cNvSpPr>
            <a:spLocks noGrp="1"/>
          </p:cNvSpPr>
          <p:nvPr>
            <p:ph idx="1"/>
          </p:nvPr>
        </p:nvSpPr>
        <p:spPr/>
        <p:txBody>
          <a:bodyPr/>
          <a:lstStyle/>
          <a:p>
            <a:pPr lvl="0"/>
            <a:r>
              <a:rPr/>
              <a:t>« Effet de plan » n’est donc pas synonyme de « pénalité » — C’est le solde de deux forces opposées, et laquelle…</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D’où viennent les effets de plan quand vous n’en avez pas</a:t>
            </a:r>
          </a:p>
        </p:txBody>
      </p:sp>
      <p:sp>
        <p:nvSpPr>
          <p:cNvPr id="3" name="Content Placeholder 2"/>
          <p:cNvSpPr>
            <a:spLocks noGrp="1"/>
          </p:cNvSpPr>
          <p:nvPr>
            <p:ph idx="1"/>
          </p:nvPr>
        </p:nvSpPr>
        <p:spPr/>
        <p:txBody>
          <a:bodyPr/>
          <a:lstStyle/>
          <a:p>
            <a:pPr lvl="0"/>
            <a:r>
              <a:rPr b="1"/>
              <a:t>Le tour précédent de la même enquête</a:t>
            </a:r>
            <a:r>
              <a:rPr/>
              <a:t>, même indicateur, même zone. Presque toujours disponible et presque toujours…</a:t>
            </a:r>
          </a:p>
          <a:p>
            <a:pPr lvl="0"/>
            <a:r>
              <a:rPr b="1"/>
              <a:t>Un rapport d’enquête publié</a:t>
            </a:r>
            <a:r>
              <a:rPr/>
              <a:t> pour le même indicateur dans un contexte comparable. Les rapports EDS tabulent les…</a:t>
            </a:r>
          </a:p>
          <a:p>
            <a:pPr lvl="0"/>
            <a:r>
              <a:rPr b="1"/>
              <a:t>Une convention.</a:t>
            </a:r>
            <a:r>
              <a:rPr/>
              <a:t> Les enquêtes SMART supposent couramment 1,5 pour l’anthropométrie ; les évaluations humanitaires…</a:t>
            </a:r>
          </a:p>
          <a:p>
            <a:pPr lvl="0"/>
            <a:r>
              <a:rPr b="1"/>
              <a:t>1,0</a:t>
            </a:r>
            <a:r>
              <a:rPr/>
              <a:t> n’est jamais une hypothèse défendable pour une enquête en grappes, et un protocole qui l’emploie a…</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 En Python</a:t>
            </a:r>
          </a:p>
        </p:txBody>
      </p:sp>
      <p:sp>
        <p:nvSpPr>
          <p:cNvPr id="3" name="Content Placeholder 2"/>
          <p:cNvSpPr>
            <a:spLocks noGrp="1"/>
          </p:cNvSpPr>
          <p:nvPr>
            <p:ph idx="1"/>
          </p:nvPr>
        </p:nvSpPr>
        <p:spPr/>
        <p:txBody>
          <a:bodyPr/>
          <a:lstStyle/>
          <a:p>
            <a:pPr lvl="0" indent="0">
              <a:buNone/>
            </a:pPr>
            <a:r>
              <a:rPr>
                <a:latin typeface="Courier"/>
              </a:rPr>
              <a:t>summary </a:t>
            </a:r>
            <a:r>
              <a:rPr>
                <a:solidFill>
                  <a:srgbClr val="666666"/>
                </a:solidFill>
                <a:latin typeface="Courier"/>
              </a:rPr>
              <a:t>=</a:t>
            </a:r>
            <a:r>
              <a:rPr>
                <a:latin typeface="Courier"/>
              </a:rPr>
              <a:t> pd.DataFrame({</a:t>
            </a:r>
            <a:br/>
            <a:r>
              <a:rPr>
                <a:latin typeface="Courier"/>
              </a:rPr>
              <a:t>    </a:t>
            </a:r>
            <a:r>
              <a:rPr>
                <a:solidFill>
                  <a:srgbClr val="4070A0"/>
                </a:solidFill>
                <a:latin typeface="Courier"/>
              </a:rPr>
              <a:t>"outcome"</a:t>
            </a:r>
            <a:r>
              <a:rPr>
                <a:latin typeface="Courier"/>
              </a:rPr>
              <a:t>: [</a:t>
            </a:r>
            <a:r>
              <a:rPr>
                <a:solidFill>
                  <a:srgbClr val="4070A0"/>
                </a:solidFill>
                <a:latin typeface="Courier"/>
              </a:rPr>
              <a:t>"Food insecure"</a:t>
            </a:r>
            <a:r>
              <a:rPr>
                <a:latin typeface="Courier"/>
              </a:rPr>
              <a:t>, </a:t>
            </a:r>
            <a:r>
              <a:rPr>
                <a:solidFill>
                  <a:srgbClr val="4070A0"/>
                </a:solidFill>
                <a:latin typeface="Courier"/>
              </a:rPr>
              <a:t>"Improved water source"</a:t>
            </a:r>
            <a:r>
              <a:rPr>
                <a:latin typeface="Courier"/>
              </a:rPr>
              <a:t>],</a:t>
            </a:r>
            <a:br/>
            <a:r>
              <a:rPr>
                <a:latin typeface="Courier"/>
              </a:rPr>
              <a:t>    </a:t>
            </a:r>
            <a:r>
              <a:rPr>
                <a:solidFill>
                  <a:srgbClr val="4070A0"/>
                </a:solidFill>
                <a:latin typeface="Courier"/>
              </a:rPr>
              <a:t>"estimate"</a:t>
            </a:r>
            <a:r>
              <a:rPr>
                <a:latin typeface="Courier"/>
              </a:rPr>
              <a:t>: [</a:t>
            </a:r>
            <a:r>
              <a:rPr>
                <a:solidFill>
                  <a:srgbClr val="4070A0"/>
                </a:solidFill>
                <a:latin typeface="Courier"/>
              </a:rPr>
              <a:t>"29.1%"</a:t>
            </a:r>
            <a:r>
              <a:rPr>
                <a:latin typeface="Courier"/>
              </a:rPr>
              <a:t>, </a:t>
            </a:r>
            <a:r>
              <a:rPr>
                <a:solidFill>
                  <a:srgbClr val="4070A0"/>
                </a:solidFill>
                <a:latin typeface="Courier"/>
              </a:rPr>
              <a:t>"69.8%"</a:t>
            </a:r>
            <a:r>
              <a:rPr>
                <a:latin typeface="Courier"/>
              </a:rPr>
              <a:t>],</a:t>
            </a:r>
            <a:br/>
            <a:r>
              <a:rPr>
                <a:latin typeface="Courier"/>
              </a:rPr>
              <a:t>    </a:t>
            </a:r>
            <a:r>
              <a:rPr>
                <a:solidFill>
                  <a:srgbClr val="4070A0"/>
                </a:solidFill>
                <a:latin typeface="Courier"/>
              </a:rPr>
              <a:t>"ci_95"</a:t>
            </a:r>
            <a:r>
              <a:rPr>
                <a:latin typeface="Courier"/>
              </a:rPr>
              <a:t>: [</a:t>
            </a:r>
            <a:r>
              <a:rPr>
                <a:solidFill>
                  <a:srgbClr val="4070A0"/>
                </a:solidFill>
                <a:latin typeface="Courier"/>
              </a:rPr>
              <a:t>"25.5-32.7%"</a:t>
            </a:r>
            <a:r>
              <a:rPr>
                <a:latin typeface="Courier"/>
              </a:rPr>
              <a:t>, </a:t>
            </a:r>
            <a:r>
              <a:rPr>
                <a:solidFill>
                  <a:srgbClr val="4070A0"/>
                </a:solidFill>
                <a:latin typeface="Courier"/>
              </a:rPr>
              <a:t>"67.0-72.5%"</a:t>
            </a:r>
            <a:r>
              <a:rPr>
                <a:latin typeface="Courier"/>
              </a:rPr>
              <a:t>],</a:t>
            </a:r>
            <a:br/>
            <a:r>
              <a:rPr>
                <a:latin typeface="Courier"/>
              </a:rPr>
              <a:t>    </a:t>
            </a:r>
            <a:r>
              <a:rPr>
                <a:solidFill>
                  <a:srgbClr val="4070A0"/>
                </a:solidFill>
                <a:latin typeface="Courier"/>
              </a:rPr>
              <a:t>"deff"</a:t>
            </a:r>
            <a:r>
              <a:rPr>
                <a:latin typeface="Courier"/>
              </a:rPr>
              <a:t>: [</a:t>
            </a:r>
            <a:r>
              <a:rPr>
                <a:solidFill>
                  <a:srgbClr val="40A070"/>
                </a:solidFill>
                <a:latin typeface="Courier"/>
              </a:rPr>
              <a:t>1.60</a:t>
            </a:r>
            <a:r>
              <a:rPr>
                <a:latin typeface="Courier"/>
              </a:rPr>
              <a:t>, </a:t>
            </a:r>
            <a:r>
              <a:rPr>
                <a:solidFill>
                  <a:srgbClr val="40A070"/>
                </a:solidFill>
                <a:latin typeface="Courier"/>
              </a:rPr>
              <a:t>0.91</a:t>
            </a:r>
            <a:r>
              <a:rPr>
                <a:latin typeface="Courier"/>
              </a:rPr>
              <a:t>],</a:t>
            </a:r>
            <a:br/>
            <a:r>
              <a:rPr>
                <a:latin typeface="Courier"/>
              </a:rPr>
              <a:t>    </a:t>
            </a:r>
            <a:r>
              <a:rPr>
                <a:solidFill>
                  <a:srgbClr val="4070A0"/>
                </a:solidFill>
                <a:latin typeface="Courier"/>
              </a:rPr>
              <a:t>"n"</a:t>
            </a:r>
            <a:r>
              <a:rPr>
                <a:latin typeface="Courier"/>
              </a:rPr>
              <a:t>: [</a:t>
            </a:r>
            <a:r>
              <a:rPr>
                <a:solidFill>
                  <a:srgbClr val="40A070"/>
                </a:solidFill>
                <a:latin typeface="Courier"/>
              </a:rPr>
              <a:t>996</a:t>
            </a:r>
            <a:r>
              <a:rPr>
                <a:latin typeface="Courier"/>
              </a:rPr>
              <a:t>, </a:t>
            </a:r>
            <a:r>
              <a:rPr>
                <a:solidFill>
                  <a:srgbClr val="40A070"/>
                </a:solidFill>
                <a:latin typeface="Courier"/>
              </a:rPr>
              <a:t>996</a:t>
            </a:r>
            <a:r>
              <a:rPr>
                <a:latin typeface="Courier"/>
              </a:rPr>
              <a:t>],</a:t>
            </a:r>
            <a:br/>
            <a:r>
              <a:rPr>
                <a:latin typeface="Courier"/>
              </a:rPr>
              <a:t>    </a:t>
            </a:r>
            <a:r>
              <a:rPr>
                <a:solidFill>
                  <a:srgbClr val="4070A0"/>
                </a:solidFill>
                <a:latin typeface="Courier"/>
              </a:rPr>
              <a:t>"n_effective"</a:t>
            </a:r>
            <a:r>
              <a:rPr>
                <a:latin typeface="Courier"/>
              </a:rPr>
              <a:t>: [</a:t>
            </a:r>
            <a:r>
              <a:rPr>
                <a:solidFill>
                  <a:srgbClr val="40A070"/>
                </a:solidFill>
                <a:latin typeface="Courier"/>
              </a:rPr>
              <a:t>623</a:t>
            </a:r>
            <a:r>
              <a:rPr>
                <a:latin typeface="Courier"/>
              </a:rPr>
              <a:t>, </a:t>
            </a:r>
            <a:r>
              <a:rPr>
                <a:solidFill>
                  <a:srgbClr val="40A070"/>
                </a:solidFill>
                <a:latin typeface="Courier"/>
              </a:rPr>
              <a:t>1098</a:t>
            </a:r>
            <a:r>
              <a:rPr>
                <a:latin typeface="Courier"/>
              </a:rPr>
              <a:t>],</a:t>
            </a:r>
            <a:b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 En R</a:t>
            </a:r>
          </a:p>
        </p:txBody>
      </p:sp>
      <p:sp>
        <p:nvSpPr>
          <p:cNvPr id="3" name="Content Placeholder 2"/>
          <p:cNvSpPr>
            <a:spLocks noGrp="1"/>
          </p:cNvSpPr>
          <p:nvPr>
            <p:ph idx="1"/>
          </p:nvPr>
        </p:nvSpPr>
        <p:spPr/>
        <p:txBody>
          <a:bodyPr/>
          <a:lstStyle/>
          <a:p>
            <a:pPr lvl="0" indent="0">
              <a:buNone/>
            </a:pPr>
            <a:r>
              <a:rPr>
                <a:latin typeface="Courier"/>
              </a:rPr>
              <a:t>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outcome,                </a:t>
            </a:r>
            <a:r>
              <a:rPr>
                <a:solidFill>
                  <a:srgbClr val="4070A0"/>
                </a:solidFill>
                <a:latin typeface="Courier"/>
              </a:rPr>
              <a:t>~</a:t>
            </a:r>
            <a:r>
              <a:rPr>
                <a:latin typeface="Courier"/>
              </a:rPr>
              <a:t>estimate, </a:t>
            </a:r>
            <a:r>
              <a:rPr>
                <a:solidFill>
                  <a:srgbClr val="4070A0"/>
                </a:solidFill>
                <a:latin typeface="Courier"/>
              </a:rPr>
              <a:t>~</a:t>
            </a:r>
            <a:r>
              <a:rPr>
                <a:latin typeface="Courier"/>
              </a:rPr>
              <a:t>deff, </a:t>
            </a:r>
            <a:r>
              <a:rPr>
                <a:solidFill>
                  <a:srgbClr val="4070A0"/>
                </a:solidFill>
                <a:latin typeface="Courier"/>
              </a:rPr>
              <a:t>~</a:t>
            </a:r>
            <a:r>
              <a:rPr>
                <a:latin typeface="Courier"/>
              </a:rPr>
              <a:t>n_effective,</a:t>
            </a:r>
            <a:br/>
            <a:r>
              <a:rPr>
                <a:latin typeface="Courier"/>
              </a:rPr>
              <a:t>  </a:t>
            </a:r>
            <a:r>
              <a:rPr>
                <a:solidFill>
                  <a:srgbClr val="4070A0"/>
                </a:solidFill>
                <a:latin typeface="Courier"/>
              </a:rPr>
              <a:t>"Food insecure"</a:t>
            </a:r>
            <a:r>
              <a:rPr>
                <a:latin typeface="Courier"/>
              </a:rPr>
              <a:t>,           </a:t>
            </a:r>
            <a:r>
              <a:rPr>
                <a:solidFill>
                  <a:srgbClr val="4070A0"/>
                </a:solidFill>
                <a:latin typeface="Courier"/>
              </a:rPr>
              <a:t>"29.1%"</a:t>
            </a:r>
            <a:r>
              <a:rPr>
                <a:latin typeface="Courier"/>
              </a:rPr>
              <a:t>,  </a:t>
            </a:r>
            <a:r>
              <a:rPr>
                <a:solidFill>
                  <a:srgbClr val="40A070"/>
                </a:solidFill>
                <a:latin typeface="Courier"/>
              </a:rPr>
              <a:t>1.60</a:t>
            </a:r>
            <a:r>
              <a:rPr>
                <a:latin typeface="Courier"/>
              </a:rPr>
              <a:t>,          </a:t>
            </a:r>
            <a:r>
              <a:rPr>
                <a:solidFill>
                  <a:srgbClr val="40A070"/>
                </a:solidFill>
                <a:latin typeface="Courier"/>
              </a:rPr>
              <a:t>623</a:t>
            </a:r>
            <a:r>
              <a:rPr>
                <a:latin typeface="Courier"/>
              </a:rPr>
              <a:t>,</a:t>
            </a:r>
            <a:br/>
            <a:r>
              <a:rPr>
                <a:latin typeface="Courier"/>
              </a:rPr>
              <a:t>  </a:t>
            </a:r>
            <a:r>
              <a:rPr>
                <a:solidFill>
                  <a:srgbClr val="4070A0"/>
                </a:solidFill>
                <a:latin typeface="Courier"/>
              </a:rPr>
              <a:t>"Improved water source"</a:t>
            </a:r>
            <a:r>
              <a:rPr>
                <a:latin typeface="Courier"/>
              </a:rPr>
              <a:t>,   </a:t>
            </a:r>
            <a:r>
              <a:rPr>
                <a:solidFill>
                  <a:srgbClr val="4070A0"/>
                </a:solidFill>
                <a:latin typeface="Courier"/>
              </a:rPr>
              <a:t>"69.8%"</a:t>
            </a:r>
            <a:r>
              <a:rPr>
                <a:latin typeface="Courier"/>
              </a:rPr>
              <a:t>,  </a:t>
            </a:r>
            <a:r>
              <a:rPr>
                <a:solidFill>
                  <a:srgbClr val="40A070"/>
                </a:solidFill>
                <a:latin typeface="Courier"/>
              </a:rPr>
              <a:t>0.91</a:t>
            </a:r>
            <a:r>
              <a:rPr>
                <a:latin typeface="Courier"/>
              </a:rPr>
              <a:t>,         </a:t>
            </a:r>
            <a:r>
              <a:rPr>
                <a:solidFill>
                  <a:srgbClr val="40A070"/>
                </a:solidFill>
                <a:latin typeface="Courier"/>
              </a:rPr>
              <a:t>1098</a:t>
            </a:r>
            <a:b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Vous avez un effet de plan, donc une erreur type, donc de quoi cesser de calculer tout cela à la main.</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https://data-analysis.cassion.dev/fr/cours/survey-analysis-sampling/survey-04-design-effect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L’effet de plan, et celui qui est sorti sous un</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4 sur 8</vt:lpwstr>
  </property>
  <property fmtid="{D5CDD505-2E9C-101B-9397-08002B2CF9AE}" pid="3" name="subtitle">
    <vt:lpwstr>La mise en grappes coûte de la précision, la stratification en rachète, et l’effet de plan est le solde. 1,60 pour l’insécurité alimentaire et 0,91 pour l’accès à l’eau, sur les mêmes 996 entretiens.</vt:lpwstr>
  </property>
</Properties>
</file>