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notesMaster" Target="notesMasters/notesMaster1.xml" /><Relationship Id="rId26" Type="http://schemas.openxmlformats.org/officeDocument/2006/relationships/viewProps" Target="viewProps.xml" /><Relationship Id="rId25" Type="http://schemas.openxmlformats.org/officeDocument/2006/relationships/presProps" Target="presProps.xml" /><Relationship Id="rId1" Type="http://schemas.openxmlformats.org/officeDocument/2006/relationships/slideMaster" Target="slideMasters/slideMaster1.xml" /><Relationship Id="rId28" Type="http://schemas.openxmlformats.org/officeDocument/2006/relationships/tableStyles" Target="tableStyles.xml" /><Relationship Id="rId27"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One design object, and every estimate after it inherits the weights, the strata and the clusters. The R survey package, the equivalent arithmetic in Python, and the four mistakes that silently produce a plain average.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Everything so far has been computed explicitly, which was the point — you should know what the arithmetic is. From here it should be declared once and inherited, because the alternative is remembering to apply weights, strata and clusters to every estimate in a fifty-line script, and the estimate you forget is the one that goes in the summary.</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arguments and every one is load-bearing. Then every estimate comes off the design.</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svyby</a:t>
            </a:r>
            <a:r>
              <a:rPr/>
              <a:t> is the workhorse: any estimate, by any grouping, with the design carried through. And </a:t>
            </a:r>
            <a:r>
              <a:rPr>
                <a:latin typeface="Courier"/>
              </a:rPr>
              <a:t>svyciprop</a:t>
            </a:r>
            <a:r>
              <a:rPr/>
              <a:t> is what you want for a proportion — the next lesson explains why the interval from </a:t>
            </a:r>
            <a:r>
              <a:rPr>
                <a:latin typeface="Courier"/>
              </a:rPr>
              <a:t>svymean</a:t>
            </a:r>
            <a:r>
              <a:rPr/>
              <a:t> is the wrong shape near 0 and 1.</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Python has no equivalent of </a:t>
            </a:r>
            <a:r>
              <a:rPr>
                <a:latin typeface="Courier"/>
              </a:rPr>
              <a:t>survey</a:t>
            </a:r>
            <a:r>
              <a:rPr/>
              <a:t> that this sector has settled on, so the examples compute the estimator directly. That is a cost and also a benefit: the arithmetic is visible.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Python class is thirty lines and the R call is one. That asymmetry is real and it is why survey analysis in this sector is usually done in R. Use R for survey estimation where you have the choice; the Python path is for teams that do not, and for understanding what the R call is doing.</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Both implementations use the same shortcut, and it is worth naming because it looks like a simplification and is not. The variance is computed from the totals of the primary sampling units, ignoring the second stage entirely. That is exact when the first stage is sampled with replacement, and slightly conservative otherwise — it very slightly overstates the variance because it ignores the finite population correction at stage two. Slightly conservative is the right direction to be wrong in, which is why every major package does this by default. </a:t>
            </a:r>
            <a:r>
              <a:rPr>
                <a:latin typeface="Courier"/>
              </a:rPr>
              <a:t>survey</a:t>
            </a:r>
            <a:r>
              <a:rPr/>
              <a:t> calls it the ultimate cluster approximation and so does every DHS report.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Each of these produces a number that looks fine and is a simple random sample estimate. Passing the household as the cluster. </a:t>
            </a:r>
            <a:r>
              <a:rPr>
                <a:latin typeface="Courier"/>
              </a:rPr>
              <a:t>ids = ~household_id</a:t>
            </a:r>
            <a:r>
              <a:rPr/>
              <a:t> says each household is its own PSU, so there is no clustering to account for and the standard error collapses. Forgetting the weights. </a:t>
            </a:r>
            <a:r>
              <a:rPr>
                <a:latin typeface="Courier"/>
              </a:rPr>
              <a:t>svydesign(..., weights = NULL)</a:t>
            </a:r>
            <a:r>
              <a:rPr/>
              <a:t> gives every household equal weight, which is the 32.8% from lesson 1. Filtering the data frame instead of subsetting the design. This one is subtle and common:</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Subsetting a design keeps the strata and cluster structure intact for variance estimation. Rebuilding it from a filtered frame throws away areas with no remaining households, which changes the degrees of freedom and can silently produce a stratum with one cluster in it — where the variance contribution is undefined and quietly dropped. Computing on a merged frame. Join the survey to anything one-to-many and the weights are now wrong, because a household appears several times. Aggregate to the household before estimating, which is the grain lesson from the joining course arriving in a new setting.</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notes. A weighted total is the estimate people most often want and most often cannot get, because it needs population-scaled weights — the normalised weights from lesson 2 will give a total of 996. And </a:t>
            </a:r>
            <a:r>
              <a:rPr>
                <a:latin typeface="Courier"/>
              </a:rPr>
              <a:t>na.rm = TRUE</a:t>
            </a:r>
            <a:r>
              <a:rPr/>
              <a:t> on a survey mean is a decision, not a convenience: it assumes the missing households resemble the observed ones within their stratum, which is the same assumption the non-response adjustment makes and should be stated once for both.</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measured children are a sub-sample with their own weight, and they need their own design object — not a filter on the household one.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clusters are the same areas, so the clustering still applies. Only the weight and the population change.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Seven lines. Any reader can now reproduce your standard errors, and any reviewer can tell in ten seconds whether you did it properly — which is more than can be said for most survey annexes.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design object assumes everyone you selected was interviewed and every area you drew was visited. Neither was true here. The next lesson handles the 54 households that were not interviewed and the two areas that had to be replaced.</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survey-analysis-sampling/survey-05-survey-aware-estimatio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Declare the design once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One design object, and every estimate after it inherits the weights, the strata and the clusters. The R survey package, the equivalent arithmetic in Python, and the four mistakes that silently produce a plain average.</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5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Stop carrying the design by hand</a:t>
            </a:r>
          </a:p>
          <a:p>
            <a:pPr lvl="0"/>
            <a:r>
              <a:rPr/>
              <a:t>The design object in R</a:t>
            </a:r>
          </a:p>
          <a:p>
            <a:pPr lvl="0"/>
            <a:r>
              <a:rPr/>
              <a:t>The same thing in Python</a:t>
            </a:r>
          </a:p>
          <a:p>
            <a:pPr lvl="0"/>
            <a:r>
              <a:rPr/>
              <a:t>The ultimate cluster approximation</a:t>
            </a:r>
          </a:p>
          <a:p>
            <a:pPr lvl="0"/>
            <a:r>
              <a:rPr/>
              <a:t>The four ways to get a plain average by accident</a:t>
            </a:r>
          </a:p>
          <a:p>
            <a:pPr lvl="0"/>
            <a:r>
              <a:rPr/>
              <a:t>Estimates other than proportions</a:t>
            </a:r>
          </a:p>
          <a:p>
            <a:pPr lvl="0"/>
            <a:r>
              <a:rPr/>
              <a:t>The sub-sample design</a:t>
            </a:r>
          </a:p>
          <a:p>
            <a:pPr lvl="0"/>
            <a:r>
              <a:rPr/>
              <a:t>Write the design down beside the estimates</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Stop carrying the design by hand</a:t>
            </a:r>
          </a:p>
        </p:txBody>
      </p:sp>
      <p:sp>
        <p:nvSpPr>
          <p:cNvPr id="3" name="Content Placeholder 2"/>
          <p:cNvSpPr>
            <a:spLocks noGrp="1"/>
          </p:cNvSpPr>
          <p:nvPr>
            <p:ph idx="1"/>
          </p:nvPr>
        </p:nvSpPr>
        <p:spPr/>
        <p:txBody>
          <a:bodyPr/>
          <a:lstStyle/>
          <a:p>
            <a:pPr lvl="0"/>
            <a:r>
              <a:rPr/>
              <a:t>Everything so far has been computed explicitly, which was the point — you should know what the arithmetic is.</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design object in R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(survey)</a:t>
            </a:r>
            <a:br/>
            <a:br/>
            <a:r>
              <a:rPr>
                <a:latin typeface="Courier"/>
              </a:rPr>
              <a:t>design </a:t>
            </a:r>
            <a:r>
              <a:rPr>
                <a:solidFill>
                  <a:srgbClr val="007020"/>
                </a:solidFill>
                <a:latin typeface="Courier"/>
              </a:rPr>
              <a:t>&lt;-</a:t>
            </a:r>
            <a:r>
              <a:rPr>
                <a:latin typeface="Courier"/>
              </a:rPr>
              <a:t> </a:t>
            </a:r>
            <a:r>
              <a:rPr>
                <a:solidFill>
                  <a:srgbClr val="06287E"/>
                </a:solidFill>
                <a:latin typeface="Courier"/>
              </a:rPr>
              <a:t>svydesign</a:t>
            </a:r>
            <a:r>
              <a:rPr>
                <a:latin typeface="Courier"/>
              </a:rPr>
              <a:t>(</a:t>
            </a:r>
            <a:br/>
            <a:r>
              <a:rPr>
                <a:latin typeface="Courier"/>
              </a:rPr>
              <a:t>  </a:t>
            </a:r>
            <a:r>
              <a:rPr>
                <a:solidFill>
                  <a:srgbClr val="7D9029"/>
                </a:solidFill>
                <a:latin typeface="Courier"/>
              </a:rPr>
              <a:t>ids     =</a:t>
            </a:r>
            <a:r>
              <a:rPr>
                <a:latin typeface="Courier"/>
              </a:rPr>
              <a:t> </a:t>
            </a:r>
            <a:r>
              <a:rPr>
                <a:solidFill>
                  <a:srgbClr val="4070A0"/>
                </a:solidFill>
                <a:latin typeface="Courier"/>
              </a:rPr>
              <a:t>~</a:t>
            </a:r>
            <a:r>
              <a:rPr>
                <a:latin typeface="Courier"/>
              </a:rPr>
              <a:t>ea_id,      </a:t>
            </a:r>
            <a:r>
              <a:rPr i="1">
                <a:solidFill>
                  <a:srgbClr val="60A0B0"/>
                </a:solidFill>
                <a:latin typeface="Courier"/>
              </a:rPr>
              <a:t># the primary sampling unit</a:t>
            </a:r>
            <a:br/>
            <a:r>
              <a:rPr>
                <a:latin typeface="Courier"/>
              </a:rPr>
              <a:t>  </a:t>
            </a:r>
            <a:r>
              <a:rPr>
                <a:solidFill>
                  <a:srgbClr val="7D9029"/>
                </a:solidFill>
                <a:latin typeface="Courier"/>
              </a:rPr>
              <a:t>strata  =</a:t>
            </a:r>
            <a:r>
              <a:rPr>
                <a:latin typeface="Courier"/>
              </a:rPr>
              <a:t> </a:t>
            </a:r>
            <a:r>
              <a:rPr>
                <a:solidFill>
                  <a:srgbClr val="4070A0"/>
                </a:solidFill>
                <a:latin typeface="Courier"/>
              </a:rPr>
              <a:t>~</a:t>
            </a:r>
            <a:r>
              <a:rPr>
                <a:latin typeface="Courier"/>
              </a:rPr>
              <a:t>stratum,    </a:t>
            </a:r>
            <a:r>
              <a:rPr i="1">
                <a:solidFill>
                  <a:srgbClr val="60A0B0"/>
                </a:solidFill>
                <a:latin typeface="Courier"/>
              </a:rPr>
              <a:t># the stratification</a:t>
            </a:r>
            <a:br/>
            <a:r>
              <a:rPr>
                <a:latin typeface="Courier"/>
              </a:rPr>
              <a:t>  </a:t>
            </a:r>
            <a:r>
              <a:rPr>
                <a:solidFill>
                  <a:srgbClr val="7D9029"/>
                </a:solidFill>
                <a:latin typeface="Courier"/>
              </a:rPr>
              <a:t>weights =</a:t>
            </a:r>
            <a:r>
              <a:rPr>
                <a:latin typeface="Courier"/>
              </a:rPr>
              <a:t> </a:t>
            </a:r>
            <a:r>
              <a:rPr>
                <a:solidFill>
                  <a:srgbClr val="4070A0"/>
                </a:solidFill>
                <a:latin typeface="Courier"/>
              </a:rPr>
              <a:t>~</a:t>
            </a:r>
            <a:r>
              <a:rPr>
                <a:latin typeface="Courier"/>
              </a:rPr>
              <a:t>weight,     </a:t>
            </a:r>
            <a:r>
              <a:rPr i="1">
                <a:solidFill>
                  <a:srgbClr val="60A0B0"/>
                </a:solidFill>
                <a:latin typeface="Courier"/>
              </a:rPr>
              <a:t># the weight built in lesson 2</a:t>
            </a:r>
            <a:br/>
            <a:r>
              <a:rPr>
                <a:latin typeface="Courier"/>
              </a:rPr>
              <a:t>  </a:t>
            </a:r>
            <a:r>
              <a:rPr>
                <a:solidFill>
                  <a:srgbClr val="7D9029"/>
                </a:solidFill>
                <a:latin typeface="Courier"/>
              </a:rPr>
              <a:t>data    =</a:t>
            </a:r>
            <a:r>
              <a:rPr>
                <a:latin typeface="Courier"/>
              </a:rPr>
              <a:t> survey,</a:t>
            </a:r>
            <a:br/>
            <a:r>
              <a:rPr>
                <a:latin typeface="Courier"/>
              </a:rPr>
              <a:t>  </a:t>
            </a:r>
            <a:r>
              <a:rPr>
                <a:solidFill>
                  <a:srgbClr val="7D9029"/>
                </a:solidFill>
                <a:latin typeface="Courier"/>
              </a:rPr>
              <a:t>nest    =</a:t>
            </a:r>
            <a:r>
              <a:rPr>
                <a:latin typeface="Courier"/>
              </a:rPr>
              <a:t> </a:t>
            </a:r>
            <a:r>
              <a:rPr>
                <a:solidFill>
                  <a:srgbClr val="880000"/>
                </a:solidFill>
                <a:latin typeface="Courier"/>
              </a:rPr>
              <a:t>TRUE</a:t>
            </a:r>
            <a:r>
              <a:rPr>
                <a:latin typeface="Courier"/>
              </a:rPr>
              <a:t>         </a:t>
            </a:r>
            <a:r>
              <a:rPr i="1">
                <a:solidFill>
                  <a:srgbClr val="60A0B0"/>
                </a:solidFill>
                <a:latin typeface="Courier"/>
              </a:rPr>
              <a:t># cluster ids are nested within strata</a:t>
            </a:r>
            <a:br/>
            <a:r>
              <a:rPr>
                <a:latin typeface="Courier"/>
              </a:rPr>
              <a:t>)</a:t>
            </a:r>
            <a:br/>
            <a:br/>
            <a:r>
              <a:rPr>
                <a:latin typeface="Courier"/>
              </a:rPr>
              <a:t>design</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design object in R</a:t>
            </a:r>
          </a:p>
        </p:txBody>
      </p:sp>
      <p:sp>
        <p:nvSpPr>
          <p:cNvPr id="3" name="Content Placeholder 2"/>
          <p:cNvSpPr>
            <a:spLocks noGrp="1"/>
          </p:cNvSpPr>
          <p:nvPr>
            <p:ph idx="1"/>
          </p:nvPr>
        </p:nvSpPr>
        <p:spPr/>
        <p:txBody>
          <a:bodyPr/>
          <a:lstStyle/>
          <a:p>
            <a:pPr lvl="0"/>
            <a:r>
              <a:rPr b="1">
                <a:latin typeface="Courier"/>
              </a:rPr>
              <a:t>ids</a:t>
            </a:r>
            <a:r>
              <a:rPr/>
              <a:t> is the </a:t>
            </a:r>
            <a:r>
              <a:rPr i="1"/>
              <a:t>primary</a:t>
            </a:r>
            <a:r>
              <a:rPr/>
              <a:t> sampling unit — the enumeration area, not the household. Passing </a:t>
            </a:r>
            <a:r>
              <a:rPr>
                <a:latin typeface="Courier"/>
              </a:rPr>
              <a:t>~household_id</a:t>
            </a:r>
            <a:r>
              <a:rPr/>
              <a:t> here is the…</a:t>
            </a:r>
          </a:p>
          <a:p>
            <a:pPr lvl="0"/>
            <a:r>
              <a:rPr b="1">
                <a:latin typeface="Courier"/>
              </a:rPr>
              <a:t>strata</a:t>
            </a:r>
            <a:r>
              <a:rPr/>
              <a:t> removes the between-stratum variance, which is the gain the previous lesson measured.</a:t>
            </a:r>
          </a:p>
          <a:p>
            <a:pPr lvl="0"/>
            <a:r>
              <a:rPr b="1">
                <a:latin typeface="Courier"/>
              </a:rPr>
              <a:t>weights</a:t>
            </a:r>
            <a:r>
              <a:rPr/>
              <a:t> makes the point estimate unbiased.</a:t>
            </a:r>
          </a:p>
          <a:p>
            <a:pPr lvl="0"/>
            <a:r>
              <a:rPr b="1">
                <a:latin typeface="Courier"/>
              </a:rPr>
              <a:t>nest = TRUE</a:t>
            </a:r>
            <a:r>
              <a:rPr/>
              <a:t> tells the package that area identifiers are unique only within a stratum. Omit it where they are…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design object in R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svymean</a:t>
            </a:r>
            <a:r>
              <a:rPr>
                <a:latin typeface="Courier"/>
              </a:rPr>
              <a:t>(</a:t>
            </a:r>
            <a:r>
              <a:rPr>
                <a:solidFill>
                  <a:srgbClr val="4070A0"/>
                </a:solidFill>
                <a:latin typeface="Courier"/>
              </a:rPr>
              <a:t>~</a:t>
            </a:r>
            <a:r>
              <a:rPr>
                <a:solidFill>
                  <a:srgbClr val="06287E"/>
                </a:solidFill>
                <a:latin typeface="Courier"/>
              </a:rPr>
              <a:t>I</a:t>
            </a:r>
            <a:r>
              <a:rPr>
                <a:latin typeface="Courier"/>
              </a:rPr>
              <a:t>(food_insecure </a:t>
            </a:r>
            <a:r>
              <a:rPr>
                <a:solidFill>
                  <a:srgbClr val="4070A0"/>
                </a:solidFill>
                <a:latin typeface="Courier"/>
              </a:rPr>
              <a:t>==</a:t>
            </a:r>
            <a:r>
              <a:rPr>
                <a:latin typeface="Courier"/>
              </a:rPr>
              <a:t> </a:t>
            </a:r>
            <a:r>
              <a:rPr>
                <a:solidFill>
                  <a:srgbClr val="4070A0"/>
                </a:solidFill>
                <a:latin typeface="Courier"/>
              </a:rPr>
              <a:t>"true"</a:t>
            </a:r>
            <a:r>
              <a:rPr>
                <a:latin typeface="Courier"/>
              </a:rPr>
              <a:t>), design, </a:t>
            </a:r>
            <a:r>
              <a:rPr>
                <a:solidFill>
                  <a:srgbClr val="7D9029"/>
                </a:solidFill>
                <a:latin typeface="Courier"/>
              </a:rPr>
              <a:t>deff =</a:t>
            </a:r>
            <a:r>
              <a:rPr>
                <a:latin typeface="Courier"/>
              </a:rPr>
              <a:t> </a:t>
            </a:r>
            <a:r>
              <a:rPr>
                <a:solidFill>
                  <a:srgbClr val="880000"/>
                </a:solidFill>
                <a:latin typeface="Courier"/>
              </a:rPr>
              <a:t>TRUE</a:t>
            </a:r>
            <a:r>
              <a:rPr>
                <a:latin typeface="Courier"/>
              </a:rPr>
              <a:t>)</a:t>
            </a:r>
            <a:br/>
            <a:r>
              <a:rPr>
                <a:solidFill>
                  <a:srgbClr val="06287E"/>
                </a:solidFill>
                <a:latin typeface="Courier"/>
              </a:rPr>
              <a:t>svytotal</a:t>
            </a:r>
            <a:r>
              <a:rPr>
                <a:latin typeface="Courier"/>
              </a:rPr>
              <a:t>(</a:t>
            </a:r>
            <a:r>
              <a:rPr>
                <a:solidFill>
                  <a:srgbClr val="4070A0"/>
                </a:solidFill>
                <a:latin typeface="Courier"/>
              </a:rPr>
              <a:t>~</a:t>
            </a:r>
            <a:r>
              <a:rPr>
                <a:solidFill>
                  <a:srgbClr val="06287E"/>
                </a:solidFill>
                <a:latin typeface="Courier"/>
              </a:rPr>
              <a:t>I</a:t>
            </a:r>
            <a:r>
              <a:rPr>
                <a:latin typeface="Courier"/>
              </a:rPr>
              <a:t>(food_insecure </a:t>
            </a:r>
            <a:r>
              <a:rPr>
                <a:solidFill>
                  <a:srgbClr val="4070A0"/>
                </a:solidFill>
                <a:latin typeface="Courier"/>
              </a:rPr>
              <a:t>==</a:t>
            </a:r>
            <a:r>
              <a:rPr>
                <a:latin typeface="Courier"/>
              </a:rPr>
              <a:t> </a:t>
            </a:r>
            <a:r>
              <a:rPr>
                <a:solidFill>
                  <a:srgbClr val="4070A0"/>
                </a:solidFill>
                <a:latin typeface="Courier"/>
              </a:rPr>
              <a:t>"true"</a:t>
            </a:r>
            <a:r>
              <a:rPr>
                <a:latin typeface="Courier"/>
              </a:rPr>
              <a:t>), design)</a:t>
            </a:r>
            <a:br/>
            <a:r>
              <a:rPr>
                <a:solidFill>
                  <a:srgbClr val="06287E"/>
                </a:solidFill>
                <a:latin typeface="Courier"/>
              </a:rPr>
              <a:t>svyby</a:t>
            </a:r>
            <a:r>
              <a:rPr>
                <a:latin typeface="Courier"/>
              </a:rPr>
              <a:t>(</a:t>
            </a:r>
            <a:r>
              <a:rPr>
                <a:solidFill>
                  <a:srgbClr val="4070A0"/>
                </a:solidFill>
                <a:latin typeface="Courier"/>
              </a:rPr>
              <a:t>~</a:t>
            </a:r>
            <a:r>
              <a:rPr>
                <a:solidFill>
                  <a:srgbClr val="06287E"/>
                </a:solidFill>
                <a:latin typeface="Courier"/>
              </a:rPr>
              <a:t>I</a:t>
            </a:r>
            <a:r>
              <a:rPr>
                <a:latin typeface="Courier"/>
              </a:rPr>
              <a:t>(food_insecure </a:t>
            </a:r>
            <a:r>
              <a:rPr>
                <a:solidFill>
                  <a:srgbClr val="4070A0"/>
                </a:solidFill>
                <a:latin typeface="Courier"/>
              </a:rPr>
              <a:t>==</a:t>
            </a:r>
            <a:r>
              <a:rPr>
                <a:latin typeface="Courier"/>
              </a:rPr>
              <a:t> </a:t>
            </a:r>
            <a:r>
              <a:rPr>
                <a:solidFill>
                  <a:srgbClr val="4070A0"/>
                </a:solidFill>
                <a:latin typeface="Courier"/>
              </a:rPr>
              <a:t>"true"</a:t>
            </a:r>
            <a:r>
              <a:rPr>
                <a:latin typeface="Courier"/>
              </a:rPr>
              <a:t>), </a:t>
            </a:r>
            <a:r>
              <a:rPr>
                <a:solidFill>
                  <a:srgbClr val="4070A0"/>
                </a:solidFill>
                <a:latin typeface="Courier"/>
              </a:rPr>
              <a:t>~</a:t>
            </a:r>
            <a:r>
              <a:rPr>
                <a:latin typeface="Courier"/>
              </a:rPr>
              <a:t>stratum, design, svymean, </a:t>
            </a:r>
            <a:r>
              <a:rPr>
                <a:solidFill>
                  <a:srgbClr val="7D9029"/>
                </a:solidFill>
                <a:latin typeface="Courier"/>
              </a:rPr>
              <a:t>vartype =</a:t>
            </a:r>
            <a:r>
              <a:rPr>
                <a:latin typeface="Courier"/>
              </a:rPr>
              <a:t> </a:t>
            </a:r>
            <a:r>
              <a:rPr>
                <a:solidFill>
                  <a:srgbClr val="06287E"/>
                </a:solidFill>
                <a:latin typeface="Courier"/>
              </a:rPr>
              <a:t>c</a:t>
            </a:r>
            <a:r>
              <a:rPr>
                <a:latin typeface="Courier"/>
              </a:rPr>
              <a:t>(</a:t>
            </a:r>
            <a:r>
              <a:rPr>
                <a:solidFill>
                  <a:srgbClr val="4070A0"/>
                </a:solidFill>
                <a:latin typeface="Courier"/>
              </a:rPr>
              <a:t>"se"</a:t>
            </a:r>
            <a:r>
              <a:rPr>
                <a:latin typeface="Courier"/>
              </a:rPr>
              <a:t>, </a:t>
            </a:r>
            <a:r>
              <a:rPr>
                <a:solidFill>
                  <a:srgbClr val="4070A0"/>
                </a:solidFill>
                <a:latin typeface="Courier"/>
              </a:rPr>
              <a:t>"ci"</a:t>
            </a:r>
            <a:r>
              <a:rPr>
                <a:latin typeface="Courier"/>
              </a:rPr>
              <a:t>))</a:t>
            </a:r>
            <a:br/>
            <a:r>
              <a:rPr>
                <a:solidFill>
                  <a:srgbClr val="06287E"/>
                </a:solidFill>
                <a:latin typeface="Courier"/>
              </a:rPr>
              <a:t>svyciprop</a:t>
            </a:r>
            <a:r>
              <a:rPr>
                <a:latin typeface="Courier"/>
              </a:rPr>
              <a:t>(</a:t>
            </a:r>
            <a:r>
              <a:rPr>
                <a:solidFill>
                  <a:srgbClr val="4070A0"/>
                </a:solidFill>
                <a:latin typeface="Courier"/>
              </a:rPr>
              <a:t>~</a:t>
            </a:r>
            <a:r>
              <a:rPr>
                <a:solidFill>
                  <a:srgbClr val="06287E"/>
                </a:solidFill>
                <a:latin typeface="Courier"/>
              </a:rPr>
              <a:t>I</a:t>
            </a:r>
            <a:r>
              <a:rPr>
                <a:latin typeface="Courier"/>
              </a:rPr>
              <a:t>(food_insecure </a:t>
            </a:r>
            <a:r>
              <a:rPr>
                <a:solidFill>
                  <a:srgbClr val="4070A0"/>
                </a:solidFill>
                <a:latin typeface="Courier"/>
              </a:rPr>
              <a:t>==</a:t>
            </a:r>
            <a:r>
              <a:rPr>
                <a:latin typeface="Courier"/>
              </a:rPr>
              <a:t> </a:t>
            </a:r>
            <a:r>
              <a:rPr>
                <a:solidFill>
                  <a:srgbClr val="4070A0"/>
                </a:solidFill>
                <a:latin typeface="Courier"/>
              </a:rPr>
              <a:t>"true"</a:t>
            </a:r>
            <a:r>
              <a:rPr>
                <a:latin typeface="Courier"/>
              </a:rPr>
              <a:t>), design, </a:t>
            </a:r>
            <a:r>
              <a:rPr>
                <a:solidFill>
                  <a:srgbClr val="7D9029"/>
                </a:solidFill>
                <a:latin typeface="Courier"/>
              </a:rPr>
              <a:t>method =</a:t>
            </a:r>
            <a:r>
              <a:rPr>
                <a:latin typeface="Courier"/>
              </a:rPr>
              <a:t> </a:t>
            </a:r>
            <a:r>
              <a:rPr>
                <a:solidFill>
                  <a:srgbClr val="4070A0"/>
                </a:solidFill>
                <a:latin typeface="Courier"/>
              </a:rPr>
              <a:t>"logit"</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same thing in Python — In Python (cont.)</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br/>
            <a:r>
              <a:rPr b="1">
                <a:solidFill>
                  <a:srgbClr val="007020"/>
                </a:solidFill>
                <a:latin typeface="Courier"/>
              </a:rPr>
              <a:t>class</a:t>
            </a:r>
            <a:r>
              <a:rPr>
                <a:latin typeface="Courier"/>
              </a:rPr>
              <a:t> SurveyDesign:</a:t>
            </a:r>
            <a:br/>
            <a:r>
              <a:rPr>
                <a:latin typeface="Courier"/>
              </a:rPr>
              <a:t>    </a:t>
            </a:r>
            <a:r>
              <a:rPr i="1">
                <a:solidFill>
                  <a:srgbClr val="60A0B0"/>
                </a:solidFill>
                <a:latin typeface="Courier"/>
              </a:rPr>
              <a:t>"""Stratified two-stage design, ultimate-cluster variance."""</a:t>
            </a:r>
            <a:br/>
            <a:br/>
            <a:r>
              <a:rPr>
                <a:latin typeface="Courier"/>
              </a:rPr>
              <a:t>    </a:t>
            </a:r>
            <a:r>
              <a:rPr b="1">
                <a:solidFill>
                  <a:srgbClr val="007020"/>
                </a:solidFill>
                <a:latin typeface="Courier"/>
              </a:rPr>
              <a:t>def</a:t>
            </a:r>
            <a:r>
              <a:rPr>
                <a:latin typeface="Courier"/>
              </a:rPr>
              <a:t> </a:t>
            </a:r>
            <a:r>
              <a:rPr>
                <a:solidFill>
                  <a:srgbClr val="06287E"/>
                </a:solidFill>
                <a:latin typeface="Courier"/>
              </a:rPr>
              <a:t>__init__</a:t>
            </a:r>
            <a:r>
              <a:rPr>
                <a:latin typeface="Courier"/>
              </a:rPr>
              <a:t>(</a:t>
            </a:r>
            <a:r>
              <a:rPr>
                <a:solidFill>
                  <a:srgbClr val="19177C"/>
                </a:solidFill>
                <a:latin typeface="Courier"/>
              </a:rPr>
              <a:t>self</a:t>
            </a:r>
            <a:r>
              <a:rPr>
                <a:latin typeface="Courier"/>
              </a:rPr>
              <a:t>, data, ids, strata, weights):</a:t>
            </a:r>
            <a:br/>
            <a:r>
              <a:rPr>
                <a:latin typeface="Courier"/>
              </a:rPr>
              <a:t>        </a:t>
            </a:r>
            <a:r>
              <a:rPr>
                <a:solidFill>
                  <a:srgbClr val="19177C"/>
                </a:solidFill>
                <a:latin typeface="Courier"/>
              </a:rPr>
              <a:t>self</a:t>
            </a:r>
            <a:r>
              <a:rPr>
                <a:latin typeface="Courier"/>
              </a:rPr>
              <a:t>.data, </a:t>
            </a:r>
            <a:r>
              <a:rPr>
                <a:solidFill>
                  <a:srgbClr val="19177C"/>
                </a:solidFill>
                <a:latin typeface="Courier"/>
              </a:rPr>
              <a:t>self</a:t>
            </a:r>
            <a:r>
              <a:rPr>
                <a:latin typeface="Courier"/>
              </a:rPr>
              <a:t>.ids, </a:t>
            </a:r>
            <a:r>
              <a:rPr>
                <a:solidFill>
                  <a:srgbClr val="19177C"/>
                </a:solidFill>
                <a:latin typeface="Courier"/>
              </a:rPr>
              <a:t>self</a:t>
            </a:r>
            <a:r>
              <a:rPr>
                <a:latin typeface="Courier"/>
              </a:rPr>
              <a:t>.strata, </a:t>
            </a:r>
            <a:r>
              <a:rPr>
                <a:solidFill>
                  <a:srgbClr val="19177C"/>
                </a:solidFill>
                <a:latin typeface="Courier"/>
              </a:rPr>
              <a:t>self</a:t>
            </a:r>
            <a:r>
              <a:rPr>
                <a:latin typeface="Courier"/>
              </a:rPr>
              <a:t>.weights </a:t>
            </a:r>
            <a:r>
              <a:rPr>
                <a:solidFill>
                  <a:srgbClr val="666666"/>
                </a:solidFill>
                <a:latin typeface="Courier"/>
              </a:rPr>
              <a:t>=</a:t>
            </a:r>
            <a:r>
              <a:rPr>
                <a:latin typeface="Courier"/>
              </a:rPr>
              <a:t> data, ids, strata, weights</a:t>
            </a:r>
            <a:br/>
            <a:br/>
            <a:r>
              <a:rPr>
                <a:latin typeface="Courier"/>
              </a:rPr>
              <a:t>    </a:t>
            </a:r>
            <a:r>
              <a:rPr b="1">
                <a:solidFill>
                  <a:srgbClr val="007020"/>
                </a:solidFill>
                <a:latin typeface="Courier"/>
              </a:rPr>
              <a:t>def</a:t>
            </a:r>
            <a:r>
              <a:rPr>
                <a:latin typeface="Courier"/>
              </a:rPr>
              <a:t> mean(</a:t>
            </a:r>
            <a:r>
              <a:rPr>
                <a:solidFill>
                  <a:srgbClr val="19177C"/>
                </a:solidFill>
                <a:latin typeface="Courier"/>
              </a:rPr>
              <a:t>self</a:t>
            </a:r>
            <a:r>
              <a:rPr>
                <a:latin typeface="Courier"/>
              </a:rPr>
              <a:t>, indicator):</a:t>
            </a:r>
            <a:br/>
            <a:r>
              <a:rPr>
                <a:latin typeface="Courier"/>
              </a:rPr>
              <a:t>        d </a:t>
            </a:r>
            <a:r>
              <a:rPr>
                <a:solidFill>
                  <a:srgbClr val="666666"/>
                </a:solidFill>
                <a:latin typeface="Courier"/>
              </a:rPr>
              <a:t>=</a:t>
            </a:r>
            <a:r>
              <a:rPr>
                <a:latin typeface="Courier"/>
              </a:rPr>
              <a:t> </a:t>
            </a:r>
            <a:r>
              <a:rPr>
                <a:solidFill>
                  <a:srgbClr val="19177C"/>
                </a:solidFill>
                <a:latin typeface="Courier"/>
              </a:rPr>
              <a:t>self</a:t>
            </a:r>
            <a:r>
              <a:rPr>
                <a:latin typeface="Courier"/>
              </a:rPr>
              <a:t>.data</a:t>
            </a:r>
            <a:br/>
            <a:r>
              <a:rPr>
                <a:latin typeface="Courier"/>
              </a:rPr>
              <a:t>        y </a:t>
            </a:r>
            <a:r>
              <a:rPr>
                <a:solidFill>
                  <a:srgbClr val="666666"/>
                </a:solidFill>
                <a:latin typeface="Courier"/>
              </a:rPr>
              <a:t>=</a:t>
            </a:r>
            <a:r>
              <a:rPr>
                <a:latin typeface="Courier"/>
              </a:rPr>
              <a:t> indicator(d).astype(</a:t>
            </a:r>
            <a:r>
              <a:rPr>
                <a:solidFill>
                  <a:srgbClr val="008000"/>
                </a:solidFill>
                <a:latin typeface="Courier"/>
              </a:rPr>
              <a:t>float</a:t>
            </a:r>
            <a:r>
              <a:rPr>
                <a:latin typeface="Courier"/>
              </a:rPr>
              <a:t>)</a:t>
            </a:r>
            <a:br/>
            <a:r>
              <a:rPr>
                <a:latin typeface="Courier"/>
              </a:rPr>
              <a:t>        w </a:t>
            </a:r>
            <a:r>
              <a:rPr>
                <a:solidFill>
                  <a:srgbClr val="666666"/>
                </a:solidFill>
                <a:latin typeface="Courier"/>
              </a:rPr>
              <a:t>=</a:t>
            </a:r>
            <a:r>
              <a:rPr>
                <a:latin typeface="Courier"/>
              </a:rPr>
              <a:t> d[</a:t>
            </a:r>
            <a:r>
              <a:rPr>
                <a:solidFill>
                  <a:srgbClr val="19177C"/>
                </a:solidFill>
                <a:latin typeface="Courier"/>
              </a:rPr>
              <a:t>self</a:t>
            </a:r>
            <a:r>
              <a:rPr>
                <a:latin typeface="Courier"/>
              </a:rPr>
              <a:t>.weights]</a:t>
            </a:r>
            <a:br/>
            <a:r>
              <a:rPr>
                <a:latin typeface="Courier"/>
              </a:rPr>
              <a:t>        p </a:t>
            </a:r>
            <a:r>
              <a:rPr>
                <a:solidFill>
                  <a:srgbClr val="666666"/>
                </a:solidFill>
                <a:latin typeface="Courier"/>
              </a:rPr>
              <a:t>=</a:t>
            </a:r>
            <a:r>
              <a:rPr>
                <a:latin typeface="Courier"/>
              </a:rPr>
              <a:t> np.average(y, weights</a:t>
            </a:r>
            <a:r>
              <a:rPr>
                <a:solidFill>
                  <a:srgbClr val="666666"/>
                </a:solidFill>
                <a:latin typeface="Courier"/>
              </a:rPr>
              <a:t>=</a:t>
            </a:r>
            <a:r>
              <a:rPr>
                <a:latin typeface="Courier"/>
              </a:rPr>
              <a:t>w)</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same thing in Python — In Python (cont.)</a:t>
            </a:r>
          </a:p>
        </p:txBody>
      </p:sp>
      <p:sp>
        <p:nvSpPr>
          <p:cNvPr id="3" name="Content Placeholder 2"/>
          <p:cNvSpPr>
            <a:spLocks noGrp="1"/>
          </p:cNvSpPr>
          <p:nvPr>
            <p:ph idx="1"/>
          </p:nvPr>
        </p:nvSpPr>
        <p:spPr/>
        <p:txBody>
          <a:bodyPr/>
          <a:lstStyle/>
          <a:p>
            <a:pPr lvl="0" indent="0">
              <a:buNone/>
            </a:pPr>
            <a:r>
              <a:rPr>
                <a:latin typeface="Courier"/>
              </a:rPr>
              <a:t>        variance, total_w </a:t>
            </a:r>
            <a:r>
              <a:rPr>
                <a:solidFill>
                  <a:srgbClr val="666666"/>
                </a:solidFill>
                <a:latin typeface="Courier"/>
              </a:rPr>
              <a:t>=</a:t>
            </a:r>
            <a:r>
              <a:rPr>
                <a:latin typeface="Courier"/>
              </a:rPr>
              <a:t> </a:t>
            </a:r>
            <a:r>
              <a:rPr>
                <a:solidFill>
                  <a:srgbClr val="40A070"/>
                </a:solidFill>
                <a:latin typeface="Courier"/>
              </a:rPr>
              <a:t>0.0</a:t>
            </a:r>
            <a:r>
              <a:rPr>
                <a:latin typeface="Courier"/>
              </a:rPr>
              <a:t>, w.</a:t>
            </a:r>
            <a:r>
              <a:rPr>
                <a:solidFill>
                  <a:srgbClr val="008000"/>
                </a:solidFill>
                <a:latin typeface="Courier"/>
              </a:rPr>
              <a:t>sum</a:t>
            </a:r>
            <a:r>
              <a:rPr>
                <a:latin typeface="Courier"/>
              </a:rPr>
              <a:t>()</a:t>
            </a:r>
            <a:br/>
            <a:r>
              <a:rPr>
                <a:latin typeface="Courier"/>
              </a:rPr>
              <a:t>        </a:t>
            </a:r>
            <a:r>
              <a:rPr b="1">
                <a:solidFill>
                  <a:srgbClr val="007020"/>
                </a:solidFill>
                <a:latin typeface="Courier"/>
              </a:rPr>
              <a:t>for</a:t>
            </a:r>
            <a:r>
              <a:rPr>
                <a:latin typeface="Courier"/>
              </a:rPr>
              <a:t> _, stratum </a:t>
            </a:r>
            <a:r>
              <a:rPr b="1">
                <a:solidFill>
                  <a:srgbClr val="007020"/>
                </a:solidFill>
                <a:latin typeface="Courier"/>
              </a:rPr>
              <a:t>in</a:t>
            </a:r>
            <a:r>
              <a:rPr>
                <a:latin typeface="Courier"/>
              </a:rPr>
              <a:t> d.groupby(</a:t>
            </a:r>
            <a:r>
              <a:rPr>
                <a:solidFill>
                  <a:srgbClr val="19177C"/>
                </a:solidFill>
                <a:latin typeface="Courier"/>
              </a:rPr>
              <a:t>self</a:t>
            </a:r>
            <a:r>
              <a:rPr>
                <a:latin typeface="Courier"/>
              </a:rPr>
              <a:t>.strata):</a:t>
            </a:r>
            <a:br/>
            <a:r>
              <a:rPr>
                <a:latin typeface="Courier"/>
              </a:rPr>
              <a:t>            residual </a:t>
            </a:r>
            <a:r>
              <a:rPr>
                <a:solidFill>
                  <a:srgbClr val="666666"/>
                </a:solidFill>
                <a:latin typeface="Courier"/>
              </a:rPr>
              <a:t>=</a:t>
            </a:r>
            <a:r>
              <a:rPr>
                <a:latin typeface="Courier"/>
              </a:rPr>
              <a:t> stratum[</a:t>
            </a:r>
            <a:r>
              <a:rPr>
                <a:solidFill>
                  <a:srgbClr val="19177C"/>
                </a:solidFill>
                <a:latin typeface="Courier"/>
              </a:rPr>
              <a:t>self</a:t>
            </a:r>
            <a:r>
              <a:rPr>
                <a:latin typeface="Courier"/>
              </a:rPr>
              <a:t>.weights] </a:t>
            </a:r>
            <a:r>
              <a:rPr>
                <a:solidFill>
                  <a:srgbClr val="666666"/>
                </a:solidFill>
                <a:latin typeface="Courier"/>
              </a:rPr>
              <a:t>*</a:t>
            </a:r>
            <a:r>
              <a:rPr>
                <a:latin typeface="Courier"/>
              </a:rPr>
              <a:t> (indicator(stratum).astype(</a:t>
            </a:r>
            <a:r>
              <a:rPr>
                <a:solidFill>
                  <a:srgbClr val="008000"/>
                </a:solidFill>
                <a:latin typeface="Courier"/>
              </a:rPr>
              <a:t>float</a:t>
            </a:r>
            <a:r>
              <a:rPr>
                <a:latin typeface="Courier"/>
              </a:rPr>
              <a:t>) </a:t>
            </a:r>
            <a:r>
              <a:rPr>
                <a:solidFill>
                  <a:srgbClr val="666666"/>
                </a:solidFill>
                <a:latin typeface="Courier"/>
              </a:rPr>
              <a:t>-</a:t>
            </a:r>
            <a:r>
              <a:rPr>
                <a:latin typeface="Courier"/>
              </a:rPr>
              <a:t> p)</a:t>
            </a:r>
            <a:br/>
            <a:r>
              <a:rPr>
                <a:latin typeface="Courier"/>
              </a:rPr>
              <a:t>            totals </a:t>
            </a:r>
            <a:r>
              <a:rPr>
                <a:solidFill>
                  <a:srgbClr val="666666"/>
                </a:solidFill>
                <a:latin typeface="Courier"/>
              </a:rPr>
              <a:t>=</a:t>
            </a:r>
            <a:r>
              <a:rPr>
                <a:latin typeface="Courier"/>
              </a:rPr>
              <a:t> residual.groupby(stratum[</a:t>
            </a:r>
            <a:r>
              <a:rPr>
                <a:solidFill>
                  <a:srgbClr val="19177C"/>
                </a:solidFill>
                <a:latin typeface="Courier"/>
              </a:rPr>
              <a:t>self</a:t>
            </a:r>
            <a:r>
              <a:rPr>
                <a:latin typeface="Courier"/>
              </a:rPr>
              <a:t>.ids]).</a:t>
            </a:r>
            <a:r>
              <a:rPr>
                <a:solidFill>
                  <a:srgbClr val="008000"/>
                </a:solidFill>
                <a:latin typeface="Courier"/>
              </a:rPr>
              <a:t>sum</a:t>
            </a:r>
            <a:r>
              <a:rPr>
                <a:latin typeface="Courier"/>
              </a:rPr>
              <a:t>()</a:t>
            </a:r>
            <a:br/>
            <a:r>
              <a:rPr>
                <a:latin typeface="Courier"/>
              </a:rPr>
              <a:t>            n </a:t>
            </a:r>
            <a:r>
              <a:rPr>
                <a:solidFill>
                  <a:srgbClr val="666666"/>
                </a:solidFill>
                <a:latin typeface="Courier"/>
              </a:rPr>
              <a:t>=</a:t>
            </a:r>
            <a:r>
              <a:rPr>
                <a:latin typeface="Courier"/>
              </a:rPr>
              <a:t> </a:t>
            </a:r>
            <a:r>
              <a:rPr>
                <a:solidFill>
                  <a:srgbClr val="008000"/>
                </a:solidFill>
                <a:latin typeface="Courier"/>
              </a:rPr>
              <a:t>len</a:t>
            </a:r>
            <a:r>
              <a:rPr>
                <a:latin typeface="Courier"/>
              </a:rPr>
              <a:t>(totals)</a:t>
            </a:r>
            <a:br/>
            <a:r>
              <a:rPr>
                <a:latin typeface="Courier"/>
              </a:rPr>
              <a:t>            </a:t>
            </a:r>
            <a:r>
              <a:rPr b="1">
                <a:solidFill>
                  <a:srgbClr val="007020"/>
                </a:solidFill>
                <a:latin typeface="Courier"/>
              </a:rPr>
              <a:t>if</a:t>
            </a:r>
            <a:r>
              <a:rPr>
                <a:latin typeface="Courier"/>
              </a:rPr>
              <a:t> n </a:t>
            </a:r>
            <a:r>
              <a:rPr>
                <a:solidFill>
                  <a:srgbClr val="666666"/>
                </a:solidFill>
                <a:latin typeface="Courier"/>
              </a:rPr>
              <a:t>&lt;</a:t>
            </a:r>
            <a:r>
              <a:rPr>
                <a:latin typeface="Courier"/>
              </a:rPr>
              <a:t> </a:t>
            </a:r>
            <a:r>
              <a:rPr>
                <a:solidFill>
                  <a:srgbClr val="40A070"/>
                </a:solidFill>
                <a:latin typeface="Courier"/>
              </a:rPr>
              <a:t>2</a:t>
            </a:r>
            <a:r>
              <a:rPr>
                <a:latin typeface="Courier"/>
              </a:rPr>
              <a:t>:</a:t>
            </a:r>
            <a:br/>
            <a:r>
              <a:rPr>
                <a:latin typeface="Courier"/>
              </a:rPr>
              <a:t>                </a:t>
            </a:r>
            <a:r>
              <a:rPr b="1">
                <a:solidFill>
                  <a:srgbClr val="007020"/>
                </a:solidFill>
                <a:latin typeface="Courier"/>
              </a:rPr>
              <a:t>continue</a:t>
            </a:r>
            <a:br/>
            <a:r>
              <a:rPr>
                <a:latin typeface="Courier"/>
              </a:rPr>
              <a:t>            variance </a:t>
            </a:r>
            <a:r>
              <a:rPr>
                <a:solidFill>
                  <a:srgbClr val="666666"/>
                </a:solidFill>
                <a:latin typeface="Courier"/>
              </a:rPr>
              <a:t>+=</a:t>
            </a:r>
            <a:r>
              <a:rPr>
                <a:latin typeface="Courier"/>
              </a:rPr>
              <a:t> n </a:t>
            </a:r>
            <a:r>
              <a:rPr>
                <a:solidFill>
                  <a:srgbClr val="666666"/>
                </a:solidFill>
                <a:latin typeface="Courier"/>
              </a:rPr>
              <a:t>/</a:t>
            </a:r>
            <a:r>
              <a:rPr>
                <a:latin typeface="Courier"/>
              </a:rPr>
              <a:t> (n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((totals </a:t>
            </a:r>
            <a:r>
              <a:rPr>
                <a:solidFill>
                  <a:srgbClr val="666666"/>
                </a:solidFill>
                <a:latin typeface="Courier"/>
              </a:rPr>
              <a:t>-</a:t>
            </a:r>
            <a:r>
              <a:rPr>
                <a:latin typeface="Courier"/>
              </a:rPr>
              <a:t> totals.mean()) </a:t>
            </a:r>
            <a:r>
              <a:rPr>
                <a:solidFill>
                  <a:srgbClr val="666666"/>
                </a:solidFill>
                <a:latin typeface="Courier"/>
              </a:rPr>
              <a:t>**</a:t>
            </a:r>
            <a:r>
              <a:rPr>
                <a:latin typeface="Courier"/>
              </a:rPr>
              <a:t> </a:t>
            </a:r>
            <a:r>
              <a:rPr>
                <a:solidFill>
                  <a:srgbClr val="40A070"/>
                </a:solidFill>
                <a:latin typeface="Courier"/>
              </a:rPr>
              <a:t>2</a:t>
            </a:r>
            <a:r>
              <a:rPr>
                <a:latin typeface="Courier"/>
              </a:rPr>
              <a:t>).</a:t>
            </a:r>
            <a:r>
              <a:rPr>
                <a:solidFill>
                  <a:srgbClr val="008000"/>
                </a:solidFill>
                <a:latin typeface="Courier"/>
              </a:rPr>
              <a:t>sum</a:t>
            </a:r>
            <a:r>
              <a:rPr>
                <a:latin typeface="Courier"/>
              </a:rPr>
              <a:t>()</a:t>
            </a:r>
            <a:br/>
            <a:r>
              <a:rPr>
                <a:latin typeface="Courier"/>
              </a:rPr>
              <a:t>        se </a:t>
            </a:r>
            <a:r>
              <a:rPr>
                <a:solidFill>
                  <a:srgbClr val="666666"/>
                </a:solidFill>
                <a:latin typeface="Courier"/>
              </a:rPr>
              <a:t>=</a:t>
            </a:r>
            <a:r>
              <a:rPr>
                <a:latin typeface="Courier"/>
              </a:rPr>
              <a:t> np.sqrt(variance) </a:t>
            </a:r>
            <a:r>
              <a:rPr>
                <a:solidFill>
                  <a:srgbClr val="666666"/>
                </a:solidFill>
                <a:latin typeface="Courier"/>
              </a:rPr>
              <a:t>/</a:t>
            </a:r>
            <a:r>
              <a:rPr>
                <a:latin typeface="Courier"/>
              </a:rPr>
              <a:t> total_w</a:t>
            </a:r>
            <a:br/>
            <a:br/>
            <a:r>
              <a:rPr>
                <a:latin typeface="Courier"/>
              </a:rPr>
              <a:t>        srs </a:t>
            </a:r>
            <a:r>
              <a:rPr>
                <a:solidFill>
                  <a:srgbClr val="666666"/>
                </a:solidFill>
                <a:latin typeface="Courier"/>
              </a:rPr>
              <a:t>=</a:t>
            </a:r>
            <a:r>
              <a:rPr>
                <a:latin typeface="Courier"/>
              </a:rPr>
              <a:t> np.sqrt(p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p) </a:t>
            </a:r>
            <a:r>
              <a:rPr>
                <a:solidFill>
                  <a:srgbClr val="666666"/>
                </a:solidFill>
                <a:latin typeface="Courier"/>
              </a:rPr>
              <a:t>/</a:t>
            </a:r>
            <a:r>
              <a:rPr>
                <a:latin typeface="Courier"/>
              </a:rPr>
              <a:t> </a:t>
            </a:r>
            <a:r>
              <a:rPr>
                <a:solidFill>
                  <a:srgbClr val="008000"/>
                </a:solidFill>
                <a:latin typeface="Courier"/>
              </a:rPr>
              <a:t>len</a:t>
            </a:r>
            <a:r>
              <a:rPr>
                <a:latin typeface="Courier"/>
              </a:rPr>
              <a:t>(d))</a:t>
            </a:r>
            <a:br/>
            <a:r>
              <a:rPr>
                <a:latin typeface="Courier"/>
              </a:rPr>
              <a:t>        </a:t>
            </a:r>
            <a:r>
              <a:rPr b="1">
                <a:solidFill>
                  <a:srgbClr val="007020"/>
                </a:solidFill>
                <a:latin typeface="Courier"/>
              </a:rPr>
              <a:t>return</a:t>
            </a:r>
            <a:r>
              <a:rPr>
                <a:latin typeface="Courier"/>
              </a:rPr>
              <a:t> {</a:t>
            </a:r>
            <a:r>
              <a:rPr>
                <a:solidFill>
                  <a:srgbClr val="4070A0"/>
                </a:solidFill>
                <a:latin typeface="Courier"/>
              </a:rPr>
              <a:t>"estimate"</a:t>
            </a:r>
            <a:r>
              <a:rPr>
                <a:latin typeface="Courier"/>
              </a:rPr>
              <a:t>: p, </a:t>
            </a:r>
            <a:r>
              <a:rPr>
                <a:solidFill>
                  <a:srgbClr val="4070A0"/>
                </a:solidFill>
                <a:latin typeface="Courier"/>
              </a:rPr>
              <a:t>"se"</a:t>
            </a:r>
            <a:r>
              <a:rPr>
                <a:latin typeface="Courier"/>
              </a:rPr>
              <a:t>: se, </a:t>
            </a:r>
            <a:r>
              <a:rPr>
                <a:solidFill>
                  <a:srgbClr val="4070A0"/>
                </a:solidFill>
                <a:latin typeface="Courier"/>
              </a:rPr>
              <a:t>"deff"</a:t>
            </a:r>
            <a:r>
              <a:rPr>
                <a:latin typeface="Courier"/>
              </a:rPr>
              <a:t>: (se </a:t>
            </a:r>
            <a:r>
              <a:rPr>
                <a:solidFill>
                  <a:srgbClr val="666666"/>
                </a:solidFill>
                <a:latin typeface="Courier"/>
              </a:rPr>
              <a:t>/</a:t>
            </a:r>
            <a:r>
              <a:rPr>
                <a:latin typeface="Courier"/>
              </a:rPr>
              <a:t> srs) </a:t>
            </a:r>
            <a:r>
              <a:rPr>
                <a:solidFill>
                  <a:srgbClr val="666666"/>
                </a:solidFill>
                <a:latin typeface="Courier"/>
              </a:rPr>
              <a:t>**</a:t>
            </a:r>
            <a:r>
              <a:rPr>
                <a:latin typeface="Courier"/>
              </a:rPr>
              <a:t> </a:t>
            </a:r>
            <a:r>
              <a:rPr>
                <a:solidFill>
                  <a:srgbClr val="40A070"/>
                </a:solidFill>
                <a:latin typeface="Courier"/>
              </a:rPr>
              <a:t>2</a:t>
            </a:r>
            <a:r>
              <a:rPr>
                <a:latin typeface="Courier"/>
              </a:rPr>
              <a:t>,</a:t>
            </a:r>
            <a:br/>
            <a:r>
              <a:rPr>
                <a:latin typeface="Courier"/>
              </a:rPr>
              <a:t>                </a:t>
            </a:r>
            <a:r>
              <a:rPr>
                <a:solidFill>
                  <a:srgbClr val="4070A0"/>
                </a:solidFill>
                <a:latin typeface="Courier"/>
              </a:rPr>
              <a:t>"ci_low"</a:t>
            </a:r>
            <a:r>
              <a:rPr>
                <a:latin typeface="Courier"/>
              </a:rPr>
              <a:t>: p </a:t>
            </a:r>
            <a:r>
              <a:rPr>
                <a:solidFill>
                  <a:srgbClr val="666666"/>
                </a:solidFill>
                <a:latin typeface="Courier"/>
              </a:rPr>
              <a:t>-</a:t>
            </a:r>
            <a:r>
              <a:rPr>
                <a:latin typeface="Courier"/>
              </a:rPr>
              <a:t> </a:t>
            </a:r>
            <a:r>
              <a:rPr>
                <a:solidFill>
                  <a:srgbClr val="40A070"/>
                </a:solidFill>
                <a:latin typeface="Courier"/>
              </a:rPr>
              <a:t>1.96</a:t>
            </a:r>
            <a:r>
              <a:rPr>
                <a:latin typeface="Courier"/>
              </a:rPr>
              <a:t> </a:t>
            </a:r>
            <a:r>
              <a:rPr>
                <a:solidFill>
                  <a:srgbClr val="666666"/>
                </a:solidFill>
                <a:latin typeface="Courier"/>
              </a:rPr>
              <a:t>*</a:t>
            </a:r>
            <a:r>
              <a:rPr>
                <a:latin typeface="Courier"/>
              </a:rPr>
              <a:t> se, </a:t>
            </a:r>
            <a:r>
              <a:rPr>
                <a:solidFill>
                  <a:srgbClr val="4070A0"/>
                </a:solidFill>
                <a:latin typeface="Courier"/>
              </a:rPr>
              <a:t>"ci_high"</a:t>
            </a:r>
            <a:r>
              <a:rPr>
                <a:latin typeface="Courier"/>
              </a:rPr>
              <a:t>: p </a:t>
            </a:r>
            <a:r>
              <a:rPr>
                <a:solidFill>
                  <a:srgbClr val="666666"/>
                </a:solidFill>
                <a:latin typeface="Courier"/>
              </a:rPr>
              <a:t>+</a:t>
            </a:r>
            <a:r>
              <a:rPr>
                <a:latin typeface="Courier"/>
              </a:rPr>
              <a:t> </a:t>
            </a:r>
            <a:r>
              <a:rPr>
                <a:solidFill>
                  <a:srgbClr val="40A070"/>
                </a:solidFill>
                <a:latin typeface="Courier"/>
              </a:rPr>
              <a:t>1.96</a:t>
            </a:r>
            <a:r>
              <a:rPr>
                <a:latin typeface="Courier"/>
              </a:rPr>
              <a:t> </a:t>
            </a:r>
            <a:r>
              <a:rPr>
                <a:solidFill>
                  <a:srgbClr val="666666"/>
                </a:solidFill>
                <a:latin typeface="Courier"/>
              </a:rPr>
              <a:t>*</a:t>
            </a:r>
            <a:r>
              <a:rPr>
                <a:latin typeface="Courier"/>
              </a:rPr>
              <a:t> se}</a:t>
            </a:r>
            <a:br/>
            <a:br/>
            <a:br/>
            <a:r>
              <a:rPr>
                <a:latin typeface="Courier"/>
              </a:rPr>
              <a:t>design </a:t>
            </a:r>
            <a:r>
              <a:rPr>
                <a:solidFill>
                  <a:srgbClr val="666666"/>
                </a:solidFill>
                <a:latin typeface="Courier"/>
              </a:rPr>
              <a:t>=</a:t>
            </a:r>
            <a:r>
              <a:rPr>
                <a:latin typeface="Courier"/>
              </a:rPr>
              <a:t> SurveyDesign(survey, ids</a:t>
            </a:r>
            <a:r>
              <a:rPr>
                <a:solidFill>
                  <a:srgbClr val="666666"/>
                </a:solidFill>
                <a:latin typeface="Courier"/>
              </a:rPr>
              <a:t>=</a:t>
            </a:r>
            <a:r>
              <a:rPr>
                <a:solidFill>
                  <a:srgbClr val="4070A0"/>
                </a:solidFill>
                <a:latin typeface="Courier"/>
              </a:rPr>
              <a:t>"ea_id"</a:t>
            </a:r>
            <a:r>
              <a:rPr>
                <a:latin typeface="Courier"/>
              </a:rPr>
              <a:t>, strata</a:t>
            </a:r>
            <a:r>
              <a:rPr>
                <a:solidFill>
                  <a:srgbClr val="666666"/>
                </a:solidFill>
                <a:latin typeface="Courier"/>
              </a:rPr>
              <a:t>=</a:t>
            </a:r>
            <a:r>
              <a:rPr>
                <a:solidFill>
                  <a:srgbClr val="4070A0"/>
                </a:solidFill>
                <a:latin typeface="Courier"/>
              </a:rPr>
              <a:t>"stratum"</a:t>
            </a:r>
            <a:r>
              <a:rPr>
                <a:latin typeface="Courier"/>
              </a:rPr>
              <a:t>, weights</a:t>
            </a:r>
            <a:r>
              <a:rPr>
                <a:solidFill>
                  <a:srgbClr val="666666"/>
                </a:solidFill>
                <a:latin typeface="Courier"/>
              </a:rPr>
              <a:t>=</a:t>
            </a:r>
            <a:r>
              <a:rPr>
                <a:solidFill>
                  <a:srgbClr val="4070A0"/>
                </a:solidFill>
                <a:latin typeface="Courier"/>
              </a:rPr>
              <a:t>"weight"</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same thing in Python — In Python (cont.)</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(design.mean(</a:t>
            </a:r>
            <a:r>
              <a:rPr b="1">
                <a:solidFill>
                  <a:srgbClr val="007020"/>
                </a:solidFill>
                <a:latin typeface="Courier"/>
              </a:rPr>
              <a:t>lambda</a:t>
            </a:r>
            <a:r>
              <a:rPr>
                <a:latin typeface="Courier"/>
              </a:rPr>
              <a:t> d: d[</a:t>
            </a:r>
            <a:r>
              <a:rPr>
                <a:solidFill>
                  <a:srgbClr val="4070A0"/>
                </a:solidFill>
                <a:latin typeface="Courier"/>
              </a:rPr>
              <a:t>"food_insecure"</a:t>
            </a:r>
            <a:r>
              <a:rPr>
                <a:latin typeface="Courier"/>
              </a:rPr>
              <a:t>] </a:t>
            </a:r>
            <a:r>
              <a:rPr>
                <a:solidFill>
                  <a:srgbClr val="666666"/>
                </a:solidFill>
                <a:latin typeface="Courier"/>
              </a:rPr>
              <a:t>==</a:t>
            </a:r>
            <a:r>
              <a:rPr>
                <a:latin typeface="Courier"/>
              </a:rPr>
              <a:t> </a:t>
            </a:r>
            <a:r>
              <a:rPr>
                <a:solidFill>
                  <a:srgbClr val="4070A0"/>
                </a:solidFill>
                <a:latin typeface="Courier"/>
              </a:rPr>
              <a:t>"true"</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same thing in Python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R equivalent of the whole class above:</a:t>
            </a:r>
            <a:br/>
            <a:r>
              <a:rPr>
                <a:solidFill>
                  <a:srgbClr val="06287E"/>
                </a:solidFill>
                <a:latin typeface="Courier"/>
              </a:rPr>
              <a:t>svymean</a:t>
            </a:r>
            <a:r>
              <a:rPr>
                <a:latin typeface="Courier"/>
              </a:rPr>
              <a:t>(</a:t>
            </a:r>
            <a:r>
              <a:rPr>
                <a:solidFill>
                  <a:srgbClr val="4070A0"/>
                </a:solidFill>
                <a:latin typeface="Courier"/>
              </a:rPr>
              <a:t>~</a:t>
            </a:r>
            <a:r>
              <a:rPr>
                <a:solidFill>
                  <a:srgbClr val="06287E"/>
                </a:solidFill>
                <a:latin typeface="Courier"/>
              </a:rPr>
              <a:t>I</a:t>
            </a:r>
            <a:r>
              <a:rPr>
                <a:latin typeface="Courier"/>
              </a:rPr>
              <a:t>(food_insecure </a:t>
            </a:r>
            <a:r>
              <a:rPr>
                <a:solidFill>
                  <a:srgbClr val="4070A0"/>
                </a:solidFill>
                <a:latin typeface="Courier"/>
              </a:rPr>
              <a:t>==</a:t>
            </a:r>
            <a:r>
              <a:rPr>
                <a:latin typeface="Courier"/>
              </a:rPr>
              <a:t> </a:t>
            </a:r>
            <a:r>
              <a:rPr>
                <a:solidFill>
                  <a:srgbClr val="4070A0"/>
                </a:solidFill>
                <a:latin typeface="Courier"/>
              </a:rPr>
              <a:t>"true"</a:t>
            </a:r>
            <a:r>
              <a:rPr>
                <a:latin typeface="Courier"/>
              </a:rPr>
              <a:t>), design, </a:t>
            </a:r>
            <a:r>
              <a:rPr>
                <a:solidFill>
                  <a:srgbClr val="7D9029"/>
                </a:solidFill>
                <a:latin typeface="Courier"/>
              </a:rPr>
              <a:t>deff =</a:t>
            </a:r>
            <a:r>
              <a:rPr>
                <a:latin typeface="Courier"/>
              </a:rPr>
              <a:t> </a:t>
            </a:r>
            <a:r>
              <a:rPr>
                <a:solidFill>
                  <a:srgbClr val="880000"/>
                </a:solidFill>
                <a:latin typeface="Courier"/>
              </a:rPr>
              <a:t>TRUE</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ultimate cluster approximation</a:t>
            </a:r>
          </a:p>
        </p:txBody>
      </p:sp>
      <p:sp>
        <p:nvSpPr>
          <p:cNvPr id="3" name="Content Placeholder 2"/>
          <p:cNvSpPr>
            <a:spLocks noGrp="1"/>
          </p:cNvSpPr>
          <p:nvPr>
            <p:ph idx="1"/>
          </p:nvPr>
        </p:nvSpPr>
        <p:spPr/>
        <p:txBody>
          <a:bodyPr/>
          <a:lstStyle/>
          <a:p>
            <a:pPr lvl="0"/>
            <a:r>
              <a:rPr/>
              <a:t>Both implementations use the same shortcut, and it is worth naming because it looks like a simplification and is not.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ways to get a plain average by accident</a:t>
            </a:r>
          </a:p>
        </p:txBody>
      </p:sp>
      <p:sp>
        <p:nvSpPr>
          <p:cNvPr id="3" name="Content Placeholder 2"/>
          <p:cNvSpPr>
            <a:spLocks noGrp="1"/>
          </p:cNvSpPr>
          <p:nvPr>
            <p:ph idx="1"/>
          </p:nvPr>
        </p:nvSpPr>
        <p:spPr/>
        <p:txBody>
          <a:bodyPr/>
          <a:lstStyle/>
          <a:p>
            <a:pPr lvl="0"/>
            <a:r>
              <a:rPr/>
              <a:t>Passing the household as the cluster — </a:t>
            </a:r>
            <a:r>
              <a:rPr>
                <a:latin typeface="Courier"/>
              </a:rPr>
              <a:t>ids = ~household_id</a:t>
            </a:r>
            <a:r>
              <a:rPr/>
              <a:t> says each household is its own PSU, so there is no…</a:t>
            </a:r>
          </a:p>
          <a:p>
            <a:pPr lvl="0"/>
            <a:r>
              <a:rPr/>
              <a:t>Forgetting the weights — </a:t>
            </a:r>
            <a:r>
              <a:rPr>
                <a:latin typeface="Courier"/>
              </a:rPr>
              <a:t>svydesign(..., weights = NULL)</a:t>
            </a:r>
            <a:r>
              <a:rPr/>
              <a:t> gives every household equal weight, which is the 32.8% from…</a:t>
            </a:r>
          </a:p>
          <a:p>
            <a:pPr lvl="0"/>
            <a:r>
              <a:rPr/>
              <a:t>Filtering the data frame instead of subsetting the design — This one is subtle and common:</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ways to get a plain average by accident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WRONG: the design object no longer knows about the dropped strata</a:t>
            </a:r>
            <a:br/>
            <a:r>
              <a:rPr>
                <a:latin typeface="Courier"/>
              </a:rPr>
              <a:t>rural </a:t>
            </a:r>
            <a:r>
              <a:rPr>
                <a:solidFill>
                  <a:srgbClr val="007020"/>
                </a:solidFill>
                <a:latin typeface="Courier"/>
              </a:rPr>
              <a:t>&lt;-</a:t>
            </a:r>
            <a:r>
              <a:rPr>
                <a:latin typeface="Courier"/>
              </a:rPr>
              <a:t> </a:t>
            </a:r>
            <a:r>
              <a:rPr>
                <a:solidFill>
                  <a:srgbClr val="06287E"/>
                </a:solidFill>
                <a:latin typeface="Courier"/>
              </a:rPr>
              <a:t>svydesign</a:t>
            </a:r>
            <a:r>
              <a:rPr>
                <a:latin typeface="Courier"/>
              </a:rPr>
              <a:t>(</a:t>
            </a:r>
            <a:r>
              <a:rPr>
                <a:solidFill>
                  <a:srgbClr val="7D9029"/>
                </a:solidFill>
                <a:latin typeface="Courier"/>
              </a:rPr>
              <a:t>ids =</a:t>
            </a:r>
            <a:r>
              <a:rPr>
                <a:latin typeface="Courier"/>
              </a:rPr>
              <a:t> </a:t>
            </a:r>
            <a:r>
              <a:rPr>
                <a:solidFill>
                  <a:srgbClr val="4070A0"/>
                </a:solidFill>
                <a:latin typeface="Courier"/>
              </a:rPr>
              <a:t>~</a:t>
            </a:r>
            <a:r>
              <a:rPr>
                <a:latin typeface="Courier"/>
              </a:rPr>
              <a:t>ea_id, </a:t>
            </a:r>
            <a:r>
              <a:rPr>
                <a:solidFill>
                  <a:srgbClr val="7D9029"/>
                </a:solidFill>
                <a:latin typeface="Courier"/>
              </a:rPr>
              <a:t>strata =</a:t>
            </a:r>
            <a:r>
              <a:rPr>
                <a:latin typeface="Courier"/>
              </a:rPr>
              <a:t> </a:t>
            </a:r>
            <a:r>
              <a:rPr>
                <a:solidFill>
                  <a:srgbClr val="4070A0"/>
                </a:solidFill>
                <a:latin typeface="Courier"/>
              </a:rPr>
              <a:t>~</a:t>
            </a:r>
            <a:r>
              <a:rPr>
                <a:latin typeface="Courier"/>
              </a:rPr>
              <a:t>stratum, </a:t>
            </a:r>
            <a:r>
              <a:rPr>
                <a:solidFill>
                  <a:srgbClr val="7D9029"/>
                </a:solidFill>
                <a:latin typeface="Courier"/>
              </a:rPr>
              <a:t>weights =</a:t>
            </a:r>
            <a:r>
              <a:rPr>
                <a:latin typeface="Courier"/>
              </a:rPr>
              <a:t> </a:t>
            </a:r>
            <a:r>
              <a:rPr>
                <a:solidFill>
                  <a:srgbClr val="4070A0"/>
                </a:solidFill>
                <a:latin typeface="Courier"/>
              </a:rPr>
              <a:t>~</a:t>
            </a:r>
            <a:r>
              <a:rPr>
                <a:latin typeface="Courier"/>
              </a:rPr>
              <a:t>weight,</a:t>
            </a:r>
            <a:br/>
            <a:r>
              <a:rPr>
                <a:latin typeface="Courier"/>
              </a:rPr>
              <a:t>                   </a:t>
            </a:r>
            <a:r>
              <a:rPr>
                <a:solidFill>
                  <a:srgbClr val="7D9029"/>
                </a:solidFill>
                <a:latin typeface="Courier"/>
              </a:rPr>
              <a:t>data =</a:t>
            </a:r>
            <a:r>
              <a:rPr>
                <a:latin typeface="Courier"/>
              </a:rPr>
              <a:t> </a:t>
            </a:r>
            <a:r>
              <a:rPr>
                <a:solidFill>
                  <a:srgbClr val="06287E"/>
                </a:solidFill>
                <a:latin typeface="Courier"/>
              </a:rPr>
              <a:t>filter</a:t>
            </a:r>
            <a:r>
              <a:rPr>
                <a:latin typeface="Courier"/>
              </a:rPr>
              <a:t>(survey, stratum </a:t>
            </a:r>
            <a:r>
              <a:rPr>
                <a:solidFill>
                  <a:srgbClr val="4070A0"/>
                </a:solidFill>
                <a:latin typeface="Courier"/>
              </a:rPr>
              <a:t>!=</a:t>
            </a:r>
            <a:r>
              <a:rPr>
                <a:latin typeface="Courier"/>
              </a:rPr>
              <a:t> </a:t>
            </a:r>
            <a:r>
              <a:rPr>
                <a:solidFill>
                  <a:srgbClr val="4070A0"/>
                </a:solidFill>
                <a:latin typeface="Courier"/>
              </a:rPr>
              <a:t>"urban"</a:t>
            </a:r>
            <a:r>
              <a:rPr>
                <a:latin typeface="Courier"/>
              </a:rPr>
              <a:t>), </a:t>
            </a:r>
            <a:r>
              <a:rPr>
                <a:solidFill>
                  <a:srgbClr val="7D9029"/>
                </a:solidFill>
                <a:latin typeface="Courier"/>
              </a:rPr>
              <a:t>nest =</a:t>
            </a:r>
            <a:r>
              <a:rPr>
                <a:latin typeface="Courier"/>
              </a:rPr>
              <a:t> </a:t>
            </a:r>
            <a:r>
              <a:rPr>
                <a:solidFill>
                  <a:srgbClr val="880000"/>
                </a:solidFill>
                <a:latin typeface="Courier"/>
              </a:rPr>
              <a:t>TRUE</a:t>
            </a:r>
            <a:r>
              <a:rPr>
                <a:latin typeface="Courier"/>
              </a:rPr>
              <a:t>)</a:t>
            </a:r>
            <a:br/>
            <a:br/>
            <a:r>
              <a:rPr i="1">
                <a:solidFill>
                  <a:srgbClr val="60A0B0"/>
                </a:solidFill>
                <a:latin typeface="Courier"/>
              </a:rPr>
              <a:t># RIGHT</a:t>
            </a:r>
            <a:br/>
            <a:r>
              <a:rPr>
                <a:latin typeface="Courier"/>
              </a:rPr>
              <a:t>rural </a:t>
            </a:r>
            <a:r>
              <a:rPr>
                <a:solidFill>
                  <a:srgbClr val="007020"/>
                </a:solidFill>
                <a:latin typeface="Courier"/>
              </a:rPr>
              <a:t>&lt;-</a:t>
            </a:r>
            <a:r>
              <a:rPr>
                <a:latin typeface="Courier"/>
              </a:rPr>
              <a:t> </a:t>
            </a:r>
            <a:r>
              <a:rPr>
                <a:solidFill>
                  <a:srgbClr val="06287E"/>
                </a:solidFill>
                <a:latin typeface="Courier"/>
              </a:rPr>
              <a:t>subset</a:t>
            </a:r>
            <a:r>
              <a:rPr>
                <a:latin typeface="Courier"/>
              </a:rPr>
              <a:t>(design, stratum </a:t>
            </a:r>
            <a:r>
              <a:rPr>
                <a:solidFill>
                  <a:srgbClr val="4070A0"/>
                </a:solidFill>
                <a:latin typeface="Courier"/>
              </a:rPr>
              <a:t>!=</a:t>
            </a:r>
            <a:r>
              <a:rPr>
                <a:latin typeface="Courier"/>
              </a:rPr>
              <a:t> </a:t>
            </a:r>
            <a:r>
              <a:rPr>
                <a:solidFill>
                  <a:srgbClr val="4070A0"/>
                </a:solidFill>
                <a:latin typeface="Courier"/>
              </a:rPr>
              <a:t>"urban"</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ways to get a plain average by accident — In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Same rule: subset the design, keeping the full strata structure in view</a:t>
            </a:r>
            <a:br/>
            <a:r>
              <a:rPr>
                <a:latin typeface="Courier"/>
              </a:rPr>
              <a:t>rural </a:t>
            </a:r>
            <a:r>
              <a:rPr>
                <a:solidFill>
                  <a:srgbClr val="666666"/>
                </a:solidFill>
                <a:latin typeface="Courier"/>
              </a:rPr>
              <a:t>=</a:t>
            </a:r>
            <a:r>
              <a:rPr>
                <a:latin typeface="Courier"/>
              </a:rPr>
              <a:t> SurveyDesign(survey[survey[</a:t>
            </a:r>
            <a:r>
              <a:rPr>
                <a:solidFill>
                  <a:srgbClr val="4070A0"/>
                </a:solidFill>
                <a:latin typeface="Courier"/>
              </a:rPr>
              <a:t>"stratum"</a:t>
            </a:r>
            <a:r>
              <a:rPr>
                <a:latin typeface="Courier"/>
              </a:rPr>
              <a:t>] </a:t>
            </a:r>
            <a:r>
              <a:rPr>
                <a:solidFill>
                  <a:srgbClr val="666666"/>
                </a:solidFill>
                <a:latin typeface="Courier"/>
              </a:rPr>
              <a:t>!=</a:t>
            </a:r>
            <a:r>
              <a:rPr>
                <a:latin typeface="Courier"/>
              </a:rPr>
              <a:t> </a:t>
            </a:r>
            <a:r>
              <a:rPr>
                <a:solidFill>
                  <a:srgbClr val="4070A0"/>
                </a:solidFill>
                <a:latin typeface="Courier"/>
              </a:rPr>
              <a:t>"urban"</a:t>
            </a:r>
            <a:r>
              <a:rPr>
                <a:latin typeface="Courier"/>
              </a:rPr>
              <a:t>],</a:t>
            </a:r>
            <a:br/>
            <a:r>
              <a:rPr>
                <a:latin typeface="Courier"/>
              </a:rPr>
              <a:t>                     ids</a:t>
            </a:r>
            <a:r>
              <a:rPr>
                <a:solidFill>
                  <a:srgbClr val="666666"/>
                </a:solidFill>
                <a:latin typeface="Courier"/>
              </a:rPr>
              <a:t>=</a:t>
            </a:r>
            <a:r>
              <a:rPr>
                <a:solidFill>
                  <a:srgbClr val="4070A0"/>
                </a:solidFill>
                <a:latin typeface="Courier"/>
              </a:rPr>
              <a:t>"ea_id"</a:t>
            </a:r>
            <a:r>
              <a:rPr>
                <a:latin typeface="Courier"/>
              </a:rPr>
              <a:t>, strata</a:t>
            </a:r>
            <a:r>
              <a:rPr>
                <a:solidFill>
                  <a:srgbClr val="666666"/>
                </a:solidFill>
                <a:latin typeface="Courier"/>
              </a:rPr>
              <a:t>=</a:t>
            </a:r>
            <a:r>
              <a:rPr>
                <a:solidFill>
                  <a:srgbClr val="4070A0"/>
                </a:solidFill>
                <a:latin typeface="Courier"/>
              </a:rPr>
              <a:t>"stratum"</a:t>
            </a:r>
            <a:r>
              <a:rPr>
                <a:latin typeface="Courier"/>
              </a:rPr>
              <a:t>, weights</a:t>
            </a:r>
            <a:r>
              <a:rPr>
                <a:solidFill>
                  <a:srgbClr val="666666"/>
                </a:solidFill>
                <a:latin typeface="Courier"/>
              </a:rPr>
              <a:t>=</a:t>
            </a:r>
            <a:r>
              <a:rPr>
                <a:solidFill>
                  <a:srgbClr val="4070A0"/>
                </a:solidFill>
                <a:latin typeface="Courier"/>
              </a:rPr>
              <a:t>"weight"</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ways to get a plain average by accident</a:t>
            </a:r>
          </a:p>
        </p:txBody>
      </p:sp>
      <p:sp>
        <p:nvSpPr>
          <p:cNvPr id="3" name="Content Placeholder 2"/>
          <p:cNvSpPr>
            <a:spLocks noGrp="1"/>
          </p:cNvSpPr>
          <p:nvPr>
            <p:ph idx="1"/>
          </p:nvPr>
        </p:nvSpPr>
        <p:spPr/>
        <p:txBody>
          <a:bodyPr/>
          <a:lstStyle/>
          <a:p>
            <a:pPr lvl="0"/>
            <a:r>
              <a:rPr/>
              <a:t>Computing on a merged frame — Join the survey to anything one-to-many and the weights are now wrong, because a…</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Estimates other than proportions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svymean</a:t>
            </a:r>
            <a:r>
              <a:rPr>
                <a:latin typeface="Courier"/>
              </a:rPr>
              <a:t>(</a:t>
            </a:r>
            <a:r>
              <a:rPr>
                <a:solidFill>
                  <a:srgbClr val="4070A0"/>
                </a:solidFill>
                <a:latin typeface="Courier"/>
              </a:rPr>
              <a:t>~</a:t>
            </a:r>
            <a:r>
              <a:rPr>
                <a:latin typeface="Courier"/>
              </a:rPr>
              <a:t>household_size, design,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solidFill>
                  <a:srgbClr val="06287E"/>
                </a:solidFill>
                <a:latin typeface="Courier"/>
              </a:rPr>
              <a:t>svytotal</a:t>
            </a:r>
            <a:r>
              <a:rPr>
                <a:latin typeface="Courier"/>
              </a:rPr>
              <a:t>(</a:t>
            </a:r>
            <a:r>
              <a:rPr>
                <a:solidFill>
                  <a:srgbClr val="4070A0"/>
                </a:solidFill>
                <a:latin typeface="Courier"/>
              </a:rPr>
              <a:t>~</a:t>
            </a:r>
            <a:r>
              <a:rPr>
                <a:solidFill>
                  <a:srgbClr val="06287E"/>
                </a:solidFill>
                <a:latin typeface="Courier"/>
              </a:rPr>
              <a:t>I</a:t>
            </a:r>
            <a:r>
              <a:rPr>
                <a:latin typeface="Courier"/>
              </a:rPr>
              <a:t>(food_insecure </a:t>
            </a:r>
            <a:r>
              <a:rPr>
                <a:solidFill>
                  <a:srgbClr val="4070A0"/>
                </a:solidFill>
                <a:latin typeface="Courier"/>
              </a:rPr>
              <a:t>==</a:t>
            </a:r>
            <a:r>
              <a:rPr>
                <a:latin typeface="Courier"/>
              </a:rPr>
              <a:t> </a:t>
            </a:r>
            <a:r>
              <a:rPr>
                <a:solidFill>
                  <a:srgbClr val="4070A0"/>
                </a:solidFill>
                <a:latin typeface="Courier"/>
              </a:rPr>
              <a:t>"true"</a:t>
            </a:r>
            <a:r>
              <a:rPr>
                <a:latin typeface="Courier"/>
              </a:rPr>
              <a:t>), design)</a:t>
            </a:r>
            <a:br/>
            <a:r>
              <a:rPr>
                <a:solidFill>
                  <a:srgbClr val="06287E"/>
                </a:solidFill>
                <a:latin typeface="Courier"/>
              </a:rPr>
              <a:t>svyquantile</a:t>
            </a:r>
            <a:r>
              <a:rPr>
                <a:latin typeface="Courier"/>
              </a:rPr>
              <a:t>(</a:t>
            </a:r>
            <a:r>
              <a:rPr>
                <a:solidFill>
                  <a:srgbClr val="4070A0"/>
                </a:solidFill>
                <a:latin typeface="Courier"/>
              </a:rPr>
              <a:t>~</a:t>
            </a:r>
            <a:r>
              <a:rPr>
                <a:latin typeface="Courier"/>
              </a:rPr>
              <a:t>minutes_to_water, design, </a:t>
            </a:r>
            <a:r>
              <a:rPr>
                <a:solidFill>
                  <a:srgbClr val="7D9029"/>
                </a:solidFill>
                <a:latin typeface="Courier"/>
              </a:rPr>
              <a:t>quantiles =</a:t>
            </a:r>
            <a:r>
              <a:rPr>
                <a:latin typeface="Courier"/>
              </a:rPr>
              <a:t> </a:t>
            </a:r>
            <a:r>
              <a:rPr>
                <a:solidFill>
                  <a:srgbClr val="06287E"/>
                </a:solidFill>
                <a:latin typeface="Courier"/>
              </a:rPr>
              <a:t>c</a:t>
            </a:r>
            <a:r>
              <a:rPr>
                <a:latin typeface="Courier"/>
              </a:rPr>
              <a:t>(</a:t>
            </a:r>
            <a:r>
              <a:rPr>
                <a:solidFill>
                  <a:srgbClr val="40A070"/>
                </a:solidFill>
                <a:latin typeface="Courier"/>
              </a:rPr>
              <a:t>0.5</a:t>
            </a:r>
            <a:r>
              <a:rPr>
                <a:latin typeface="Courier"/>
              </a:rPr>
              <a:t>, </a:t>
            </a:r>
            <a:r>
              <a:rPr>
                <a:solidFill>
                  <a:srgbClr val="40A070"/>
                </a:solidFill>
                <a:latin typeface="Courier"/>
              </a:rPr>
              <a:t>0.9</a:t>
            </a:r>
            <a:r>
              <a:rPr>
                <a:latin typeface="Courier"/>
              </a:rPr>
              <a:t>),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solidFill>
                  <a:srgbClr val="06287E"/>
                </a:solidFill>
                <a:latin typeface="Courier"/>
              </a:rPr>
              <a:t>svyratio</a:t>
            </a:r>
            <a:r>
              <a:rPr>
                <a:latin typeface="Courier"/>
              </a:rPr>
              <a:t>(</a:t>
            </a:r>
            <a:r>
              <a:rPr>
                <a:solidFill>
                  <a:srgbClr val="4070A0"/>
                </a:solidFill>
                <a:latin typeface="Courier"/>
              </a:rPr>
              <a:t>~</a:t>
            </a:r>
            <a:r>
              <a:rPr>
                <a:solidFill>
                  <a:srgbClr val="06287E"/>
                </a:solidFill>
                <a:latin typeface="Courier"/>
              </a:rPr>
              <a:t>I</a:t>
            </a:r>
            <a:r>
              <a:rPr>
                <a:latin typeface="Courier"/>
              </a:rPr>
              <a:t>(food_insecure </a:t>
            </a:r>
            <a:r>
              <a:rPr>
                <a:solidFill>
                  <a:srgbClr val="4070A0"/>
                </a:solidFill>
                <a:latin typeface="Courier"/>
              </a:rPr>
              <a:t>==</a:t>
            </a:r>
            <a:r>
              <a:rPr>
                <a:latin typeface="Courier"/>
              </a:rPr>
              <a:t> </a:t>
            </a:r>
            <a:r>
              <a:rPr>
                <a:solidFill>
                  <a:srgbClr val="4070A0"/>
                </a:solidFill>
                <a:latin typeface="Courier"/>
              </a:rPr>
              <a:t>"true"</a:t>
            </a:r>
            <a:r>
              <a:rPr>
                <a:latin typeface="Courier"/>
              </a:rPr>
              <a:t>), </a:t>
            </a:r>
            <a:r>
              <a:rPr>
                <a:solidFill>
                  <a:srgbClr val="4070A0"/>
                </a:solidFill>
                <a:latin typeface="Courier"/>
              </a:rPr>
              <a:t>~</a:t>
            </a:r>
            <a:r>
              <a:rPr>
                <a:solidFill>
                  <a:srgbClr val="06287E"/>
                </a:solidFill>
                <a:latin typeface="Courier"/>
              </a:rPr>
              <a:t>I</a:t>
            </a:r>
            <a:r>
              <a:rPr>
                <a:latin typeface="Courier"/>
              </a:rPr>
              <a:t>(children_under5 </a:t>
            </a:r>
            <a:r>
              <a:rPr>
                <a:solidFill>
                  <a:srgbClr val="4070A0"/>
                </a:solidFill>
                <a:latin typeface="Courier"/>
              </a:rPr>
              <a:t>&gt;</a:t>
            </a:r>
            <a:r>
              <a:rPr>
                <a:latin typeface="Courier"/>
              </a:rPr>
              <a:t> </a:t>
            </a:r>
            <a:r>
              <a:rPr>
                <a:solidFill>
                  <a:srgbClr val="40A070"/>
                </a:solidFill>
                <a:latin typeface="Courier"/>
              </a:rPr>
              <a:t>0</a:t>
            </a:r>
            <a:r>
              <a:rPr>
                <a:latin typeface="Courier"/>
              </a:rPr>
              <a:t>), design)</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Estimates other than proportions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(design.mean(</a:t>
            </a:r>
            <a:r>
              <a:rPr b="1">
                <a:solidFill>
                  <a:srgbClr val="007020"/>
                </a:solidFill>
                <a:latin typeface="Courier"/>
              </a:rPr>
              <a:t>lambda</a:t>
            </a:r>
            <a:r>
              <a:rPr>
                <a:latin typeface="Courier"/>
              </a:rPr>
              <a:t> d: d[</a:t>
            </a:r>
            <a:r>
              <a:rPr>
                <a:solidFill>
                  <a:srgbClr val="4070A0"/>
                </a:solidFill>
                <a:latin typeface="Courier"/>
              </a:rPr>
              <a:t>"household_size"</a:t>
            </a:r>
            <a:r>
              <a:rPr>
                <a:latin typeface="Courier"/>
              </a:rPr>
              <a:t>] </a:t>
            </a:r>
            <a:r>
              <a:rPr>
                <a:solidFill>
                  <a:srgbClr val="666666"/>
                </a:solidFill>
                <a:latin typeface="Courier"/>
              </a:rPr>
              <a:t>&gt;</a:t>
            </a:r>
            <a:r>
              <a:rPr>
                <a:latin typeface="Courier"/>
              </a:rPr>
              <a:t> </a:t>
            </a:r>
            <a:r>
              <a:rPr>
                <a:solidFill>
                  <a:srgbClr val="40A070"/>
                </a:solidFill>
                <a:latin typeface="Courier"/>
              </a:rPr>
              <a:t>7</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sub-sample design — In R</a:t>
            </a:r>
          </a:p>
        </p:txBody>
      </p:sp>
      <p:sp>
        <p:nvSpPr>
          <p:cNvPr id="3" name="Content Placeholder 2"/>
          <p:cNvSpPr>
            <a:spLocks noGrp="1"/>
          </p:cNvSpPr>
          <p:nvPr>
            <p:ph idx="1"/>
          </p:nvPr>
        </p:nvSpPr>
        <p:spPr/>
        <p:txBody>
          <a:bodyPr/>
          <a:lstStyle/>
          <a:p>
            <a:pPr lvl="0" indent="0">
              <a:buNone/>
            </a:pPr>
            <a:r>
              <a:rPr>
                <a:latin typeface="Courier"/>
              </a:rPr>
              <a:t>children </a:t>
            </a:r>
            <a:r>
              <a:rPr>
                <a:solidFill>
                  <a:srgbClr val="007020"/>
                </a:solidFill>
                <a:latin typeface="Courier"/>
              </a:rPr>
              <a:t>&lt;-</a:t>
            </a:r>
            <a:r>
              <a:rPr>
                <a:latin typeface="Courier"/>
              </a:rPr>
              <a:t> </a:t>
            </a:r>
            <a:r>
              <a:rPr>
                <a:solidFill>
                  <a:srgbClr val="06287E"/>
                </a:solidFill>
                <a:latin typeface="Courier"/>
              </a:rPr>
              <a:t>subset</a:t>
            </a:r>
            <a:r>
              <a:rPr>
                <a:latin typeface="Courier"/>
              </a:rPr>
              <a:t>(design, </a:t>
            </a:r>
            <a:r>
              <a:rPr>
                <a:solidFill>
                  <a:srgbClr val="4070A0"/>
                </a:solidFill>
                <a:latin typeface="Courier"/>
              </a:rPr>
              <a:t>!</a:t>
            </a:r>
            <a:r>
              <a:rPr>
                <a:solidFill>
                  <a:srgbClr val="06287E"/>
                </a:solidFill>
                <a:latin typeface="Courier"/>
              </a:rPr>
              <a:t>is.na</a:t>
            </a:r>
            <a:r>
              <a:rPr>
                <a:latin typeface="Courier"/>
              </a:rPr>
              <a:t>(child_muac_mm))</a:t>
            </a:r>
            <a:br/>
            <a:r>
              <a:rPr>
                <a:latin typeface="Courier"/>
              </a:rPr>
              <a:t>children </a:t>
            </a:r>
            <a:r>
              <a:rPr>
                <a:solidFill>
                  <a:srgbClr val="007020"/>
                </a:solidFill>
                <a:latin typeface="Courier"/>
              </a:rPr>
              <a:t>&lt;-</a:t>
            </a:r>
            <a:r>
              <a:rPr>
                <a:latin typeface="Courier"/>
              </a:rPr>
              <a:t> </a:t>
            </a:r>
            <a:r>
              <a:rPr>
                <a:solidFill>
                  <a:srgbClr val="06287E"/>
                </a:solidFill>
                <a:latin typeface="Courier"/>
              </a:rPr>
              <a:t>update</a:t>
            </a:r>
            <a:r>
              <a:rPr>
                <a:latin typeface="Courier"/>
              </a:rPr>
              <a:t>(children, </a:t>
            </a:r>
            <a:r>
              <a:rPr>
                <a:solidFill>
                  <a:srgbClr val="7D9029"/>
                </a:solidFill>
                <a:latin typeface="Courier"/>
              </a:rPr>
              <a:t>child_weight =</a:t>
            </a:r>
            <a:r>
              <a:rPr>
                <a:latin typeface="Courier"/>
              </a:rPr>
              <a:t> weight </a:t>
            </a:r>
            <a:r>
              <a:rPr>
                <a:solidFill>
                  <a:srgbClr val="4070A0"/>
                </a:solidFill>
                <a:latin typeface="Courier"/>
              </a:rPr>
              <a:t>*</a:t>
            </a:r>
            <a:r>
              <a:rPr>
                <a:latin typeface="Courier"/>
              </a:rPr>
              <a:t> children_under5)</a:t>
            </a:r>
            <a:br/>
            <a:br/>
            <a:r>
              <a:rPr>
                <a:latin typeface="Courier"/>
              </a:rPr>
              <a:t>child_design </a:t>
            </a:r>
            <a:r>
              <a:rPr>
                <a:solidFill>
                  <a:srgbClr val="007020"/>
                </a:solidFill>
                <a:latin typeface="Courier"/>
              </a:rPr>
              <a:t>&lt;-</a:t>
            </a:r>
            <a:r>
              <a:rPr>
                <a:latin typeface="Courier"/>
              </a:rPr>
              <a:t> </a:t>
            </a:r>
            <a:r>
              <a:rPr>
                <a:solidFill>
                  <a:srgbClr val="06287E"/>
                </a:solidFill>
                <a:latin typeface="Courier"/>
              </a:rPr>
              <a:t>svydesign</a:t>
            </a:r>
            <a:r>
              <a:rPr>
                <a:latin typeface="Courier"/>
              </a:rPr>
              <a:t>(</a:t>
            </a:r>
            <a:r>
              <a:rPr>
                <a:solidFill>
                  <a:srgbClr val="7D9029"/>
                </a:solidFill>
                <a:latin typeface="Courier"/>
              </a:rPr>
              <a:t>ids =</a:t>
            </a:r>
            <a:r>
              <a:rPr>
                <a:latin typeface="Courier"/>
              </a:rPr>
              <a:t> </a:t>
            </a:r>
            <a:r>
              <a:rPr>
                <a:solidFill>
                  <a:srgbClr val="4070A0"/>
                </a:solidFill>
                <a:latin typeface="Courier"/>
              </a:rPr>
              <a:t>~</a:t>
            </a:r>
            <a:r>
              <a:rPr>
                <a:latin typeface="Courier"/>
              </a:rPr>
              <a:t>ea_id, </a:t>
            </a:r>
            <a:r>
              <a:rPr>
                <a:solidFill>
                  <a:srgbClr val="7D9029"/>
                </a:solidFill>
                <a:latin typeface="Courier"/>
              </a:rPr>
              <a:t>strata =</a:t>
            </a:r>
            <a:r>
              <a:rPr>
                <a:latin typeface="Courier"/>
              </a:rPr>
              <a:t> </a:t>
            </a:r>
            <a:r>
              <a:rPr>
                <a:solidFill>
                  <a:srgbClr val="4070A0"/>
                </a:solidFill>
                <a:latin typeface="Courier"/>
              </a:rPr>
              <a:t>~</a:t>
            </a:r>
            <a:r>
              <a:rPr>
                <a:latin typeface="Courier"/>
              </a:rPr>
              <a:t>stratum,</a:t>
            </a:r>
            <a:br/>
            <a:r>
              <a:rPr>
                <a:latin typeface="Courier"/>
              </a:rPr>
              <a:t>                          </a:t>
            </a:r>
            <a:r>
              <a:rPr>
                <a:solidFill>
                  <a:srgbClr val="7D9029"/>
                </a:solidFill>
                <a:latin typeface="Courier"/>
              </a:rPr>
              <a:t>weights =</a:t>
            </a:r>
            <a:r>
              <a:rPr>
                <a:latin typeface="Courier"/>
              </a:rPr>
              <a:t> </a:t>
            </a:r>
            <a:r>
              <a:rPr>
                <a:solidFill>
                  <a:srgbClr val="4070A0"/>
                </a:solidFill>
                <a:latin typeface="Courier"/>
              </a:rPr>
              <a:t>~</a:t>
            </a:r>
            <a:r>
              <a:rPr>
                <a:latin typeface="Courier"/>
              </a:rPr>
              <a:t>child_weight,</a:t>
            </a:r>
            <a:br/>
            <a:r>
              <a:rPr>
                <a:latin typeface="Courier"/>
              </a:rPr>
              <a:t>                          </a:t>
            </a:r>
            <a:r>
              <a:rPr>
                <a:solidFill>
                  <a:srgbClr val="7D9029"/>
                </a:solidFill>
                <a:latin typeface="Courier"/>
              </a:rPr>
              <a:t>data =</a:t>
            </a:r>
            <a:r>
              <a:rPr>
                <a:latin typeface="Courier"/>
              </a:rPr>
              <a:t> </a:t>
            </a:r>
            <a:r>
              <a:rPr>
                <a:solidFill>
                  <a:srgbClr val="06287E"/>
                </a:solidFill>
                <a:latin typeface="Courier"/>
              </a:rPr>
              <a:t>subset</a:t>
            </a:r>
            <a:r>
              <a:rPr>
                <a:latin typeface="Courier"/>
              </a:rPr>
              <a:t>(survey, </a:t>
            </a:r>
            <a:r>
              <a:rPr>
                <a:solidFill>
                  <a:srgbClr val="4070A0"/>
                </a:solidFill>
                <a:latin typeface="Courier"/>
              </a:rPr>
              <a:t>!</a:t>
            </a:r>
            <a:r>
              <a:rPr>
                <a:solidFill>
                  <a:srgbClr val="06287E"/>
                </a:solidFill>
                <a:latin typeface="Courier"/>
              </a:rPr>
              <a:t>is.na</a:t>
            </a:r>
            <a:r>
              <a:rPr>
                <a:latin typeface="Courier"/>
              </a:rPr>
              <a:t>(child_muac_mm)), </a:t>
            </a:r>
            <a:r>
              <a:rPr>
                <a:solidFill>
                  <a:srgbClr val="7D9029"/>
                </a:solidFill>
                <a:latin typeface="Courier"/>
              </a:rPr>
              <a:t>nest =</a:t>
            </a:r>
            <a:r>
              <a:rPr>
                <a:latin typeface="Courier"/>
              </a:rPr>
              <a:t> </a:t>
            </a:r>
            <a:r>
              <a:rPr>
                <a:solidFill>
                  <a:srgbClr val="880000"/>
                </a:solidFill>
                <a:latin typeface="Courier"/>
              </a:rPr>
              <a:t>TRUE</a:t>
            </a:r>
            <a:r>
              <a:rPr>
                <a:latin typeface="Courier"/>
              </a:rPr>
              <a:t>)</a:t>
            </a:r>
            <a:br/>
            <a:br/>
            <a:r>
              <a:rPr>
                <a:solidFill>
                  <a:srgbClr val="06287E"/>
                </a:solidFill>
                <a:latin typeface="Courier"/>
              </a:rPr>
              <a:t>svyciprop</a:t>
            </a:r>
            <a:r>
              <a:rPr>
                <a:latin typeface="Courier"/>
              </a:rPr>
              <a:t>(</a:t>
            </a:r>
            <a:r>
              <a:rPr>
                <a:solidFill>
                  <a:srgbClr val="4070A0"/>
                </a:solidFill>
                <a:latin typeface="Courier"/>
              </a:rPr>
              <a:t>~</a:t>
            </a:r>
            <a:r>
              <a:rPr>
                <a:solidFill>
                  <a:srgbClr val="06287E"/>
                </a:solidFill>
                <a:latin typeface="Courier"/>
              </a:rPr>
              <a:t>I</a:t>
            </a:r>
            <a:r>
              <a:rPr>
                <a:latin typeface="Courier"/>
              </a:rPr>
              <a:t>(child_muac_mm </a:t>
            </a:r>
            <a:r>
              <a:rPr>
                <a:solidFill>
                  <a:srgbClr val="4070A0"/>
                </a:solidFill>
                <a:latin typeface="Courier"/>
              </a:rPr>
              <a:t>&lt;</a:t>
            </a:r>
            <a:r>
              <a:rPr>
                <a:latin typeface="Courier"/>
              </a:rPr>
              <a:t> </a:t>
            </a:r>
            <a:r>
              <a:rPr>
                <a:solidFill>
                  <a:srgbClr val="40A070"/>
                </a:solidFill>
                <a:latin typeface="Courier"/>
              </a:rPr>
              <a:t>125</a:t>
            </a:r>
            <a:r>
              <a:rPr>
                <a:latin typeface="Courier"/>
              </a:rPr>
              <a:t>), child_design, </a:t>
            </a:r>
            <a:r>
              <a:rPr>
                <a:solidFill>
                  <a:srgbClr val="7D9029"/>
                </a:solidFill>
                <a:latin typeface="Courier"/>
              </a:rPr>
              <a:t>method =</a:t>
            </a:r>
            <a:r>
              <a:rPr>
                <a:latin typeface="Courier"/>
              </a:rPr>
              <a:t> </a:t>
            </a:r>
            <a:r>
              <a:rPr>
                <a:solidFill>
                  <a:srgbClr val="4070A0"/>
                </a:solidFill>
                <a:latin typeface="Courier"/>
              </a:rPr>
              <a:t>"logit"</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sub-sample design — In Python</a:t>
            </a:r>
          </a:p>
        </p:txBody>
      </p:sp>
      <p:sp>
        <p:nvSpPr>
          <p:cNvPr id="3" name="Content Placeholder 2"/>
          <p:cNvSpPr>
            <a:spLocks noGrp="1"/>
          </p:cNvSpPr>
          <p:nvPr>
            <p:ph idx="1"/>
          </p:nvPr>
        </p:nvSpPr>
        <p:spPr/>
        <p:txBody>
          <a:bodyPr/>
          <a:lstStyle/>
          <a:p>
            <a:pPr lvl="0" indent="0">
              <a:buNone/>
            </a:pPr>
            <a:r>
              <a:rPr>
                <a:latin typeface="Courier"/>
              </a:rPr>
              <a:t>measured </a:t>
            </a:r>
            <a:r>
              <a:rPr>
                <a:solidFill>
                  <a:srgbClr val="666666"/>
                </a:solidFill>
                <a:latin typeface="Courier"/>
              </a:rPr>
              <a:t>=</a:t>
            </a:r>
            <a:r>
              <a:rPr>
                <a:latin typeface="Courier"/>
              </a:rPr>
              <a:t> survey[survey[</a:t>
            </a:r>
            <a:r>
              <a:rPr>
                <a:solidFill>
                  <a:srgbClr val="4070A0"/>
                </a:solidFill>
                <a:latin typeface="Courier"/>
              </a:rPr>
              <a:t>"child_muac_mm"</a:t>
            </a:r>
            <a:r>
              <a:rPr>
                <a:latin typeface="Courier"/>
              </a:rPr>
              <a:t>].notna()].copy()</a:t>
            </a:r>
            <a:br/>
            <a:r>
              <a:rPr>
                <a:latin typeface="Courier"/>
              </a:rPr>
              <a:t>measured[</a:t>
            </a:r>
            <a:r>
              <a:rPr>
                <a:solidFill>
                  <a:srgbClr val="4070A0"/>
                </a:solidFill>
                <a:latin typeface="Courier"/>
              </a:rPr>
              <a:t>"child_weight"</a:t>
            </a:r>
            <a:r>
              <a:rPr>
                <a:latin typeface="Courier"/>
              </a:rPr>
              <a:t>] </a:t>
            </a:r>
            <a:r>
              <a:rPr>
                <a:solidFill>
                  <a:srgbClr val="666666"/>
                </a:solidFill>
                <a:latin typeface="Courier"/>
              </a:rPr>
              <a:t>=</a:t>
            </a:r>
            <a:r>
              <a:rPr>
                <a:latin typeface="Courier"/>
              </a:rPr>
              <a:t> measured[</a:t>
            </a:r>
            <a:r>
              <a:rPr>
                <a:solidFill>
                  <a:srgbClr val="4070A0"/>
                </a:solidFill>
                <a:latin typeface="Courier"/>
              </a:rPr>
              <a:t>"weight"</a:t>
            </a:r>
            <a:r>
              <a:rPr>
                <a:latin typeface="Courier"/>
              </a:rPr>
              <a:t>] </a:t>
            </a:r>
            <a:r>
              <a:rPr>
                <a:solidFill>
                  <a:srgbClr val="666666"/>
                </a:solidFill>
                <a:latin typeface="Courier"/>
              </a:rPr>
              <a:t>*</a:t>
            </a:r>
            <a:r>
              <a:rPr>
                <a:latin typeface="Courier"/>
              </a:rPr>
              <a:t> measured[</a:t>
            </a:r>
            <a:r>
              <a:rPr>
                <a:solidFill>
                  <a:srgbClr val="4070A0"/>
                </a:solidFill>
                <a:latin typeface="Courier"/>
              </a:rPr>
              <a:t>"children_under5"</a:t>
            </a:r>
            <a:r>
              <a:rPr>
                <a:latin typeface="Courier"/>
              </a:rPr>
              <a:t>]</a:t>
            </a:r>
            <a:br/>
            <a:br/>
            <a:r>
              <a:rPr>
                <a:latin typeface="Courier"/>
              </a:rPr>
              <a:t>child_design </a:t>
            </a:r>
            <a:r>
              <a:rPr>
                <a:solidFill>
                  <a:srgbClr val="666666"/>
                </a:solidFill>
                <a:latin typeface="Courier"/>
              </a:rPr>
              <a:t>=</a:t>
            </a:r>
            <a:r>
              <a:rPr>
                <a:latin typeface="Courier"/>
              </a:rPr>
              <a:t> SurveyDesign(measured, ids</a:t>
            </a:r>
            <a:r>
              <a:rPr>
                <a:solidFill>
                  <a:srgbClr val="666666"/>
                </a:solidFill>
                <a:latin typeface="Courier"/>
              </a:rPr>
              <a:t>=</a:t>
            </a:r>
            <a:r>
              <a:rPr>
                <a:solidFill>
                  <a:srgbClr val="4070A0"/>
                </a:solidFill>
                <a:latin typeface="Courier"/>
              </a:rPr>
              <a:t>"ea_id"</a:t>
            </a:r>
            <a:r>
              <a:rPr>
                <a:latin typeface="Courier"/>
              </a:rPr>
              <a:t>, strata</a:t>
            </a:r>
            <a:r>
              <a:rPr>
                <a:solidFill>
                  <a:srgbClr val="666666"/>
                </a:solidFill>
                <a:latin typeface="Courier"/>
              </a:rPr>
              <a:t>=</a:t>
            </a:r>
            <a:r>
              <a:rPr>
                <a:solidFill>
                  <a:srgbClr val="4070A0"/>
                </a:solidFill>
                <a:latin typeface="Courier"/>
              </a:rPr>
              <a:t>"stratum"</a:t>
            </a:r>
            <a:r>
              <a:rPr>
                <a:latin typeface="Courier"/>
              </a:rPr>
              <a:t>,</a:t>
            </a:r>
            <a:br/>
            <a:r>
              <a:rPr>
                <a:latin typeface="Courier"/>
              </a:rPr>
              <a:t>                            weights</a:t>
            </a:r>
            <a:r>
              <a:rPr>
                <a:solidFill>
                  <a:srgbClr val="666666"/>
                </a:solidFill>
                <a:latin typeface="Courier"/>
              </a:rPr>
              <a:t>=</a:t>
            </a:r>
            <a:r>
              <a:rPr>
                <a:solidFill>
                  <a:srgbClr val="4070A0"/>
                </a:solidFill>
                <a:latin typeface="Courier"/>
              </a:rPr>
              <a:t>"child_weight"</a:t>
            </a:r>
            <a:r>
              <a:rPr>
                <a:latin typeface="Courier"/>
              </a:rPr>
              <a:t>)</a:t>
            </a:r>
            <a:br/>
            <a:r>
              <a:rPr>
                <a:solidFill>
                  <a:srgbClr val="008000"/>
                </a:solidFill>
                <a:latin typeface="Courier"/>
              </a:rPr>
              <a:t>print</a:t>
            </a:r>
            <a:r>
              <a:rPr>
                <a:latin typeface="Courier"/>
              </a:rPr>
              <a:t>(child_design.mean(</a:t>
            </a:r>
            <a:r>
              <a:rPr b="1">
                <a:solidFill>
                  <a:srgbClr val="007020"/>
                </a:solidFill>
                <a:latin typeface="Courier"/>
              </a:rPr>
              <a:t>lambda</a:t>
            </a:r>
            <a:r>
              <a:rPr>
                <a:latin typeface="Courier"/>
              </a:rPr>
              <a:t> d: d[</a:t>
            </a:r>
            <a:r>
              <a:rPr>
                <a:solidFill>
                  <a:srgbClr val="4070A0"/>
                </a:solidFill>
                <a:latin typeface="Courier"/>
              </a:rPr>
              <a:t>"child_muac_mm"</a:t>
            </a:r>
            <a:r>
              <a:rPr>
                <a:latin typeface="Courier"/>
              </a:rPr>
              <a:t>] </a:t>
            </a:r>
            <a:r>
              <a:rPr>
                <a:solidFill>
                  <a:srgbClr val="666666"/>
                </a:solidFill>
                <a:latin typeface="Courier"/>
              </a:rPr>
              <a:t>&lt;</a:t>
            </a:r>
            <a:r>
              <a:rPr>
                <a:latin typeface="Courier"/>
              </a:rPr>
              <a:t> </a:t>
            </a:r>
            <a:r>
              <a:rPr>
                <a:solidFill>
                  <a:srgbClr val="40A070"/>
                </a:solidFill>
                <a:latin typeface="Courier"/>
              </a:rPr>
              <a:t>125</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Write the design down beside the estimates — Example</a:t>
            </a:r>
          </a:p>
        </p:txBody>
      </p:sp>
      <p:sp>
        <p:nvSpPr>
          <p:cNvPr id="3" name="Content Placeholder 2"/>
          <p:cNvSpPr>
            <a:spLocks noGrp="1"/>
          </p:cNvSpPr>
          <p:nvPr>
            <p:ph idx="1"/>
          </p:nvPr>
        </p:nvSpPr>
        <p:spPr/>
        <p:txBody>
          <a:bodyPr/>
          <a:lstStyle/>
          <a:p>
            <a:pPr lvl="0" indent="0">
              <a:buNone/>
            </a:pPr>
            <a:r>
              <a:rPr>
                <a:latin typeface="Courier"/>
              </a:rPr>
              <a:t>Design           Stratified two-stage cluster
Strata           urban, rural-accessible, rural-remote
PSU              enumeration area (75 sampled, 25 per stratum)
Stage 1          PPS, size measure = households at frame listing
Stage 2          SRS, 14 households per area
Weights          base = M_h / (25 * 14), non-response adjusted within area
Variance         ultimate cluster, Taylor linearisation
Software         R survey 4.x / equivalent direct computation in Python</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The design object assumes everyone you selected was interviewed and every area you drew was visited.</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https://data-analysis.cassion.dev/courses/survey-analysis-sampling/survey-05-survey-aware-estimation</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Declare the design once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5 of 8</vt:lpwstr>
  </property>
  <property fmtid="{D5CDD505-2E9C-101B-9397-08002B2CF9AE}" pid="3" name="subtitle">
    <vt:lpwstr>One design object, and every estimate after it inherits the weights, the strata and the clusters. The R survey package, the equivalent arithmetic in Python, and the four mistakes that silently produce a plain average.</vt:lpwstr>
  </property>
</Properties>
</file>