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objet de plan, et toute estimation ultérieure hérite des pondérations, des strates et des grappes. Le paquet survey de R, l’arithmétique équivalente en Python, et les quatre erreurs qui produisent en silence une simple moyenne.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a été calculé explicitement, et c’était voulu — il faut savoir ce qu’est l’arithmétique. À partir d’ici, le plan doit être déclaré une fois et hérité, car l’alternative consiste à penser à appliquer pondérations, strates et grappes à chaque estimation d’un script de cinquante lignes, et l’estimation que vous oublierez est celle qui ira dans le résumé.</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arguments et chacun porte. Ensuite, chaque estimation sort du plan.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svyby</a:t>
            </a:r>
            <a:r>
              <a:rPr/>
              <a:t> est le cheval de trait — n’importe quelle estimation, par n’importe quel regroupement, avec le plan propagé. Et </a:t>
            </a:r>
            <a:r>
              <a:rPr>
                <a:latin typeface="Courier"/>
              </a:rPr>
              <a:t>svyciprop</a:t>
            </a:r>
            <a:r>
              <a:rPr/>
              <a:t> est ce qu’il faut pour une proportion : la leçon suivante explique pourquoi l’intervalle de </a:t>
            </a:r>
            <a:r>
              <a:rPr>
                <a:latin typeface="Courier"/>
              </a:rPr>
              <a:t>svymean</a:t>
            </a:r>
            <a:r>
              <a:rPr/>
              <a:t> a la mauvaise forme près de 0 et de 1.</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Python n’a pas d’équivalent de </a:t>
            </a:r>
            <a:r>
              <a:rPr>
                <a:latin typeface="Courier"/>
              </a:rPr>
              <a:t>survey</a:t>
            </a:r>
            <a:r>
              <a:rPr/>
              <a:t> sur lequel ce secteur se soit fixé, si bien que les exemples calculent l’estimateur directement. C’est un coût et aussi un avantage — l’arithmétique reste visible.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classe Python fait trente lignes et l’appel R une seule. Cette asymétrie est réelle et c’est pourquoi l’analyse d’enquêtes se fait d’ordinaire en R dans ce secteur. Employez R pour l’estimation d’enquête quand vous avez le choix ; la voie Python est pour les équipes qui ne l’ont pas, et pour comprendre ce que fait l’appel 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implémentations emploient le même raccourci, et il vaut la peine de le nommer car il ressemble à une simplification sans en être une. La variance se calcule à partir des totaux des unités primaires de sondage, en ignorant entièrement le second degré. C’est exact lorsque le premier degré est tiré avec remise, et légèrement conservateur sinon — cela surestime très légèrement la variance en ignorant la correction de population finie au second degré. Être légèrement conservateur est le bon sens d’erreur, et c’est pourquoi tous les grands paquets font cela par défaut. </a:t>
            </a:r>
            <a:r>
              <a:rPr>
                <a:latin typeface="Courier"/>
              </a:rPr>
              <a:t>survey</a:t>
            </a:r>
            <a:r>
              <a:rPr/>
              <a:t> l’appelle l’approximation par grappe ultime, et tous les rapports EDS aussi.</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Chacune produit un nombre d’allure correcte qui est une estimation de sondage aléatoire simple. Passer le ménage comme grappe. </a:t>
            </a:r>
            <a:r>
              <a:rPr>
                <a:latin typeface="Courier"/>
              </a:rPr>
              <a:t>ids = ~household_id</a:t>
            </a:r>
            <a:r>
              <a:rPr/>
              <a:t> dit que chaque ménage est sa propre unité primaire, donc qu’il n’y a pas de mise en grappes à prendre en compte, et l’erreur type s’effondre. Oublier les pondérations. </a:t>
            </a:r>
            <a:r>
              <a:rPr>
                <a:latin typeface="Courier"/>
              </a:rPr>
              <a:t>svydesign(..., weights = NULL)</a:t>
            </a:r>
            <a:r>
              <a:rPr/>
              <a:t> donne à chaque ménage le même poids, ce qui est le 32,8 % de la leçon 1. Filtrer le tableau au lieu de sous-ensembler le plan. Celle-ci est subtile et fréquente.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Sous-ensembler un plan préserve la structure des strates et des grappes pour l’estimation de variance. Le reconstruire depuis un tableau filtré jette les zones sans ménage restant, ce qui change les degrés de liberté et peut produire en silence une strate à une seule grappe — où la contribution à la variance est indéfinie et discrètement écartée. Calculer sur un tableau joint. Joignez l’enquête à quoi que ce soit en un-à-plusieurs et les pondérations deviennent fausses, car un ménage apparaît plusieurs fois. Agrégez au ménage avant d’estimer : c’est la leçon sur la granularité du cours de jointures qui revient dans un autre décor.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remarques. Un total pondéré est l’estimation que l’on veut le plus souvent et qu’on ne peut le plus souvent pas obtenir, car elle exige des pondérations à l’échelle de la population — les pondérations normalisées de la leçon 2 donneraient un total de 996. Et </a:t>
            </a:r>
            <a:r>
              <a:rPr>
                <a:latin typeface="Courier"/>
              </a:rPr>
              <a:t>na.rm = TRUE</a:t>
            </a:r>
            <a:r>
              <a:rPr/>
              <a:t> sur une moyenne d’enquête est une décision et non une commodité : cela suppose que les ménages manquants ressemblent aux ménages observés de leur strate, hypothèse identique à celle de l’ajustement pour non-réponse, et à énoncer une fois pour les deux.</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enfants mesurés forment un sous-échantillon avec sa propre pondération, et ils exigent leur propre objet de plan — non un filtre sur celui des ménages.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grappes sont les mêmes zones, donc la mise en grappes s’applique toujours. Seuls la pondération et la population changent.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Sept lignes. Tout lecteur peut désormais reproduire vos erreurs types, et tout relecteur peut voir en dix secondes si vous avez fait les choses correctement — ce qu’on ne peut pas dire de la plupart des annexes d’enquête.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L’objet de plan suppose que tous les ménages tirés ont été enquêtés et que toutes les zones tirées ont été visitées. Ni l’un ni l’autre n’est vrai ici. La leçon suivante traite les 54 ménages non enquêtés et les deux zones qu’il a fallu remplacer.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survey-analysis-sampling/survey-05-survey-aware-estim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Déclarez le plan une seule fois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objet de plan, et toute estimation ultérieure hérite des pondérations, des strates et des grappes. Le paquet survey de R, l’arithmétique équivalente en Python, et les quatre erreurs qui produisent en silence une simple moyenne.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Cessez de porter le plan à la main</a:t>
            </a:r>
          </a:p>
          <a:p>
            <a:pPr lvl="0"/>
            <a:r>
              <a:rPr/>
              <a:t>L’objet de plan sous R</a:t>
            </a:r>
          </a:p>
          <a:p>
            <a:pPr lvl="0"/>
            <a:r>
              <a:rPr/>
              <a:t>La même chose en Python</a:t>
            </a:r>
          </a:p>
          <a:p>
            <a:pPr lvl="0"/>
            <a:r>
              <a:rPr/>
              <a:t>L’approximation par grappe ultime</a:t>
            </a:r>
          </a:p>
          <a:p>
            <a:pPr lvl="0"/>
            <a:r>
              <a:rPr/>
              <a:t>Les quatre façons d’obtenir une simple moyenne par accident</a:t>
            </a:r>
          </a:p>
          <a:p>
            <a:pPr lvl="0"/>
            <a:r>
              <a:rPr/>
              <a:t>Des estimations autres que des proportions</a:t>
            </a:r>
          </a:p>
          <a:p>
            <a:pPr lvl="0"/>
            <a:r>
              <a:rPr/>
              <a:t>Le plan du sous-échantillon</a:t>
            </a:r>
          </a:p>
          <a:p>
            <a:pPr lvl="0"/>
            <a:r>
              <a:rPr/>
              <a:t>Écrivez le plan à côté des estimations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Cessez de porter le plan à la main</a:t>
            </a:r>
          </a:p>
        </p:txBody>
      </p:sp>
      <p:sp>
        <p:nvSpPr>
          <p:cNvPr id="3" name="Content Placeholder 2"/>
          <p:cNvSpPr>
            <a:spLocks noGrp="1"/>
          </p:cNvSpPr>
          <p:nvPr>
            <p:ph idx="1"/>
          </p:nvPr>
        </p:nvSpPr>
        <p:spPr/>
        <p:txBody>
          <a:bodyPr/>
          <a:lstStyle/>
          <a:p>
            <a:pPr lvl="0"/>
            <a:r>
              <a:rPr/>
              <a:t>Tout ce qui précède a été calculé explicitement, et c’était voulu — il faut savoir ce qu’est l’arithmétique.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L’objet de plan sous 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(survey)</a:t>
            </a:r>
            <a:br/>
            <a:br/>
            <a:r>
              <a:rPr>
                <a:latin typeface="Courier"/>
              </a:rPr>
              <a:t>design </a:t>
            </a:r>
            <a:r>
              <a:rPr>
                <a:solidFill>
                  <a:srgbClr val="007020"/>
                </a:solidFill>
                <a:latin typeface="Courier"/>
              </a:rPr>
              <a:t>&lt;-</a:t>
            </a:r>
            <a:r>
              <a:rPr>
                <a:latin typeface="Courier"/>
              </a:rPr>
              <a:t> </a:t>
            </a:r>
            <a:r>
              <a:rPr>
                <a:solidFill>
                  <a:srgbClr val="06287E"/>
                </a:solidFill>
                <a:latin typeface="Courier"/>
              </a:rPr>
              <a:t>svydesign</a:t>
            </a:r>
            <a:r>
              <a:rPr>
                <a:latin typeface="Courier"/>
              </a:rPr>
              <a:t>(</a:t>
            </a:r>
            <a:br/>
            <a:r>
              <a:rPr>
                <a:latin typeface="Courier"/>
              </a:rPr>
              <a:t>  </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i="1">
                <a:solidFill>
                  <a:srgbClr val="60A0B0"/>
                </a:solidFill>
                <a:latin typeface="Courier"/>
              </a:rPr>
              <a:t># the primary sampling unit</a:t>
            </a:r>
            <a:br/>
            <a:r>
              <a:rPr>
                <a:latin typeface="Courier"/>
              </a:rPr>
              <a:t>  </a:t>
            </a:r>
            <a:r>
              <a:rPr>
                <a:solidFill>
                  <a:srgbClr val="7D9029"/>
                </a:solidFill>
                <a:latin typeface="Courier"/>
              </a:rPr>
              <a:t>strata  =</a:t>
            </a:r>
            <a:r>
              <a:rPr>
                <a:latin typeface="Courier"/>
              </a:rPr>
              <a:t> </a:t>
            </a:r>
            <a:r>
              <a:rPr>
                <a:solidFill>
                  <a:srgbClr val="4070A0"/>
                </a:solidFill>
                <a:latin typeface="Courier"/>
              </a:rPr>
              <a:t>~</a:t>
            </a:r>
            <a:r>
              <a:rPr>
                <a:latin typeface="Courier"/>
              </a:rPr>
              <a:t>stratum,    </a:t>
            </a:r>
            <a:r>
              <a:rPr i="1">
                <a:solidFill>
                  <a:srgbClr val="60A0B0"/>
                </a:solidFill>
                <a:latin typeface="Courier"/>
              </a:rPr>
              <a:t># the stratification</a:t>
            </a:r>
            <a:br/>
            <a:r>
              <a:rPr>
                <a:latin typeface="Courier"/>
              </a:rPr>
              <a:t>  </a:t>
            </a:r>
            <a:r>
              <a:rPr>
                <a:solidFill>
                  <a:srgbClr val="7D9029"/>
                </a:solidFill>
                <a:latin typeface="Courier"/>
              </a:rPr>
              <a:t>weights =</a:t>
            </a:r>
            <a:r>
              <a:rPr>
                <a:latin typeface="Courier"/>
              </a:rPr>
              <a:t> </a:t>
            </a:r>
            <a:r>
              <a:rPr>
                <a:solidFill>
                  <a:srgbClr val="4070A0"/>
                </a:solidFill>
                <a:latin typeface="Courier"/>
              </a:rPr>
              <a:t>~</a:t>
            </a:r>
            <a:r>
              <a:rPr>
                <a:latin typeface="Courier"/>
              </a:rPr>
              <a:t>weight,     </a:t>
            </a:r>
            <a:r>
              <a:rPr i="1">
                <a:solidFill>
                  <a:srgbClr val="60A0B0"/>
                </a:solidFill>
                <a:latin typeface="Courier"/>
              </a:rPr>
              <a:t># the weight built in lesson 2</a:t>
            </a:r>
            <a:br/>
            <a:r>
              <a:rPr>
                <a:latin typeface="Courier"/>
              </a:rPr>
              <a:t>  </a:t>
            </a:r>
            <a:r>
              <a:rPr>
                <a:solidFill>
                  <a:srgbClr val="7D9029"/>
                </a:solidFill>
                <a:latin typeface="Courier"/>
              </a:rPr>
              <a:t>data    =</a:t>
            </a:r>
            <a:r>
              <a:rPr>
                <a:latin typeface="Courier"/>
              </a:rPr>
              <a:t> survey,</a:t>
            </a:r>
            <a:br/>
            <a:r>
              <a:rPr>
                <a:latin typeface="Courier"/>
              </a:rPr>
              <a:t>  </a:t>
            </a:r>
            <a:r>
              <a:rPr>
                <a:solidFill>
                  <a:srgbClr val="7D9029"/>
                </a:solidFill>
                <a:latin typeface="Courier"/>
              </a:rPr>
              <a:t>nest    =</a:t>
            </a:r>
            <a:r>
              <a:rPr>
                <a:latin typeface="Courier"/>
              </a:rPr>
              <a:t> </a:t>
            </a:r>
            <a:r>
              <a:rPr>
                <a:solidFill>
                  <a:srgbClr val="880000"/>
                </a:solidFill>
                <a:latin typeface="Courier"/>
              </a:rPr>
              <a:t>TRUE</a:t>
            </a:r>
            <a:r>
              <a:rPr>
                <a:latin typeface="Courier"/>
              </a:rPr>
              <a:t>         </a:t>
            </a:r>
            <a:r>
              <a:rPr i="1">
                <a:solidFill>
                  <a:srgbClr val="60A0B0"/>
                </a:solidFill>
                <a:latin typeface="Courier"/>
              </a:rPr>
              <a:t># cluster ids are nested within strata</a:t>
            </a:r>
            <a:br/>
            <a:r>
              <a:rPr>
                <a:latin typeface="Courier"/>
              </a:rPr>
              <a:t>)</a:t>
            </a:r>
            <a:br/>
            <a:br/>
            <a:r>
              <a:rPr>
                <a:latin typeface="Courier"/>
              </a:rPr>
              <a:t>design</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L’objet de plan sous R</a:t>
            </a:r>
          </a:p>
        </p:txBody>
      </p:sp>
      <p:sp>
        <p:nvSpPr>
          <p:cNvPr id="3" name="Content Placeholder 2"/>
          <p:cNvSpPr>
            <a:spLocks noGrp="1"/>
          </p:cNvSpPr>
          <p:nvPr>
            <p:ph idx="1"/>
          </p:nvPr>
        </p:nvSpPr>
        <p:spPr/>
        <p:txBody>
          <a:bodyPr/>
          <a:lstStyle/>
          <a:p>
            <a:pPr lvl="0"/>
            <a:r>
              <a:rPr b="1">
                <a:latin typeface="Courier"/>
              </a:rPr>
              <a:t>ids</a:t>
            </a:r>
            <a:r>
              <a:rPr/>
              <a:t> est l’unité primaire de sondage — la zone de dénombrement, non le ménage. Passer </a:t>
            </a:r>
            <a:r>
              <a:rPr>
                <a:latin typeface="Courier"/>
              </a:rPr>
              <a:t>~household_id</a:t>
            </a:r>
            <a:r>
              <a:rPr/>
              <a:t> ici est…</a:t>
            </a:r>
          </a:p>
          <a:p>
            <a:pPr lvl="0"/>
            <a:r>
              <a:rPr b="1">
                <a:latin typeface="Courier"/>
              </a:rPr>
              <a:t>strata</a:t>
            </a:r>
            <a:r>
              <a:rPr/>
              <a:t> retire la variance inter-strates, qui est le gain mesuré à la leçon précédente.</a:t>
            </a:r>
          </a:p>
          <a:p>
            <a:pPr lvl="0"/>
            <a:r>
              <a:rPr b="1">
                <a:latin typeface="Courier"/>
              </a:rPr>
              <a:t>weights</a:t>
            </a:r>
            <a:r>
              <a:rPr/>
              <a:t> rend l’estimation ponctuelle sans biais.</a:t>
            </a:r>
          </a:p>
          <a:p>
            <a:pPr lvl="0"/>
            <a:r>
              <a:rPr b="1">
                <a:latin typeface="Courier"/>
              </a:rPr>
              <a:t>nest = TRUE</a:t>
            </a:r>
            <a:r>
              <a:rPr/>
              <a:t> indique au paquet que les identifiants de zone ne sont uniques qu’à l’intérieur d’une strate.…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L’objet de plan sous 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svymean</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 </a:t>
            </a:r>
            <a:r>
              <a:rPr>
                <a:solidFill>
                  <a:srgbClr val="7D9029"/>
                </a:solidFill>
                <a:latin typeface="Courier"/>
              </a:rPr>
              <a:t>deff =</a:t>
            </a:r>
            <a:r>
              <a:rPr>
                <a:latin typeface="Courier"/>
              </a:rPr>
              <a:t> </a:t>
            </a:r>
            <a:r>
              <a:rPr>
                <a:solidFill>
                  <a:srgbClr val="880000"/>
                </a:solidFill>
                <a:latin typeface="Courier"/>
              </a:rPr>
              <a:t>TRUE</a:t>
            </a:r>
            <a:r>
              <a:rPr>
                <a:latin typeface="Courier"/>
              </a:rPr>
              <a:t>)</a:t>
            </a:r>
            <a:br/>
            <a:r>
              <a:rPr>
                <a:solidFill>
                  <a:srgbClr val="06287E"/>
                </a:solidFill>
                <a:latin typeface="Courier"/>
              </a:rPr>
              <a:t>svytotal</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a:t>
            </a:r>
            <a:br/>
            <a:r>
              <a:rPr>
                <a:solidFill>
                  <a:srgbClr val="06287E"/>
                </a:solidFill>
                <a:latin typeface="Courier"/>
              </a:rPr>
              <a:t>svyby</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4070A0"/>
                </a:solidFill>
                <a:latin typeface="Courier"/>
              </a:rPr>
              <a:t>~</a:t>
            </a:r>
            <a:r>
              <a:rPr>
                <a:latin typeface="Courier"/>
              </a:rPr>
              <a:t>stratum, design, svymean, </a:t>
            </a:r>
            <a:r>
              <a:rPr>
                <a:solidFill>
                  <a:srgbClr val="7D9029"/>
                </a:solidFill>
                <a:latin typeface="Courier"/>
              </a:rPr>
              <a:t>vartype =</a:t>
            </a:r>
            <a:r>
              <a:rPr>
                <a:latin typeface="Courier"/>
              </a:rPr>
              <a:t> </a:t>
            </a:r>
            <a:r>
              <a:rPr>
                <a:solidFill>
                  <a:srgbClr val="06287E"/>
                </a:solidFill>
                <a:latin typeface="Courier"/>
              </a:rPr>
              <a:t>c</a:t>
            </a:r>
            <a:r>
              <a:rPr>
                <a:latin typeface="Courier"/>
              </a:rPr>
              <a:t>(</a:t>
            </a:r>
            <a:r>
              <a:rPr>
                <a:solidFill>
                  <a:srgbClr val="4070A0"/>
                </a:solidFill>
                <a:latin typeface="Courier"/>
              </a:rPr>
              <a:t>"se"</a:t>
            </a:r>
            <a:r>
              <a:rPr>
                <a:latin typeface="Courier"/>
              </a:rPr>
              <a:t>, </a:t>
            </a:r>
            <a:r>
              <a:rPr>
                <a:solidFill>
                  <a:srgbClr val="4070A0"/>
                </a:solidFill>
                <a:latin typeface="Courier"/>
              </a:rPr>
              <a:t>"ci"</a:t>
            </a:r>
            <a:r>
              <a:rPr>
                <a:latin typeface="Courier"/>
              </a:rPr>
              <a:t>))</a:t>
            </a:r>
            <a:br/>
            <a:r>
              <a:rPr>
                <a:solidFill>
                  <a:srgbClr val="06287E"/>
                </a:solidFill>
                <a:latin typeface="Courier"/>
              </a:rPr>
              <a:t>svyciprop</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 </a:t>
            </a:r>
            <a:r>
              <a:rPr>
                <a:solidFill>
                  <a:srgbClr val="7D9029"/>
                </a:solidFill>
                <a:latin typeface="Courier"/>
              </a:rPr>
              <a:t>method =</a:t>
            </a:r>
            <a:r>
              <a:rPr>
                <a:latin typeface="Courier"/>
              </a:rPr>
              <a:t> </a:t>
            </a:r>
            <a:r>
              <a:rPr>
                <a:solidFill>
                  <a:srgbClr val="4070A0"/>
                </a:solidFill>
                <a:latin typeface="Courier"/>
              </a:rPr>
              <a:t>"logit"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même chose en Python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br/>
            <a:r>
              <a:rPr b="1">
                <a:solidFill>
                  <a:srgbClr val="007020"/>
                </a:solidFill>
                <a:latin typeface="Courier"/>
              </a:rPr>
              <a:t>class</a:t>
            </a:r>
            <a:r>
              <a:rPr>
                <a:latin typeface="Courier"/>
              </a:rPr>
              <a:t> SurveyDesign:</a:t>
            </a:r>
            <a:br/>
            <a:r>
              <a:rPr>
                <a:latin typeface="Courier"/>
              </a:rPr>
              <a:t>    </a:t>
            </a:r>
            <a:r>
              <a:rPr i="1">
                <a:solidFill>
                  <a:srgbClr val="60A0B0"/>
                </a:solidFill>
                <a:latin typeface="Courier"/>
              </a:rPr>
              <a:t>"""Stratified two-stage design, ultimate-cluster variance."""</a:t>
            </a:r>
            <a:br/>
            <a:br/>
            <a:r>
              <a:rPr>
                <a:latin typeface="Courier"/>
              </a:rPr>
              <a:t>    </a:t>
            </a:r>
            <a:r>
              <a:rPr b="1">
                <a:solidFill>
                  <a:srgbClr val="007020"/>
                </a:solidFill>
                <a:latin typeface="Courier"/>
              </a:rPr>
              <a:t>def</a:t>
            </a:r>
            <a:r>
              <a:rPr>
                <a:latin typeface="Courier"/>
              </a:rPr>
              <a:t> </a:t>
            </a:r>
            <a:r>
              <a:rPr>
                <a:solidFill>
                  <a:srgbClr val="06287E"/>
                </a:solidFill>
                <a:latin typeface="Courier"/>
              </a:rPr>
              <a:t>__init__</a:t>
            </a:r>
            <a:r>
              <a:rPr>
                <a:latin typeface="Courier"/>
              </a:rPr>
              <a:t>(</a:t>
            </a:r>
            <a:r>
              <a:rPr>
                <a:solidFill>
                  <a:srgbClr val="19177C"/>
                </a:solidFill>
                <a:latin typeface="Courier"/>
              </a:rPr>
              <a:t>self</a:t>
            </a:r>
            <a:r>
              <a:rPr>
                <a:latin typeface="Courier"/>
              </a:rPr>
              <a:t>, data, ids, strata, weights):</a:t>
            </a:r>
            <a:br/>
            <a:r>
              <a:rPr>
                <a:latin typeface="Courier"/>
              </a:rPr>
              <a:t>        </a:t>
            </a:r>
            <a:r>
              <a:rPr>
                <a:solidFill>
                  <a:srgbClr val="19177C"/>
                </a:solidFill>
                <a:latin typeface="Courier"/>
              </a:rPr>
              <a:t>self</a:t>
            </a:r>
            <a:r>
              <a:rPr>
                <a:latin typeface="Courier"/>
              </a:rPr>
              <a:t>.data, </a:t>
            </a:r>
            <a:r>
              <a:rPr>
                <a:solidFill>
                  <a:srgbClr val="19177C"/>
                </a:solidFill>
                <a:latin typeface="Courier"/>
              </a:rPr>
              <a:t>self</a:t>
            </a:r>
            <a:r>
              <a:rPr>
                <a:latin typeface="Courier"/>
              </a:rPr>
              <a:t>.ids, </a:t>
            </a:r>
            <a:r>
              <a:rPr>
                <a:solidFill>
                  <a:srgbClr val="19177C"/>
                </a:solidFill>
                <a:latin typeface="Courier"/>
              </a:rPr>
              <a:t>self</a:t>
            </a:r>
            <a:r>
              <a:rPr>
                <a:latin typeface="Courier"/>
              </a:rPr>
              <a:t>.strata, </a:t>
            </a:r>
            <a:r>
              <a:rPr>
                <a:solidFill>
                  <a:srgbClr val="19177C"/>
                </a:solidFill>
                <a:latin typeface="Courier"/>
              </a:rPr>
              <a:t>self</a:t>
            </a:r>
            <a:r>
              <a:rPr>
                <a:latin typeface="Courier"/>
              </a:rPr>
              <a:t>.weights </a:t>
            </a:r>
            <a:r>
              <a:rPr>
                <a:solidFill>
                  <a:srgbClr val="666666"/>
                </a:solidFill>
                <a:latin typeface="Courier"/>
              </a:rPr>
              <a:t>=</a:t>
            </a:r>
            <a:r>
              <a:rPr>
                <a:latin typeface="Courier"/>
              </a:rPr>
              <a:t> data, ids, strata, weights</a:t>
            </a:r>
            <a:br/>
            <a:br/>
            <a:r>
              <a:rPr>
                <a:latin typeface="Courier"/>
              </a:rPr>
              <a:t>    </a:t>
            </a:r>
            <a:r>
              <a:rPr b="1">
                <a:solidFill>
                  <a:srgbClr val="007020"/>
                </a:solidFill>
                <a:latin typeface="Courier"/>
              </a:rPr>
              <a:t>def</a:t>
            </a:r>
            <a:r>
              <a:rPr>
                <a:latin typeface="Courier"/>
              </a:rPr>
              <a:t> mean(</a:t>
            </a:r>
            <a:r>
              <a:rPr>
                <a:solidFill>
                  <a:srgbClr val="19177C"/>
                </a:solidFill>
                <a:latin typeface="Courier"/>
              </a:rPr>
              <a:t>self</a:t>
            </a:r>
            <a:r>
              <a:rPr>
                <a:latin typeface="Courier"/>
              </a:rPr>
              <a:t>, indicator):</a:t>
            </a:r>
            <a:br/>
            <a:r>
              <a:rPr>
                <a:latin typeface="Courier"/>
              </a:rPr>
              <a:t>        d </a:t>
            </a:r>
            <a:r>
              <a:rPr>
                <a:solidFill>
                  <a:srgbClr val="666666"/>
                </a:solidFill>
                <a:latin typeface="Courier"/>
              </a:rPr>
              <a:t>=</a:t>
            </a:r>
            <a:r>
              <a:rPr>
                <a:latin typeface="Courier"/>
              </a:rPr>
              <a:t> </a:t>
            </a:r>
            <a:r>
              <a:rPr>
                <a:solidFill>
                  <a:srgbClr val="19177C"/>
                </a:solidFill>
                <a:latin typeface="Courier"/>
              </a:rPr>
              <a:t>self</a:t>
            </a:r>
            <a:r>
              <a:rPr>
                <a:latin typeface="Courier"/>
              </a:rPr>
              <a:t>.data</a:t>
            </a:r>
            <a:br/>
            <a:r>
              <a:rPr>
                <a:latin typeface="Courier"/>
              </a:rPr>
              <a:t>        y </a:t>
            </a:r>
            <a:r>
              <a:rPr>
                <a:solidFill>
                  <a:srgbClr val="666666"/>
                </a:solidFill>
                <a:latin typeface="Courier"/>
              </a:rPr>
              <a:t>=</a:t>
            </a:r>
            <a:r>
              <a:rPr>
                <a:latin typeface="Courier"/>
              </a:rPr>
              <a:t> indicator(d).astype(</a:t>
            </a:r>
            <a:r>
              <a:rPr>
                <a:solidFill>
                  <a:srgbClr val="008000"/>
                </a:solidFill>
                <a:latin typeface="Courier"/>
              </a:rPr>
              <a:t>float</a:t>
            </a:r>
            <a:r>
              <a:rPr>
                <a:latin typeface="Courier"/>
              </a:rPr>
              <a:t>)</a:t>
            </a:r>
            <a:br/>
            <a:r>
              <a:rPr>
                <a:latin typeface="Courier"/>
              </a:rPr>
              <a:t>        w </a:t>
            </a:r>
            <a:r>
              <a:rPr>
                <a:solidFill>
                  <a:srgbClr val="666666"/>
                </a:solidFill>
                <a:latin typeface="Courier"/>
              </a:rPr>
              <a:t>=</a:t>
            </a:r>
            <a:r>
              <a:rPr>
                <a:latin typeface="Courier"/>
              </a:rPr>
              <a:t> d[</a:t>
            </a:r>
            <a:r>
              <a:rPr>
                <a:solidFill>
                  <a:srgbClr val="19177C"/>
                </a:solidFill>
                <a:latin typeface="Courier"/>
              </a:rPr>
              <a:t>self</a:t>
            </a:r>
            <a:r>
              <a:rPr>
                <a:latin typeface="Courier"/>
              </a:rPr>
              <a:t>.weights]</a:t>
            </a:r>
            <a:br/>
            <a:r>
              <a:rPr>
                <a:latin typeface="Courier"/>
              </a:rPr>
              <a:t>        p </a:t>
            </a:r>
            <a:r>
              <a:rPr>
                <a:solidFill>
                  <a:srgbClr val="666666"/>
                </a:solidFill>
                <a:latin typeface="Courier"/>
              </a:rPr>
              <a:t>=</a:t>
            </a:r>
            <a:r>
              <a:rPr>
                <a:latin typeface="Courier"/>
              </a:rPr>
              <a:t> np.average(y, weights</a:t>
            </a:r>
            <a:r>
              <a:rPr>
                <a:solidFill>
                  <a:srgbClr val="666666"/>
                </a:solidFill>
                <a:latin typeface="Courier"/>
              </a:rPr>
              <a:t>=</a:t>
            </a:r>
            <a:r>
              <a:rPr>
                <a:latin typeface="Courier"/>
              </a:rPr>
              <a:t>w)</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même chose en Python — En Python (suite)</a:t>
            </a:r>
          </a:p>
        </p:txBody>
      </p:sp>
      <p:sp>
        <p:nvSpPr>
          <p:cNvPr id="3" name="Content Placeholder 2"/>
          <p:cNvSpPr>
            <a:spLocks noGrp="1"/>
          </p:cNvSpPr>
          <p:nvPr>
            <p:ph idx="1"/>
          </p:nvPr>
        </p:nvSpPr>
        <p:spPr/>
        <p:txBody>
          <a:bodyPr/>
          <a:lstStyle/>
          <a:p>
            <a:pPr lvl="0" indent="0">
              <a:buNone/>
            </a:pPr>
            <a:r>
              <a:rPr>
                <a:latin typeface="Courier"/>
              </a:rPr>
              <a:t>        variance, total_w </a:t>
            </a:r>
            <a:r>
              <a:rPr>
                <a:solidFill>
                  <a:srgbClr val="666666"/>
                </a:solidFill>
                <a:latin typeface="Courier"/>
              </a:rPr>
              <a:t>=</a:t>
            </a:r>
            <a:r>
              <a:rPr>
                <a:latin typeface="Courier"/>
              </a:rPr>
              <a:t> </a:t>
            </a:r>
            <a:r>
              <a:rPr>
                <a:solidFill>
                  <a:srgbClr val="40A070"/>
                </a:solidFill>
                <a:latin typeface="Courier"/>
              </a:rPr>
              <a:t>0.0</a:t>
            </a:r>
            <a:r>
              <a:rPr>
                <a:latin typeface="Courier"/>
              </a:rPr>
              <a:t>, w.</a:t>
            </a:r>
            <a:r>
              <a:rPr>
                <a:solidFill>
                  <a:srgbClr val="008000"/>
                </a:solidFill>
                <a:latin typeface="Courier"/>
              </a:rPr>
              <a:t>sum</a:t>
            </a:r>
            <a:r>
              <a:rPr>
                <a:latin typeface="Courier"/>
              </a:rPr>
              <a:t>()</a:t>
            </a:r>
            <a:br/>
            <a:r>
              <a:rPr>
                <a:latin typeface="Courier"/>
              </a:rPr>
              <a:t>        </a:t>
            </a:r>
            <a:r>
              <a:rPr b="1">
                <a:solidFill>
                  <a:srgbClr val="007020"/>
                </a:solidFill>
                <a:latin typeface="Courier"/>
              </a:rPr>
              <a:t>for</a:t>
            </a:r>
            <a:r>
              <a:rPr>
                <a:latin typeface="Courier"/>
              </a:rPr>
              <a:t> _, stratum </a:t>
            </a:r>
            <a:r>
              <a:rPr b="1">
                <a:solidFill>
                  <a:srgbClr val="007020"/>
                </a:solidFill>
                <a:latin typeface="Courier"/>
              </a:rPr>
              <a:t>in</a:t>
            </a:r>
            <a:r>
              <a:rPr>
                <a:latin typeface="Courier"/>
              </a:rPr>
              <a:t> d.groupby(</a:t>
            </a:r>
            <a:r>
              <a:rPr>
                <a:solidFill>
                  <a:srgbClr val="19177C"/>
                </a:solidFill>
                <a:latin typeface="Courier"/>
              </a:rPr>
              <a:t>self</a:t>
            </a:r>
            <a:r>
              <a:rPr>
                <a:latin typeface="Courier"/>
              </a:rPr>
              <a:t>.strata):</a:t>
            </a:r>
            <a:br/>
            <a:r>
              <a:rPr>
                <a:latin typeface="Courier"/>
              </a:rPr>
              <a:t>            residual </a:t>
            </a:r>
            <a:r>
              <a:rPr>
                <a:solidFill>
                  <a:srgbClr val="666666"/>
                </a:solidFill>
                <a:latin typeface="Courier"/>
              </a:rPr>
              <a:t>=</a:t>
            </a:r>
            <a:r>
              <a:rPr>
                <a:latin typeface="Courier"/>
              </a:rPr>
              <a:t> stratum[</a:t>
            </a:r>
            <a:r>
              <a:rPr>
                <a:solidFill>
                  <a:srgbClr val="19177C"/>
                </a:solidFill>
                <a:latin typeface="Courier"/>
              </a:rPr>
              <a:t>self</a:t>
            </a:r>
            <a:r>
              <a:rPr>
                <a:latin typeface="Courier"/>
              </a:rPr>
              <a:t>.weights] </a:t>
            </a:r>
            <a:r>
              <a:rPr>
                <a:solidFill>
                  <a:srgbClr val="666666"/>
                </a:solidFill>
                <a:latin typeface="Courier"/>
              </a:rPr>
              <a:t>*</a:t>
            </a:r>
            <a:r>
              <a:rPr>
                <a:latin typeface="Courier"/>
              </a:rPr>
              <a:t> (indicator(stratum).astype(</a:t>
            </a:r>
            <a:r>
              <a:rPr>
                <a:solidFill>
                  <a:srgbClr val="008000"/>
                </a:solidFill>
                <a:latin typeface="Courier"/>
              </a:rPr>
              <a:t>float</a:t>
            </a:r>
            <a:r>
              <a:rPr>
                <a:latin typeface="Courier"/>
              </a:rPr>
              <a:t>) </a:t>
            </a:r>
            <a:r>
              <a:rPr>
                <a:solidFill>
                  <a:srgbClr val="666666"/>
                </a:solidFill>
                <a:latin typeface="Courier"/>
              </a:rPr>
              <a:t>-</a:t>
            </a:r>
            <a:r>
              <a:rPr>
                <a:latin typeface="Courier"/>
              </a:rPr>
              <a:t> p)</a:t>
            </a:r>
            <a:br/>
            <a:r>
              <a:rPr>
                <a:latin typeface="Courier"/>
              </a:rPr>
              <a:t>            totals </a:t>
            </a:r>
            <a:r>
              <a:rPr>
                <a:solidFill>
                  <a:srgbClr val="666666"/>
                </a:solidFill>
                <a:latin typeface="Courier"/>
              </a:rPr>
              <a:t>=</a:t>
            </a:r>
            <a:r>
              <a:rPr>
                <a:latin typeface="Courier"/>
              </a:rPr>
              <a:t> residual.groupby(stratum[</a:t>
            </a:r>
            <a:r>
              <a:rPr>
                <a:solidFill>
                  <a:srgbClr val="19177C"/>
                </a:solidFill>
                <a:latin typeface="Courier"/>
              </a:rPr>
              <a:t>self</a:t>
            </a:r>
            <a:r>
              <a:rPr>
                <a:latin typeface="Courier"/>
              </a:rPr>
              <a:t>.ids]).</a:t>
            </a:r>
            <a:r>
              <a:rPr>
                <a:solidFill>
                  <a:srgbClr val="008000"/>
                </a:solidFill>
                <a:latin typeface="Courier"/>
              </a:rPr>
              <a:t>sum</a:t>
            </a:r>
            <a:r>
              <a:rPr>
                <a:latin typeface="Courier"/>
              </a:rPr>
              <a:t>()</a:t>
            </a:r>
            <a:br/>
            <a:r>
              <a:rPr>
                <a:latin typeface="Courier"/>
              </a:rPr>
              <a:t>            n </a:t>
            </a:r>
            <a:r>
              <a:rPr>
                <a:solidFill>
                  <a:srgbClr val="666666"/>
                </a:solidFill>
                <a:latin typeface="Courier"/>
              </a:rPr>
              <a:t>=</a:t>
            </a:r>
            <a:r>
              <a:rPr>
                <a:latin typeface="Courier"/>
              </a:rPr>
              <a:t> </a:t>
            </a:r>
            <a:r>
              <a:rPr>
                <a:solidFill>
                  <a:srgbClr val="008000"/>
                </a:solidFill>
                <a:latin typeface="Courier"/>
              </a:rPr>
              <a:t>len</a:t>
            </a:r>
            <a:r>
              <a:rPr>
                <a:latin typeface="Courier"/>
              </a:rPr>
              <a:t>(totals)</a:t>
            </a:r>
            <a:br/>
            <a:r>
              <a:rPr>
                <a:latin typeface="Courier"/>
              </a:rPr>
              <a:t>            </a:t>
            </a:r>
            <a:r>
              <a:rPr b="1">
                <a:solidFill>
                  <a:srgbClr val="007020"/>
                </a:solidFill>
                <a:latin typeface="Courier"/>
              </a:rPr>
              <a:t>if</a:t>
            </a:r>
            <a:r>
              <a:rPr>
                <a:latin typeface="Courier"/>
              </a:rPr>
              <a:t> n </a:t>
            </a:r>
            <a:r>
              <a:rPr>
                <a:solidFill>
                  <a:srgbClr val="666666"/>
                </a:solidFill>
                <a:latin typeface="Courier"/>
              </a:rPr>
              <a:t>&lt;</a:t>
            </a:r>
            <a:r>
              <a:rPr>
                <a:latin typeface="Courier"/>
              </a:rPr>
              <a:t> </a:t>
            </a:r>
            <a:r>
              <a:rPr>
                <a:solidFill>
                  <a:srgbClr val="40A070"/>
                </a:solidFill>
                <a:latin typeface="Courier"/>
              </a:rPr>
              <a:t>2</a:t>
            </a:r>
            <a:r>
              <a:rPr>
                <a:latin typeface="Courier"/>
              </a:rPr>
              <a:t>:</a:t>
            </a:r>
            <a:br/>
            <a:r>
              <a:rPr>
                <a:latin typeface="Courier"/>
              </a:rPr>
              <a:t>                </a:t>
            </a:r>
            <a:r>
              <a:rPr b="1">
                <a:solidFill>
                  <a:srgbClr val="007020"/>
                </a:solidFill>
                <a:latin typeface="Courier"/>
              </a:rPr>
              <a:t>continue</a:t>
            </a:r>
            <a:br/>
            <a:r>
              <a:rPr>
                <a:latin typeface="Courier"/>
              </a:rPr>
              <a:t>            variance </a:t>
            </a:r>
            <a:r>
              <a:rPr>
                <a:solidFill>
                  <a:srgbClr val="666666"/>
                </a:solidFill>
                <a:latin typeface="Courier"/>
              </a:rPr>
              <a:t>+=</a:t>
            </a:r>
            <a:r>
              <a:rPr>
                <a:latin typeface="Courier"/>
              </a:rPr>
              <a:t> n </a:t>
            </a:r>
            <a:r>
              <a:rPr>
                <a:solidFill>
                  <a:srgbClr val="666666"/>
                </a:solidFill>
                <a:latin typeface="Courier"/>
              </a:rPr>
              <a:t>/</a:t>
            </a:r>
            <a:r>
              <a:rPr>
                <a:latin typeface="Courier"/>
              </a:rPr>
              <a:t> (n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((totals </a:t>
            </a:r>
            <a:r>
              <a:rPr>
                <a:solidFill>
                  <a:srgbClr val="666666"/>
                </a:solidFill>
                <a:latin typeface="Courier"/>
              </a:rPr>
              <a:t>-</a:t>
            </a:r>
            <a:r>
              <a:rPr>
                <a:latin typeface="Courier"/>
              </a:rPr>
              <a:t> totals.mean()) </a:t>
            </a:r>
            <a:r>
              <a:rPr>
                <a:solidFill>
                  <a:srgbClr val="666666"/>
                </a:solidFill>
                <a:latin typeface="Courier"/>
              </a:rPr>
              <a:t>**</a:t>
            </a:r>
            <a:r>
              <a:rPr>
                <a:latin typeface="Courier"/>
              </a:rPr>
              <a:t> </a:t>
            </a:r>
            <a:r>
              <a:rPr>
                <a:solidFill>
                  <a:srgbClr val="40A070"/>
                </a:solidFill>
                <a:latin typeface="Courier"/>
              </a:rPr>
              <a:t>2</a:t>
            </a:r>
            <a:r>
              <a:rPr>
                <a:latin typeface="Courier"/>
              </a:rPr>
              <a:t>).</a:t>
            </a:r>
            <a:r>
              <a:rPr>
                <a:solidFill>
                  <a:srgbClr val="008000"/>
                </a:solidFill>
                <a:latin typeface="Courier"/>
              </a:rPr>
              <a:t>sum</a:t>
            </a:r>
            <a:r>
              <a:rPr>
                <a:latin typeface="Courier"/>
              </a:rPr>
              <a:t>()</a:t>
            </a:r>
            <a:br/>
            <a:r>
              <a:rPr>
                <a:latin typeface="Courier"/>
              </a:rPr>
              <a:t>        se </a:t>
            </a:r>
            <a:r>
              <a:rPr>
                <a:solidFill>
                  <a:srgbClr val="666666"/>
                </a:solidFill>
                <a:latin typeface="Courier"/>
              </a:rPr>
              <a:t>=</a:t>
            </a:r>
            <a:r>
              <a:rPr>
                <a:latin typeface="Courier"/>
              </a:rPr>
              <a:t> np.sqrt(variance) </a:t>
            </a:r>
            <a:r>
              <a:rPr>
                <a:solidFill>
                  <a:srgbClr val="666666"/>
                </a:solidFill>
                <a:latin typeface="Courier"/>
              </a:rPr>
              <a:t>/</a:t>
            </a:r>
            <a:r>
              <a:rPr>
                <a:latin typeface="Courier"/>
              </a:rPr>
              <a:t> total_w</a:t>
            </a:r>
            <a:br/>
            <a:br/>
            <a:r>
              <a:rPr>
                <a:latin typeface="Courier"/>
              </a:rPr>
              <a:t>        srs </a:t>
            </a:r>
            <a:r>
              <a:rPr>
                <a:solidFill>
                  <a:srgbClr val="666666"/>
                </a:solidFill>
                <a:latin typeface="Courier"/>
              </a:rPr>
              <a:t>=</a:t>
            </a:r>
            <a:r>
              <a:rPr>
                <a:latin typeface="Courier"/>
              </a:rPr>
              <a:t> np.sqrt(p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008000"/>
                </a:solidFill>
                <a:latin typeface="Courier"/>
              </a:rPr>
              <a:t>len</a:t>
            </a:r>
            <a:r>
              <a:rPr>
                <a:latin typeface="Courier"/>
              </a:rPr>
              <a:t>(d))</a:t>
            </a:r>
            <a:br/>
            <a:r>
              <a:rPr>
                <a:latin typeface="Courier"/>
              </a:rPr>
              <a:t>        </a:t>
            </a:r>
            <a:r>
              <a:rPr b="1">
                <a:solidFill>
                  <a:srgbClr val="007020"/>
                </a:solidFill>
                <a:latin typeface="Courier"/>
              </a:rPr>
              <a:t>return</a:t>
            </a:r>
            <a:r>
              <a:rPr>
                <a:latin typeface="Courier"/>
              </a:rPr>
              <a:t> {</a:t>
            </a:r>
            <a:r>
              <a:rPr>
                <a:solidFill>
                  <a:srgbClr val="4070A0"/>
                </a:solidFill>
                <a:latin typeface="Courier"/>
              </a:rPr>
              <a:t>"estimate"</a:t>
            </a:r>
            <a:r>
              <a:rPr>
                <a:latin typeface="Courier"/>
              </a:rPr>
              <a:t>: p, </a:t>
            </a:r>
            <a:r>
              <a:rPr>
                <a:solidFill>
                  <a:srgbClr val="4070A0"/>
                </a:solidFill>
                <a:latin typeface="Courier"/>
              </a:rPr>
              <a:t>"se"</a:t>
            </a:r>
            <a:r>
              <a:rPr>
                <a:latin typeface="Courier"/>
              </a:rPr>
              <a:t>: se, </a:t>
            </a:r>
            <a:r>
              <a:rPr>
                <a:solidFill>
                  <a:srgbClr val="4070A0"/>
                </a:solidFill>
                <a:latin typeface="Courier"/>
              </a:rPr>
              <a:t>"deff"</a:t>
            </a:r>
            <a:r>
              <a:rPr>
                <a:latin typeface="Courier"/>
              </a:rPr>
              <a:t>: (se </a:t>
            </a:r>
            <a:r>
              <a:rPr>
                <a:solidFill>
                  <a:srgbClr val="666666"/>
                </a:solidFill>
                <a:latin typeface="Courier"/>
              </a:rPr>
              <a:t>/</a:t>
            </a:r>
            <a:r>
              <a:rPr>
                <a:latin typeface="Courier"/>
              </a:rPr>
              <a:t> srs) </a:t>
            </a:r>
            <a:r>
              <a:rPr>
                <a:solidFill>
                  <a:srgbClr val="666666"/>
                </a:solidFill>
                <a:latin typeface="Courier"/>
              </a:rPr>
              <a:t>**</a:t>
            </a:r>
            <a:r>
              <a:rPr>
                <a:latin typeface="Courier"/>
              </a:rPr>
              <a:t> </a:t>
            </a:r>
            <a:r>
              <a:rPr>
                <a:solidFill>
                  <a:srgbClr val="40A070"/>
                </a:solidFill>
                <a:latin typeface="Courier"/>
              </a:rPr>
              <a:t>2</a:t>
            </a:r>
            <a:r>
              <a:rPr>
                <a:latin typeface="Courier"/>
              </a:rPr>
              <a:t>,</a:t>
            </a:r>
            <a:br/>
            <a:r>
              <a:rPr>
                <a:latin typeface="Courier"/>
              </a:rPr>
              <a:t>                </a:t>
            </a:r>
            <a:r>
              <a:rPr>
                <a:solidFill>
                  <a:srgbClr val="4070A0"/>
                </a:solidFill>
                <a:latin typeface="Courier"/>
              </a:rPr>
              <a:t>"ci_low"</a:t>
            </a:r>
            <a:r>
              <a:rPr>
                <a:latin typeface="Courier"/>
              </a:rPr>
              <a:t>: p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 </a:t>
            </a:r>
            <a:r>
              <a:rPr>
                <a:solidFill>
                  <a:srgbClr val="4070A0"/>
                </a:solidFill>
                <a:latin typeface="Courier"/>
              </a:rPr>
              <a:t>"ci_high"</a:t>
            </a:r>
            <a:r>
              <a:rPr>
                <a:latin typeface="Courier"/>
              </a:rPr>
              <a:t>: p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a:t>
            </a:r>
            <a:br/>
            <a:br/>
            <a:br/>
            <a:r>
              <a:rPr>
                <a:latin typeface="Courier"/>
              </a:rPr>
              <a:t>design </a:t>
            </a:r>
            <a:r>
              <a:rPr>
                <a:solidFill>
                  <a:srgbClr val="666666"/>
                </a:solidFill>
                <a:latin typeface="Courier"/>
              </a:rPr>
              <a:t>=</a:t>
            </a:r>
            <a:r>
              <a:rPr>
                <a:latin typeface="Courier"/>
              </a:rPr>
              <a:t> SurveyDesign(survey, ids</a:t>
            </a:r>
            <a:r>
              <a:rPr>
                <a:solidFill>
                  <a:srgbClr val="666666"/>
                </a:solidFill>
                <a:latin typeface="Courier"/>
              </a:rPr>
              <a:t>=</a:t>
            </a:r>
            <a:r>
              <a:rPr>
                <a:solidFill>
                  <a:srgbClr val="4070A0"/>
                </a:solidFill>
                <a:latin typeface="Courier"/>
              </a:rPr>
              <a:t>"ea_id"</a:t>
            </a:r>
            <a:r>
              <a:rPr>
                <a:latin typeface="Courier"/>
              </a:rPr>
              <a:t>, strata</a:t>
            </a:r>
            <a:r>
              <a:rPr>
                <a:solidFill>
                  <a:srgbClr val="666666"/>
                </a:solidFill>
                <a:latin typeface="Courier"/>
              </a:rPr>
              <a:t>=</a:t>
            </a:r>
            <a:r>
              <a:rPr>
                <a:solidFill>
                  <a:srgbClr val="4070A0"/>
                </a:solidFill>
                <a:latin typeface="Courier"/>
              </a:rPr>
              <a:t>"stratum"</a:t>
            </a:r>
            <a:r>
              <a:rPr>
                <a:latin typeface="Courier"/>
              </a:rPr>
              <a:t>, weights</a:t>
            </a:r>
            <a:r>
              <a:rPr>
                <a:solidFill>
                  <a:srgbClr val="666666"/>
                </a:solidFill>
                <a:latin typeface="Courier"/>
              </a:rPr>
              <a:t>=</a:t>
            </a:r>
            <a:r>
              <a:rPr>
                <a:solidFill>
                  <a:srgbClr val="4070A0"/>
                </a:solidFill>
                <a:latin typeface="Courier"/>
              </a:rPr>
              <a:t>"weight"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même chose en Python — En Python (suite)</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(design.mean(</a:t>
            </a:r>
            <a:r>
              <a:rPr b="1">
                <a:solidFill>
                  <a:srgbClr val="007020"/>
                </a:solidFill>
                <a:latin typeface="Courier"/>
              </a:rPr>
              <a:t>lambda</a:t>
            </a:r>
            <a:r>
              <a:rPr>
                <a:latin typeface="Courier"/>
              </a:rPr>
              <a:t> d: d[</a:t>
            </a:r>
            <a:r>
              <a:rPr>
                <a:solidFill>
                  <a:srgbClr val="4070A0"/>
                </a:solidFill>
                <a:latin typeface="Courier"/>
              </a:rPr>
              <a:t>"food_insecure"</a:t>
            </a:r>
            <a:r>
              <a:rPr>
                <a:latin typeface="Courier"/>
              </a:rPr>
              <a:t>] </a:t>
            </a:r>
            <a:r>
              <a:rPr>
                <a:solidFill>
                  <a:srgbClr val="666666"/>
                </a:solidFill>
                <a:latin typeface="Courier"/>
              </a:rPr>
              <a:t>==</a:t>
            </a:r>
            <a:r>
              <a:rPr>
                <a:latin typeface="Courier"/>
              </a:rPr>
              <a:t> </a:t>
            </a:r>
            <a:r>
              <a:rPr>
                <a:solidFill>
                  <a:srgbClr val="4070A0"/>
                </a:solidFill>
                <a:latin typeface="Courier"/>
              </a:rPr>
              <a:t>"true"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même chose en Python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R equivalent of the whole class above:</a:t>
            </a:r>
            <a:br/>
            <a:r>
              <a:rPr>
                <a:solidFill>
                  <a:srgbClr val="06287E"/>
                </a:solidFill>
                <a:latin typeface="Courier"/>
              </a:rPr>
              <a:t>svymean</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 </a:t>
            </a:r>
            <a:r>
              <a:rPr>
                <a:solidFill>
                  <a:srgbClr val="7D9029"/>
                </a:solidFill>
                <a:latin typeface="Courier"/>
              </a:rPr>
              <a:t>deff =</a:t>
            </a:r>
            <a:r>
              <a:rPr>
                <a:latin typeface="Courier"/>
              </a:rPr>
              <a:t> </a:t>
            </a:r>
            <a:r>
              <a:rPr>
                <a:solidFill>
                  <a:srgbClr val="880000"/>
                </a:solidFill>
                <a:latin typeface="Courier"/>
              </a:rPr>
              <a:t>TRUE</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L’approximation par grappe ultime</a:t>
            </a:r>
          </a:p>
        </p:txBody>
      </p:sp>
      <p:sp>
        <p:nvSpPr>
          <p:cNvPr id="3" name="Content Placeholder 2"/>
          <p:cNvSpPr>
            <a:spLocks noGrp="1"/>
          </p:cNvSpPr>
          <p:nvPr>
            <p:ph idx="1"/>
          </p:nvPr>
        </p:nvSpPr>
        <p:spPr/>
        <p:txBody>
          <a:bodyPr/>
          <a:lstStyle/>
          <a:p>
            <a:pPr lvl="0"/>
            <a:r>
              <a:rPr/>
              <a:t>Les deux implémentations emploient le même raccourci, et il vaut la peine de le nommer car il ressemble à une simplification sans en être une.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façons d’obtenir une simple moyenne par accident</a:t>
            </a:r>
          </a:p>
        </p:txBody>
      </p:sp>
      <p:sp>
        <p:nvSpPr>
          <p:cNvPr id="3" name="Content Placeholder 2"/>
          <p:cNvSpPr>
            <a:spLocks noGrp="1"/>
          </p:cNvSpPr>
          <p:nvPr>
            <p:ph idx="1"/>
          </p:nvPr>
        </p:nvSpPr>
        <p:spPr/>
        <p:txBody>
          <a:bodyPr/>
          <a:lstStyle/>
          <a:p>
            <a:pPr lvl="0"/>
            <a:r>
              <a:rPr/>
              <a:t>Passer le ménage comme grappe — </a:t>
            </a:r>
            <a:r>
              <a:rPr>
                <a:latin typeface="Courier"/>
              </a:rPr>
              <a:t>ids = ~household_id</a:t>
            </a:r>
            <a:r>
              <a:rPr/>
              <a:t> dit que chaque ménage est sa propre unité primaire, donc qu’il…</a:t>
            </a:r>
          </a:p>
          <a:p>
            <a:pPr lvl="0"/>
            <a:r>
              <a:rPr/>
              <a:t>Oublier les pondérations — </a:t>
            </a:r>
            <a:r>
              <a:rPr>
                <a:latin typeface="Courier"/>
              </a:rPr>
              <a:t>svydesign(..., weights = NULL)</a:t>
            </a:r>
            <a:r>
              <a:rPr/>
              <a:t> donne à chaque ménage le même poids, ce qui est le 32,8 %…</a:t>
            </a:r>
          </a:p>
          <a:p>
            <a:pPr lvl="0"/>
            <a:r>
              <a:rPr/>
              <a:t>Filtrer le tableau au lieu de sous-ensembler le plan — Celle-ci est subtile et fréquente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façons d’obtenir une simple moyenne par accident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WRONG: the design object no longer knows about the dropped strata</a:t>
            </a:r>
            <a:br/>
            <a:r>
              <a:rPr>
                <a:latin typeface="Courier"/>
              </a:rPr>
              <a:t>rural </a:t>
            </a:r>
            <a:r>
              <a:rPr>
                <a:solidFill>
                  <a:srgbClr val="007020"/>
                </a:solidFill>
                <a:latin typeface="Courier"/>
              </a:rPr>
              <a:t>&lt;-</a:t>
            </a:r>
            <a:r>
              <a:rPr>
                <a:latin typeface="Courier"/>
              </a:rPr>
              <a:t> </a:t>
            </a:r>
            <a:r>
              <a:rPr>
                <a:solidFill>
                  <a:srgbClr val="06287E"/>
                </a:solidFill>
                <a:latin typeface="Courier"/>
              </a:rPr>
              <a:t>svydesign</a:t>
            </a:r>
            <a:r>
              <a:rPr>
                <a:latin typeface="Courier"/>
              </a:rPr>
              <a:t>(</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4070A0"/>
                </a:solidFill>
                <a:latin typeface="Courier"/>
              </a:rPr>
              <a:t>~</a:t>
            </a:r>
            <a:r>
              <a:rPr>
                <a:latin typeface="Courier"/>
              </a:rPr>
              <a:t>stratum, </a:t>
            </a:r>
            <a:r>
              <a:rPr>
                <a:solidFill>
                  <a:srgbClr val="7D9029"/>
                </a:solidFill>
                <a:latin typeface="Courier"/>
              </a:rPr>
              <a:t>weights =</a:t>
            </a:r>
            <a:r>
              <a:rPr>
                <a:latin typeface="Courier"/>
              </a:rPr>
              <a:t> </a:t>
            </a:r>
            <a:r>
              <a:rPr>
                <a:solidFill>
                  <a:srgbClr val="4070A0"/>
                </a:solidFill>
                <a:latin typeface="Courier"/>
              </a:rPr>
              <a:t>~</a:t>
            </a:r>
            <a:r>
              <a:rPr>
                <a:latin typeface="Courier"/>
              </a:rPr>
              <a:t>weight,</a:t>
            </a:r>
            <a:br/>
            <a:r>
              <a:rPr>
                <a:latin typeface="Courier"/>
              </a:rPr>
              <a:t>                   </a:t>
            </a:r>
            <a:r>
              <a:rPr>
                <a:solidFill>
                  <a:srgbClr val="7D9029"/>
                </a:solidFill>
                <a:latin typeface="Courier"/>
              </a:rPr>
              <a:t>data =</a:t>
            </a:r>
            <a:r>
              <a:rPr>
                <a:latin typeface="Courier"/>
              </a:rPr>
              <a:t> </a:t>
            </a:r>
            <a:r>
              <a:rPr>
                <a:solidFill>
                  <a:srgbClr val="06287E"/>
                </a:solidFill>
                <a:latin typeface="Courier"/>
              </a:rPr>
              <a:t>filter</a:t>
            </a:r>
            <a:r>
              <a:rPr>
                <a:latin typeface="Courier"/>
              </a:rPr>
              <a:t>(survey, stratum </a:t>
            </a:r>
            <a:r>
              <a:rPr>
                <a:solidFill>
                  <a:srgbClr val="4070A0"/>
                </a:solidFill>
                <a:latin typeface="Courier"/>
              </a:rPr>
              <a:t>!=</a:t>
            </a:r>
            <a:r>
              <a:rPr>
                <a:latin typeface="Courier"/>
              </a:rPr>
              <a:t> </a:t>
            </a:r>
            <a:r>
              <a:rPr>
                <a:solidFill>
                  <a:srgbClr val="4070A0"/>
                </a:solidFill>
                <a:latin typeface="Courier"/>
              </a:rPr>
              <a:t>"urban"</a:t>
            </a:r>
            <a:r>
              <a:rPr>
                <a:latin typeface="Courier"/>
              </a:rPr>
              <a:t>), </a:t>
            </a:r>
            <a:r>
              <a:rPr>
                <a:solidFill>
                  <a:srgbClr val="7D9029"/>
                </a:solidFill>
                <a:latin typeface="Courier"/>
              </a:rPr>
              <a:t>nest =</a:t>
            </a:r>
            <a:r>
              <a:rPr>
                <a:latin typeface="Courier"/>
              </a:rPr>
              <a:t> </a:t>
            </a:r>
            <a:r>
              <a:rPr>
                <a:solidFill>
                  <a:srgbClr val="880000"/>
                </a:solidFill>
                <a:latin typeface="Courier"/>
              </a:rPr>
              <a:t>TRUE</a:t>
            </a:r>
            <a:r>
              <a:rPr>
                <a:latin typeface="Courier"/>
              </a:rPr>
              <a:t>)</a:t>
            </a:r>
            <a:br/>
            <a:br/>
            <a:r>
              <a:rPr i="1">
                <a:solidFill>
                  <a:srgbClr val="60A0B0"/>
                </a:solidFill>
                <a:latin typeface="Courier"/>
              </a:rPr>
              <a:t># RIGHT</a:t>
            </a:r>
            <a:br/>
            <a:r>
              <a:rPr>
                <a:latin typeface="Courier"/>
              </a:rPr>
              <a:t>rural </a:t>
            </a:r>
            <a:r>
              <a:rPr>
                <a:solidFill>
                  <a:srgbClr val="007020"/>
                </a:solidFill>
                <a:latin typeface="Courier"/>
              </a:rPr>
              <a:t>&lt;-</a:t>
            </a:r>
            <a:r>
              <a:rPr>
                <a:latin typeface="Courier"/>
              </a:rPr>
              <a:t> </a:t>
            </a:r>
            <a:r>
              <a:rPr>
                <a:solidFill>
                  <a:srgbClr val="06287E"/>
                </a:solidFill>
                <a:latin typeface="Courier"/>
              </a:rPr>
              <a:t>subset</a:t>
            </a:r>
            <a:r>
              <a:rPr>
                <a:latin typeface="Courier"/>
              </a:rPr>
              <a:t>(design, stratum </a:t>
            </a:r>
            <a:r>
              <a:rPr>
                <a:solidFill>
                  <a:srgbClr val="4070A0"/>
                </a:solidFill>
                <a:latin typeface="Courier"/>
              </a:rPr>
              <a:t>!=</a:t>
            </a:r>
            <a:r>
              <a:rPr>
                <a:latin typeface="Courier"/>
              </a:rPr>
              <a:t> </a:t>
            </a:r>
            <a:r>
              <a:rPr>
                <a:solidFill>
                  <a:srgbClr val="4070A0"/>
                </a:solidFill>
                <a:latin typeface="Courier"/>
              </a:rPr>
              <a:t>"urban"</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façons d’obtenir une simple moyenne par accident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rule: subset the design, keeping the full strata structure in view</a:t>
            </a:r>
            <a:br/>
            <a:r>
              <a:rPr>
                <a:latin typeface="Courier"/>
              </a:rPr>
              <a:t>rural </a:t>
            </a:r>
            <a:r>
              <a:rPr>
                <a:solidFill>
                  <a:srgbClr val="666666"/>
                </a:solidFill>
                <a:latin typeface="Courier"/>
              </a:rPr>
              <a:t>=</a:t>
            </a:r>
            <a:r>
              <a:rPr>
                <a:latin typeface="Courier"/>
              </a:rPr>
              <a:t> SurveyDesign(survey[survey[</a:t>
            </a:r>
            <a:r>
              <a:rPr>
                <a:solidFill>
                  <a:srgbClr val="4070A0"/>
                </a:solidFill>
                <a:latin typeface="Courier"/>
              </a:rPr>
              <a:t>"stratum"</a:t>
            </a:r>
            <a:r>
              <a:rPr>
                <a:latin typeface="Courier"/>
              </a:rPr>
              <a:t>] </a:t>
            </a:r>
            <a:r>
              <a:rPr>
                <a:solidFill>
                  <a:srgbClr val="666666"/>
                </a:solidFill>
                <a:latin typeface="Courier"/>
              </a:rPr>
              <a:t>!=</a:t>
            </a:r>
            <a:r>
              <a:rPr>
                <a:latin typeface="Courier"/>
              </a:rPr>
              <a:t> </a:t>
            </a:r>
            <a:r>
              <a:rPr>
                <a:solidFill>
                  <a:srgbClr val="4070A0"/>
                </a:solidFill>
                <a:latin typeface="Courier"/>
              </a:rPr>
              <a:t>"urban"</a:t>
            </a:r>
            <a:r>
              <a:rPr>
                <a:latin typeface="Courier"/>
              </a:rPr>
              <a:t>],</a:t>
            </a:r>
            <a:br/>
            <a:r>
              <a:rPr>
                <a:latin typeface="Courier"/>
              </a:rPr>
              <a:t>                     ids</a:t>
            </a:r>
            <a:r>
              <a:rPr>
                <a:solidFill>
                  <a:srgbClr val="666666"/>
                </a:solidFill>
                <a:latin typeface="Courier"/>
              </a:rPr>
              <a:t>=</a:t>
            </a:r>
            <a:r>
              <a:rPr>
                <a:solidFill>
                  <a:srgbClr val="4070A0"/>
                </a:solidFill>
                <a:latin typeface="Courier"/>
              </a:rPr>
              <a:t>"ea_id"</a:t>
            </a:r>
            <a:r>
              <a:rPr>
                <a:latin typeface="Courier"/>
              </a:rPr>
              <a:t>, strata</a:t>
            </a:r>
            <a:r>
              <a:rPr>
                <a:solidFill>
                  <a:srgbClr val="666666"/>
                </a:solidFill>
                <a:latin typeface="Courier"/>
              </a:rPr>
              <a:t>=</a:t>
            </a:r>
            <a:r>
              <a:rPr>
                <a:solidFill>
                  <a:srgbClr val="4070A0"/>
                </a:solidFill>
                <a:latin typeface="Courier"/>
              </a:rPr>
              <a:t>"stratum"</a:t>
            </a:r>
            <a:r>
              <a:rPr>
                <a:latin typeface="Courier"/>
              </a:rPr>
              <a:t>, weights</a:t>
            </a:r>
            <a:r>
              <a:rPr>
                <a:solidFill>
                  <a:srgbClr val="666666"/>
                </a:solidFill>
                <a:latin typeface="Courier"/>
              </a:rPr>
              <a:t>=</a:t>
            </a:r>
            <a:r>
              <a:rPr>
                <a:solidFill>
                  <a:srgbClr val="4070A0"/>
                </a:solidFill>
                <a:latin typeface="Courier"/>
              </a:rPr>
              <a:t>"weight"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façons d’obtenir une simple moyenne par accident</a:t>
            </a:r>
          </a:p>
        </p:txBody>
      </p:sp>
      <p:sp>
        <p:nvSpPr>
          <p:cNvPr id="3" name="Content Placeholder 2"/>
          <p:cNvSpPr>
            <a:spLocks noGrp="1"/>
          </p:cNvSpPr>
          <p:nvPr>
            <p:ph idx="1"/>
          </p:nvPr>
        </p:nvSpPr>
        <p:spPr/>
        <p:txBody>
          <a:bodyPr/>
          <a:lstStyle/>
          <a:p>
            <a:pPr lvl="0"/>
            <a:r>
              <a:rPr/>
              <a:t>Calculer sur un tableau joint — Joignez l’enquête à quoi que ce soit en un-à-plusieurs et les pondérations deviennent…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estimations autres que des proportions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svymean</a:t>
            </a:r>
            <a:r>
              <a:rPr>
                <a:latin typeface="Courier"/>
              </a:rPr>
              <a:t>(</a:t>
            </a:r>
            <a:r>
              <a:rPr>
                <a:solidFill>
                  <a:srgbClr val="4070A0"/>
                </a:solidFill>
                <a:latin typeface="Courier"/>
              </a:rPr>
              <a:t>~</a:t>
            </a:r>
            <a:r>
              <a:rPr>
                <a:latin typeface="Courier"/>
              </a:rPr>
              <a:t>household_size, design,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solidFill>
                  <a:srgbClr val="06287E"/>
                </a:solidFill>
                <a:latin typeface="Courier"/>
              </a:rPr>
              <a:t>svytotal</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a:t>
            </a:r>
            <a:br/>
            <a:r>
              <a:rPr>
                <a:solidFill>
                  <a:srgbClr val="06287E"/>
                </a:solidFill>
                <a:latin typeface="Courier"/>
              </a:rPr>
              <a:t>svyquantile</a:t>
            </a:r>
            <a:r>
              <a:rPr>
                <a:latin typeface="Courier"/>
              </a:rPr>
              <a:t>(</a:t>
            </a:r>
            <a:r>
              <a:rPr>
                <a:solidFill>
                  <a:srgbClr val="4070A0"/>
                </a:solidFill>
                <a:latin typeface="Courier"/>
              </a:rPr>
              <a:t>~</a:t>
            </a:r>
            <a:r>
              <a:rPr>
                <a:latin typeface="Courier"/>
              </a:rPr>
              <a:t>minutes_to_water, design, </a:t>
            </a:r>
            <a:r>
              <a:rPr>
                <a:solidFill>
                  <a:srgbClr val="7D9029"/>
                </a:solidFill>
                <a:latin typeface="Courier"/>
              </a:rPr>
              <a:t>quantiles =</a:t>
            </a:r>
            <a:r>
              <a:rPr>
                <a:latin typeface="Courier"/>
              </a:rPr>
              <a:t> </a:t>
            </a:r>
            <a:r>
              <a:rPr>
                <a:solidFill>
                  <a:srgbClr val="06287E"/>
                </a:solidFill>
                <a:latin typeface="Courier"/>
              </a:rPr>
              <a:t>c</a:t>
            </a:r>
            <a:r>
              <a:rPr>
                <a:latin typeface="Courier"/>
              </a:rPr>
              <a:t>(</a:t>
            </a:r>
            <a:r>
              <a:rPr>
                <a:solidFill>
                  <a:srgbClr val="40A070"/>
                </a:solidFill>
                <a:latin typeface="Courier"/>
              </a:rPr>
              <a:t>0.5</a:t>
            </a:r>
            <a:r>
              <a:rPr>
                <a:latin typeface="Courier"/>
              </a:rPr>
              <a:t>, </a:t>
            </a:r>
            <a:r>
              <a:rPr>
                <a:solidFill>
                  <a:srgbClr val="40A070"/>
                </a:solidFill>
                <a:latin typeface="Courier"/>
              </a:rPr>
              <a:t>0.9</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solidFill>
                  <a:srgbClr val="06287E"/>
                </a:solidFill>
                <a:latin typeface="Courier"/>
              </a:rPr>
              <a:t>svyratio</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4070A0"/>
                </a:solidFill>
                <a:latin typeface="Courier"/>
              </a:rPr>
              <a:t>~</a:t>
            </a:r>
            <a:r>
              <a:rPr>
                <a:solidFill>
                  <a:srgbClr val="06287E"/>
                </a:solidFill>
                <a:latin typeface="Courier"/>
              </a:rPr>
              <a:t>I</a:t>
            </a:r>
            <a:r>
              <a:rPr>
                <a:latin typeface="Courier"/>
              </a:rPr>
              <a:t>(children_under5 </a:t>
            </a:r>
            <a:r>
              <a:rPr>
                <a:solidFill>
                  <a:srgbClr val="4070A0"/>
                </a:solidFill>
                <a:latin typeface="Courier"/>
              </a:rPr>
              <a:t>&gt;</a:t>
            </a:r>
            <a:r>
              <a:rPr>
                <a:latin typeface="Courier"/>
              </a:rPr>
              <a:t> </a:t>
            </a:r>
            <a:r>
              <a:rPr>
                <a:solidFill>
                  <a:srgbClr val="40A070"/>
                </a:solidFill>
                <a:latin typeface="Courier"/>
              </a:rPr>
              <a:t>0</a:t>
            </a:r>
            <a:r>
              <a:rPr>
                <a:latin typeface="Courier"/>
              </a:rPr>
              <a:t>), design)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estimations autres que des proportions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(design.mean(</a:t>
            </a:r>
            <a:r>
              <a:rPr b="1">
                <a:solidFill>
                  <a:srgbClr val="007020"/>
                </a:solidFill>
                <a:latin typeface="Courier"/>
              </a:rPr>
              <a:t>lambda</a:t>
            </a:r>
            <a:r>
              <a:rPr>
                <a:latin typeface="Courier"/>
              </a:rPr>
              <a:t> d: d[</a:t>
            </a:r>
            <a:r>
              <a:rPr>
                <a:solidFill>
                  <a:srgbClr val="4070A0"/>
                </a:solidFill>
                <a:latin typeface="Courier"/>
              </a:rPr>
              <a:t>"household_size"</a:t>
            </a:r>
            <a:r>
              <a:rPr>
                <a:latin typeface="Courier"/>
              </a:rPr>
              <a:t>] </a:t>
            </a:r>
            <a:r>
              <a:rPr>
                <a:solidFill>
                  <a:srgbClr val="666666"/>
                </a:solidFill>
                <a:latin typeface="Courier"/>
              </a:rPr>
              <a:t>&gt;</a:t>
            </a:r>
            <a:r>
              <a:rPr>
                <a:latin typeface="Courier"/>
              </a:rPr>
              <a:t> </a:t>
            </a:r>
            <a:r>
              <a:rPr>
                <a:solidFill>
                  <a:srgbClr val="40A070"/>
                </a:solidFill>
                <a:latin typeface="Courier"/>
              </a:rPr>
              <a:t>7</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plan du sous-échantillon — En R</a:t>
            </a:r>
          </a:p>
        </p:txBody>
      </p:sp>
      <p:sp>
        <p:nvSpPr>
          <p:cNvPr id="3" name="Content Placeholder 2"/>
          <p:cNvSpPr>
            <a:spLocks noGrp="1"/>
          </p:cNvSpPr>
          <p:nvPr>
            <p:ph idx="1"/>
          </p:nvPr>
        </p:nvSpPr>
        <p:spPr/>
        <p:txBody>
          <a:bodyPr/>
          <a:lstStyle/>
          <a:p>
            <a:pPr lvl="0" indent="0">
              <a:buNone/>
            </a:pPr>
            <a:r>
              <a:rPr>
                <a:latin typeface="Courier"/>
              </a:rPr>
              <a:t>children </a:t>
            </a:r>
            <a:r>
              <a:rPr>
                <a:solidFill>
                  <a:srgbClr val="007020"/>
                </a:solidFill>
                <a:latin typeface="Courier"/>
              </a:rPr>
              <a:t>&lt;-</a:t>
            </a:r>
            <a:r>
              <a:rPr>
                <a:latin typeface="Courier"/>
              </a:rPr>
              <a:t> </a:t>
            </a:r>
            <a:r>
              <a:rPr>
                <a:solidFill>
                  <a:srgbClr val="06287E"/>
                </a:solidFill>
                <a:latin typeface="Courier"/>
              </a:rPr>
              <a:t>subset</a:t>
            </a:r>
            <a:r>
              <a:rPr>
                <a:latin typeface="Courier"/>
              </a:rPr>
              <a:t>(design, </a:t>
            </a:r>
            <a:r>
              <a:rPr>
                <a:solidFill>
                  <a:srgbClr val="4070A0"/>
                </a:solidFill>
                <a:latin typeface="Courier"/>
              </a:rPr>
              <a:t>!</a:t>
            </a:r>
            <a:r>
              <a:rPr>
                <a:solidFill>
                  <a:srgbClr val="06287E"/>
                </a:solidFill>
                <a:latin typeface="Courier"/>
              </a:rPr>
              <a:t>is.na</a:t>
            </a:r>
            <a:r>
              <a:rPr>
                <a:latin typeface="Courier"/>
              </a:rPr>
              <a:t>(child_muac_mm))</a:t>
            </a:r>
            <a:br/>
            <a:r>
              <a:rPr>
                <a:latin typeface="Courier"/>
              </a:rPr>
              <a:t>children </a:t>
            </a:r>
            <a:r>
              <a:rPr>
                <a:solidFill>
                  <a:srgbClr val="007020"/>
                </a:solidFill>
                <a:latin typeface="Courier"/>
              </a:rPr>
              <a:t>&lt;-</a:t>
            </a:r>
            <a:r>
              <a:rPr>
                <a:latin typeface="Courier"/>
              </a:rPr>
              <a:t> </a:t>
            </a:r>
            <a:r>
              <a:rPr>
                <a:solidFill>
                  <a:srgbClr val="06287E"/>
                </a:solidFill>
                <a:latin typeface="Courier"/>
              </a:rPr>
              <a:t>update</a:t>
            </a:r>
            <a:r>
              <a:rPr>
                <a:latin typeface="Courier"/>
              </a:rPr>
              <a:t>(children, </a:t>
            </a:r>
            <a:r>
              <a:rPr>
                <a:solidFill>
                  <a:srgbClr val="7D9029"/>
                </a:solidFill>
                <a:latin typeface="Courier"/>
              </a:rPr>
              <a:t>child_weight =</a:t>
            </a:r>
            <a:r>
              <a:rPr>
                <a:latin typeface="Courier"/>
              </a:rPr>
              <a:t> weight </a:t>
            </a:r>
            <a:r>
              <a:rPr>
                <a:solidFill>
                  <a:srgbClr val="4070A0"/>
                </a:solidFill>
                <a:latin typeface="Courier"/>
              </a:rPr>
              <a:t>*</a:t>
            </a:r>
            <a:r>
              <a:rPr>
                <a:latin typeface="Courier"/>
              </a:rPr>
              <a:t> children_under5)</a:t>
            </a:r>
            <a:br/>
            <a:br/>
            <a:r>
              <a:rPr>
                <a:latin typeface="Courier"/>
              </a:rPr>
              <a:t>child_design </a:t>
            </a:r>
            <a:r>
              <a:rPr>
                <a:solidFill>
                  <a:srgbClr val="007020"/>
                </a:solidFill>
                <a:latin typeface="Courier"/>
              </a:rPr>
              <a:t>&lt;-</a:t>
            </a:r>
            <a:r>
              <a:rPr>
                <a:latin typeface="Courier"/>
              </a:rPr>
              <a:t> </a:t>
            </a:r>
            <a:r>
              <a:rPr>
                <a:solidFill>
                  <a:srgbClr val="06287E"/>
                </a:solidFill>
                <a:latin typeface="Courier"/>
              </a:rPr>
              <a:t>svydesign</a:t>
            </a:r>
            <a:r>
              <a:rPr>
                <a:latin typeface="Courier"/>
              </a:rPr>
              <a:t>(</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4070A0"/>
                </a:solidFill>
                <a:latin typeface="Courier"/>
              </a:rPr>
              <a:t>~</a:t>
            </a:r>
            <a:r>
              <a:rPr>
                <a:latin typeface="Courier"/>
              </a:rPr>
              <a:t>stratum,</a:t>
            </a:r>
            <a:br/>
            <a:r>
              <a:rPr>
                <a:latin typeface="Courier"/>
              </a:rPr>
              <a:t>                          </a:t>
            </a:r>
            <a:r>
              <a:rPr>
                <a:solidFill>
                  <a:srgbClr val="7D9029"/>
                </a:solidFill>
                <a:latin typeface="Courier"/>
              </a:rPr>
              <a:t>weights =</a:t>
            </a:r>
            <a:r>
              <a:rPr>
                <a:latin typeface="Courier"/>
              </a:rPr>
              <a:t> </a:t>
            </a:r>
            <a:r>
              <a:rPr>
                <a:solidFill>
                  <a:srgbClr val="4070A0"/>
                </a:solidFill>
                <a:latin typeface="Courier"/>
              </a:rPr>
              <a:t>~</a:t>
            </a:r>
            <a:r>
              <a:rPr>
                <a:latin typeface="Courier"/>
              </a:rPr>
              <a:t>child_weight,</a:t>
            </a:r>
            <a:br/>
            <a:r>
              <a:rPr>
                <a:latin typeface="Courier"/>
              </a:rPr>
              <a:t>                          </a:t>
            </a:r>
            <a:r>
              <a:rPr>
                <a:solidFill>
                  <a:srgbClr val="7D9029"/>
                </a:solidFill>
                <a:latin typeface="Courier"/>
              </a:rPr>
              <a:t>data =</a:t>
            </a:r>
            <a:r>
              <a:rPr>
                <a:latin typeface="Courier"/>
              </a:rPr>
              <a:t> </a:t>
            </a:r>
            <a:r>
              <a:rPr>
                <a:solidFill>
                  <a:srgbClr val="06287E"/>
                </a:solidFill>
                <a:latin typeface="Courier"/>
              </a:rPr>
              <a:t>subset</a:t>
            </a:r>
            <a:r>
              <a:rPr>
                <a:latin typeface="Courier"/>
              </a:rPr>
              <a:t>(survey, </a:t>
            </a:r>
            <a:r>
              <a:rPr>
                <a:solidFill>
                  <a:srgbClr val="4070A0"/>
                </a:solidFill>
                <a:latin typeface="Courier"/>
              </a:rPr>
              <a:t>!</a:t>
            </a:r>
            <a:r>
              <a:rPr>
                <a:solidFill>
                  <a:srgbClr val="06287E"/>
                </a:solidFill>
                <a:latin typeface="Courier"/>
              </a:rPr>
              <a:t>is.na</a:t>
            </a:r>
            <a:r>
              <a:rPr>
                <a:latin typeface="Courier"/>
              </a:rPr>
              <a:t>(child_muac_mm)), </a:t>
            </a:r>
            <a:r>
              <a:rPr>
                <a:solidFill>
                  <a:srgbClr val="7D9029"/>
                </a:solidFill>
                <a:latin typeface="Courier"/>
              </a:rPr>
              <a:t>nest =</a:t>
            </a:r>
            <a:r>
              <a:rPr>
                <a:latin typeface="Courier"/>
              </a:rPr>
              <a:t> </a:t>
            </a:r>
            <a:r>
              <a:rPr>
                <a:solidFill>
                  <a:srgbClr val="880000"/>
                </a:solidFill>
                <a:latin typeface="Courier"/>
              </a:rPr>
              <a:t>TRUE</a:t>
            </a:r>
            <a:r>
              <a:rPr>
                <a:latin typeface="Courier"/>
              </a:rPr>
              <a:t>)</a:t>
            </a:r>
            <a:br/>
            <a:br/>
            <a:r>
              <a:rPr>
                <a:solidFill>
                  <a:srgbClr val="06287E"/>
                </a:solidFill>
                <a:latin typeface="Courier"/>
              </a:rPr>
              <a:t>svyciprop</a:t>
            </a:r>
            <a:r>
              <a:rPr>
                <a:latin typeface="Courier"/>
              </a:rPr>
              <a:t>(</a:t>
            </a:r>
            <a:r>
              <a:rPr>
                <a:solidFill>
                  <a:srgbClr val="4070A0"/>
                </a:solidFill>
                <a:latin typeface="Courier"/>
              </a:rPr>
              <a:t>~</a:t>
            </a:r>
            <a:r>
              <a:rPr>
                <a:solidFill>
                  <a:srgbClr val="06287E"/>
                </a:solidFill>
                <a:latin typeface="Courier"/>
              </a:rPr>
              <a:t>I</a:t>
            </a:r>
            <a:r>
              <a:rPr>
                <a:latin typeface="Courier"/>
              </a:rPr>
              <a:t>(child_muac_mm </a:t>
            </a:r>
            <a:r>
              <a:rPr>
                <a:solidFill>
                  <a:srgbClr val="4070A0"/>
                </a:solidFill>
                <a:latin typeface="Courier"/>
              </a:rPr>
              <a:t>&lt;</a:t>
            </a:r>
            <a:r>
              <a:rPr>
                <a:latin typeface="Courier"/>
              </a:rPr>
              <a:t> </a:t>
            </a:r>
            <a:r>
              <a:rPr>
                <a:solidFill>
                  <a:srgbClr val="40A070"/>
                </a:solidFill>
                <a:latin typeface="Courier"/>
              </a:rPr>
              <a:t>125</a:t>
            </a:r>
            <a:r>
              <a:rPr>
                <a:latin typeface="Courier"/>
              </a:rPr>
              <a:t>), child_design, </a:t>
            </a:r>
            <a:r>
              <a:rPr>
                <a:solidFill>
                  <a:srgbClr val="7D9029"/>
                </a:solidFill>
                <a:latin typeface="Courier"/>
              </a:rPr>
              <a:t>method =</a:t>
            </a:r>
            <a:r>
              <a:rPr>
                <a:latin typeface="Courier"/>
              </a:rPr>
              <a:t> </a:t>
            </a:r>
            <a:r>
              <a:rPr>
                <a:solidFill>
                  <a:srgbClr val="4070A0"/>
                </a:solidFill>
                <a:latin typeface="Courier"/>
              </a:rPr>
              <a:t>"logit"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plan du sous-échantillon — En Python</a:t>
            </a:r>
          </a:p>
        </p:txBody>
      </p:sp>
      <p:sp>
        <p:nvSpPr>
          <p:cNvPr id="3" name="Content Placeholder 2"/>
          <p:cNvSpPr>
            <a:spLocks noGrp="1"/>
          </p:cNvSpPr>
          <p:nvPr>
            <p:ph idx="1"/>
          </p:nvPr>
        </p:nvSpPr>
        <p:spPr/>
        <p:txBody>
          <a:bodyPr/>
          <a:lstStyle/>
          <a:p>
            <a:pPr lvl="0" indent="0">
              <a:buNone/>
            </a:pPr>
            <a:r>
              <a:rPr>
                <a:latin typeface="Courier"/>
              </a:rPr>
              <a:t>measured </a:t>
            </a:r>
            <a:r>
              <a:rPr>
                <a:solidFill>
                  <a:srgbClr val="666666"/>
                </a:solidFill>
                <a:latin typeface="Courier"/>
              </a:rPr>
              <a:t>=</a:t>
            </a:r>
            <a:r>
              <a:rPr>
                <a:latin typeface="Courier"/>
              </a:rPr>
              <a:t> survey[survey[</a:t>
            </a:r>
            <a:r>
              <a:rPr>
                <a:solidFill>
                  <a:srgbClr val="4070A0"/>
                </a:solidFill>
                <a:latin typeface="Courier"/>
              </a:rPr>
              <a:t>"child_muac_mm"</a:t>
            </a:r>
            <a:r>
              <a:rPr>
                <a:latin typeface="Courier"/>
              </a:rPr>
              <a:t>].notna()].copy()</a:t>
            </a:r>
            <a:br/>
            <a:r>
              <a:rPr>
                <a:latin typeface="Courier"/>
              </a:rPr>
              <a:t>measured[</a:t>
            </a:r>
            <a:r>
              <a:rPr>
                <a:solidFill>
                  <a:srgbClr val="4070A0"/>
                </a:solidFill>
                <a:latin typeface="Courier"/>
              </a:rPr>
              <a:t>"child_weight"</a:t>
            </a:r>
            <a:r>
              <a:rPr>
                <a:latin typeface="Courier"/>
              </a:rPr>
              <a:t>] </a:t>
            </a:r>
            <a:r>
              <a:rPr>
                <a:solidFill>
                  <a:srgbClr val="666666"/>
                </a:solidFill>
                <a:latin typeface="Courier"/>
              </a:rPr>
              <a:t>=</a:t>
            </a:r>
            <a:r>
              <a:rPr>
                <a:latin typeface="Courier"/>
              </a:rPr>
              <a:t> measured[</a:t>
            </a:r>
            <a:r>
              <a:rPr>
                <a:solidFill>
                  <a:srgbClr val="4070A0"/>
                </a:solidFill>
                <a:latin typeface="Courier"/>
              </a:rPr>
              <a:t>"weight"</a:t>
            </a:r>
            <a:r>
              <a:rPr>
                <a:latin typeface="Courier"/>
              </a:rPr>
              <a:t>] </a:t>
            </a:r>
            <a:r>
              <a:rPr>
                <a:solidFill>
                  <a:srgbClr val="666666"/>
                </a:solidFill>
                <a:latin typeface="Courier"/>
              </a:rPr>
              <a:t>*</a:t>
            </a:r>
            <a:r>
              <a:rPr>
                <a:latin typeface="Courier"/>
              </a:rPr>
              <a:t> measured[</a:t>
            </a:r>
            <a:r>
              <a:rPr>
                <a:solidFill>
                  <a:srgbClr val="4070A0"/>
                </a:solidFill>
                <a:latin typeface="Courier"/>
              </a:rPr>
              <a:t>"children_under5"</a:t>
            </a:r>
            <a:r>
              <a:rPr>
                <a:latin typeface="Courier"/>
              </a:rPr>
              <a:t>]</a:t>
            </a:r>
            <a:br/>
            <a:br/>
            <a:r>
              <a:rPr>
                <a:latin typeface="Courier"/>
              </a:rPr>
              <a:t>child_design </a:t>
            </a:r>
            <a:r>
              <a:rPr>
                <a:solidFill>
                  <a:srgbClr val="666666"/>
                </a:solidFill>
                <a:latin typeface="Courier"/>
              </a:rPr>
              <a:t>=</a:t>
            </a:r>
            <a:r>
              <a:rPr>
                <a:latin typeface="Courier"/>
              </a:rPr>
              <a:t> SurveyDesign(measured, ids</a:t>
            </a:r>
            <a:r>
              <a:rPr>
                <a:solidFill>
                  <a:srgbClr val="666666"/>
                </a:solidFill>
                <a:latin typeface="Courier"/>
              </a:rPr>
              <a:t>=</a:t>
            </a:r>
            <a:r>
              <a:rPr>
                <a:solidFill>
                  <a:srgbClr val="4070A0"/>
                </a:solidFill>
                <a:latin typeface="Courier"/>
              </a:rPr>
              <a:t>"ea_id"</a:t>
            </a:r>
            <a:r>
              <a:rPr>
                <a:latin typeface="Courier"/>
              </a:rPr>
              <a:t>, strata</a:t>
            </a:r>
            <a:r>
              <a:rPr>
                <a:solidFill>
                  <a:srgbClr val="666666"/>
                </a:solidFill>
                <a:latin typeface="Courier"/>
              </a:rPr>
              <a:t>=</a:t>
            </a:r>
            <a:r>
              <a:rPr>
                <a:solidFill>
                  <a:srgbClr val="4070A0"/>
                </a:solidFill>
                <a:latin typeface="Courier"/>
              </a:rPr>
              <a:t>"stratum"</a:t>
            </a:r>
            <a:r>
              <a:rPr>
                <a:latin typeface="Courier"/>
              </a:rPr>
              <a:t>,</a:t>
            </a:r>
            <a:br/>
            <a:r>
              <a:rPr>
                <a:latin typeface="Courier"/>
              </a:rPr>
              <a:t>                            weights</a:t>
            </a:r>
            <a:r>
              <a:rPr>
                <a:solidFill>
                  <a:srgbClr val="666666"/>
                </a:solidFill>
                <a:latin typeface="Courier"/>
              </a:rPr>
              <a:t>=</a:t>
            </a:r>
            <a:r>
              <a:rPr>
                <a:solidFill>
                  <a:srgbClr val="4070A0"/>
                </a:solidFill>
                <a:latin typeface="Courier"/>
              </a:rPr>
              <a:t>"child_weight"</a:t>
            </a:r>
            <a:r>
              <a:rPr>
                <a:latin typeface="Courier"/>
              </a:rPr>
              <a:t>)</a:t>
            </a:r>
            <a:br/>
            <a:r>
              <a:rPr>
                <a:solidFill>
                  <a:srgbClr val="008000"/>
                </a:solidFill>
                <a:latin typeface="Courier"/>
              </a:rPr>
              <a:t>print</a:t>
            </a:r>
            <a:r>
              <a:rPr>
                <a:latin typeface="Courier"/>
              </a:rPr>
              <a:t>(child_design.mean(</a:t>
            </a:r>
            <a:r>
              <a:rPr b="1">
                <a:solidFill>
                  <a:srgbClr val="007020"/>
                </a:solidFill>
                <a:latin typeface="Courier"/>
              </a:rPr>
              <a:t>lambda</a:t>
            </a:r>
            <a:r>
              <a:rPr>
                <a:latin typeface="Courier"/>
              </a:rPr>
              <a:t> d: d[</a:t>
            </a:r>
            <a:r>
              <a:rPr>
                <a:solidFill>
                  <a:srgbClr val="4070A0"/>
                </a:solidFill>
                <a:latin typeface="Courier"/>
              </a:rPr>
              <a:t>"child_muac_mm"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Écrivez le plan à côté des estimations — Exemple</a:t>
            </a:r>
          </a:p>
        </p:txBody>
      </p:sp>
      <p:sp>
        <p:nvSpPr>
          <p:cNvPr id="3" name="Content Placeholder 2"/>
          <p:cNvSpPr>
            <a:spLocks noGrp="1"/>
          </p:cNvSpPr>
          <p:nvPr>
            <p:ph idx="1"/>
          </p:nvPr>
        </p:nvSpPr>
        <p:spPr/>
        <p:txBody>
          <a:bodyPr/>
          <a:lstStyle/>
          <a:p>
            <a:pPr lvl="0" indent="0">
              <a:buNone/>
            </a:pPr>
            <a:r>
              <a:rPr>
                <a:latin typeface="Courier"/>
              </a:rPr>
              <a:t>Design           Stratified two-stage cluster
Strata           urban, rural-accessible, rural-remote
PSU              enumeration area (75 sampled, 25 per stratum)
Stage 1          PPS, size measure = households at frame listing
Stage 2          SRS, 14 households per area
Weights          base = M_h / (25 * 14), non-response adjusted within area
Variance         ultimate cluster, Taylor linearisation
Software         R survey 4.x / equivalent direct computation in Python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L’objet de plan suppose que tous les ménages tirés ont été enquêtés et que toutes les zones tirées ont été visitées.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https://data-analysis.cassion.dev/fr/cours/survey-analysis-sampling/survey-05-survey-aware-estimation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Déclarez le plan une seule fois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Un objet de plan, et toute estimation ultérieure hérite des pondérations, des strates et des grappes. Le paquet survey de R, l’arithmétique équivalente en Python, et les quatre erreurs qui produisent en silence une simple moyenne.</vt:lpwstr>
  </property>
</Properties>
</file>