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notesMaster" Target="notesMasters/notesMaster1.xml" /><Relationship Id="rId28" Type="http://schemas.openxmlformats.org/officeDocument/2006/relationships/viewProps" Target="viewProps.xml" /><Relationship Id="rId27" Type="http://schemas.openxmlformats.org/officeDocument/2006/relationships/presProps" Target="presProps.xml" /><Relationship Id="rId1" Type="http://schemas.openxmlformats.org/officeDocument/2006/relationships/slideMaster" Target="slideMasters/slideMaster1.xml" /><Relationship Id="rId30" Type="http://schemas.openxmlformats.org/officeDocument/2006/relationships/tableStyles" Target="tableStyles.xml" /><Relationship Id="rId29"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Cinquante-quatre entretiens manquants concentrés dans la strate la moins semblable aux autres, deux grappes de remplacement qui changent une probabilité que personne ne recalcule, et l’hypothèse sur laquelle repose tout ajustement.</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valeur manquante est une question sans réponse. La non-réponse est un ménage tiré et jamais enquêté, et la différence compte car la non-réponse ne laisse aucune ligne — le cas le plus difficile du cours de nettoyage, dans un décor où la base de sondage dit exactement combien de lignes devraient s’y trouver.</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996 sur 1 050. Un taux de réponse global de 95 % se lit comme excellent, et le fait utile n’est pas la moyenne — c’est que le déficit se concentre en zone urbaine, qui est aussi la moins touchée par l’insécurité alimentaire, de vingt points. Une analyse non ajustée sous-représente donc exactement la strate qui tirerait l’estimation vers le bas. Le sens du biais se déduit de ce seul tableau, avant toute modélisation.</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L’ajustement de la leçon 2 gonfle la pondération de chaque ménage répondant pour qu’il porte les non-répondants de sa propre zone.</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L’hypothèse est que les non-répondants ressemblent aux répondants de la même zone. Elle n’est pas gratuite et n’est pas testable depuis l’enquête, donc elle a sa place dans la section des limites, en toutes lettres.</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Remarquez ce que fait ce paragraphe. Il nomme le sens du biais résiduel après ajustement, ce qui est le maximum qu’une enquête puisse honnêtement offrir.</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niveaux sont possibles et ils ne se valent pas. Ce dernier point compte ici — une zone à très peu d’entretiens aboutis reçoit un gros ajustement issu d’un petit dénominateur, et une seule zone de ce type peut déplacer l’estimation d’une strate. Vérifiez.</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Écrêtez ou signalez toute pondération très éloignée des autres. Une pondération valant trois fois la base de sa strate est une zone faisant le travail de trois, et elle gonfle la variance sans ajouter d’information. L’écrêtage est un jugement assorti d’un coût — il introduit un léger biais pour retirer une grande variance — et comme tout jugement de ce cours il s’écrit avec son seuil.</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Deux zones du rural reculé n’ont pas pu être atteintes et ont été remplacées. La base l’enregistre.</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C’est là qu’un plan cesse discrètement d’être celui qui a été documenté, et il existe deux traitements défendables. Traiter le remplacement comme l’original. Le choix pragmatique, et ce que fait presque tout le monde. Cela suppose que la zone de remplacement est échangeable avec celle qu’elle remplace — raisonnable si le remplacement était aléatoire dans la strate, ce que le protocole devrait dire et ne dit souvent pas. Traiter l’original comme une non-réponse au niveau de la grappe. Plus honnête et plus difficile : la strate compte en réalité 23 grappes répondantes et non 25, et ses pondérations se gonflent en conséquence.</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L’écart sur cette enquête est faible. La raison de le faire explicitement n’est pas l’ampleur de la correction, c’est que les zones inaccessibles ne forment jamais un sous-ensemble aléatoire. Une zone qu’on ne peut pas atteindre en février est reculée, ou peu sûre, ou inondée, et ce sont précisément les conditions associées aux résultats mesurés. La remplacer par une zone accessible retire systématiquement les pires cas.</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Quatre colonnes et une appréciation du risque. Un rapport d’enquête qui donne un taux de réponse global unique a caché la seule chose de la non-réponse qui affecte l’estimation — l’endroit où elle est tombée.</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Il n’existe pas de seuil universel, et la recommandation honnête est comparative plutôt qu’absolue. La comparaison la plus importante est celle avec le tour précédent. Une estimation qui a bougé de cinq points entre deux tours, alors que la réponse a bougé de quinze, a une explication alternative évidente qu’il faut traiter avant toute explication programmatique.</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Vous avez une estimation, un plan et un compte rendu honnête de ce qui lui manque. La leçon suivante en fait ce qui se publie — un intervalle, de la bonne forme, avec le bon nombre de décimales, et la phrase qui l’entoure.</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survey-analysis-sampling/survey-06-non-response-and-replacement"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Les ménages que vous n’avez pas eus</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Cinquante-quatre entretiens manquants concentrés dans la strate la moins semblable aux autres, deux grappes de remplacement qui changent une probabilité que personne ne recalcule, et l’hypothèse sur laquelle repose tout ajustement.</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6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La non-réponse n’est pas une donnée manquante</a:t>
            </a:r>
          </a:p>
          <a:p>
            <a:pPr lvl="0"/>
            <a:r>
              <a:rPr/>
              <a:t>L’ajustement, et l’hypothèse qui le porte</a:t>
            </a:r>
          </a:p>
          <a:p>
            <a:pPr lvl="0"/>
            <a:r>
              <a:rPr/>
              <a:t>Ajustez au bon niveau</a:t>
            </a:r>
          </a:p>
          <a:p>
            <a:pPr lvl="0"/>
            <a:r>
              <a:rPr/>
              <a:t>Les grappes de remplacement</a:t>
            </a:r>
          </a:p>
          <a:p>
            <a:pPr lvl="0"/>
            <a:r>
              <a:rPr/>
              <a:t>Les taux de réponse ont leur place dans le rapport</a:t>
            </a:r>
          </a:p>
          <a:p>
            <a:pPr lvl="0"/>
            <a:r>
              <a:rPr/>
              <a:t>Quand la réponse est assez mauvaise pour s’arrêter</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non-réponse n’est pas une donnée manquante — En Python</a:t>
            </a:r>
          </a:p>
        </p:txBody>
      </p:sp>
      <p:sp>
        <p:nvSpPr>
          <p:cNvPr id="3" name="Content Placeholder 2"/>
          <p:cNvSpPr>
            <a:spLocks noGrp="1"/>
          </p:cNvSpPr>
          <p:nvPr>
            <p:ph idx="1"/>
          </p:nvPr>
        </p:nvSpPr>
        <p:spPr/>
        <p:txBody>
          <a:bodyPr/>
          <a:lstStyle/>
          <a:p>
            <a:pPr lvl="0" indent="0">
              <a:buNone/>
            </a:pPr>
            <a:r>
              <a:rPr>
                <a:latin typeface="Courier"/>
              </a:rPr>
              <a:t>selected </a:t>
            </a:r>
            <a:r>
              <a:rPr>
                <a:solidFill>
                  <a:srgbClr val="666666"/>
                </a:solidFill>
                <a:latin typeface="Courier"/>
              </a:rPr>
              <a:t>=</a:t>
            </a:r>
            <a:r>
              <a:rPr>
                <a:latin typeface="Courier"/>
              </a:rPr>
              <a:t> frame[frame[</a:t>
            </a:r>
            <a:r>
              <a:rPr>
                <a:solidFill>
                  <a:srgbClr val="4070A0"/>
                </a:solidFill>
                <a:latin typeface="Courier"/>
              </a:rPr>
              <a:t>"selected"</a:t>
            </a:r>
            <a:r>
              <a:rPr>
                <a:latin typeface="Courier"/>
              </a:rPr>
              <a:t>] </a:t>
            </a:r>
            <a:r>
              <a:rPr>
                <a:solidFill>
                  <a:srgbClr val="666666"/>
                </a:solidFill>
                <a:latin typeface="Courier"/>
              </a:rPr>
              <a:t>==</a:t>
            </a:r>
            <a:r>
              <a:rPr>
                <a:latin typeface="Courier"/>
              </a:rPr>
              <a:t> </a:t>
            </a:r>
            <a:r>
              <a:rPr>
                <a:solidFill>
                  <a:srgbClr val="19177C"/>
                </a:solidFill>
                <a:latin typeface="Courier"/>
              </a:rPr>
              <a:t>True</a:t>
            </a:r>
            <a:r>
              <a:rPr>
                <a:latin typeface="Courier"/>
              </a:rPr>
              <a:t>]</a:t>
            </a:r>
            <a:br/>
            <a:br/>
            <a:r>
              <a:rPr>
                <a:latin typeface="Courier"/>
              </a:rPr>
              <a:t>response </a:t>
            </a:r>
            <a:r>
              <a:rPr>
                <a:solidFill>
                  <a:srgbClr val="666666"/>
                </a:solidFill>
                <a:latin typeface="Courier"/>
              </a:rPr>
              <a:t>=</a:t>
            </a:r>
            <a:r>
              <a:rPr>
                <a:latin typeface="Courier"/>
              </a:rPr>
              <a:t> selected.groupby(</a:t>
            </a:r>
            <a:r>
              <a:rPr>
                <a:solidFill>
                  <a:srgbClr val="4070A0"/>
                </a:solidFill>
                <a:latin typeface="Courier"/>
              </a:rPr>
              <a:t>"stratum"</a:t>
            </a:r>
            <a:r>
              <a:rPr>
                <a:latin typeface="Courier"/>
              </a:rPr>
              <a:t>).agg(</a:t>
            </a:r>
            <a:br/>
            <a:r>
              <a:rPr>
                <a:latin typeface="Courier"/>
              </a:rPr>
              <a:t>    selected</a:t>
            </a:r>
            <a:r>
              <a:rPr>
                <a:solidFill>
                  <a:srgbClr val="666666"/>
                </a:solidFill>
                <a:latin typeface="Courier"/>
              </a:rPr>
              <a:t>=</a:t>
            </a:r>
            <a:r>
              <a:rPr>
                <a:latin typeface="Courier"/>
              </a:rPr>
              <a:t>(</a:t>
            </a:r>
            <a:r>
              <a:rPr>
                <a:solidFill>
                  <a:srgbClr val="4070A0"/>
                </a:solidFill>
                <a:latin typeface="Courier"/>
              </a:rPr>
              <a:t>"households_selected"</a:t>
            </a:r>
            <a:r>
              <a:rPr>
                <a:latin typeface="Courier"/>
              </a:rPr>
              <a:t>, </a:t>
            </a:r>
            <a:r>
              <a:rPr>
                <a:solidFill>
                  <a:srgbClr val="4070A0"/>
                </a:solidFill>
                <a:latin typeface="Courier"/>
              </a:rPr>
              <a:t>"sum"</a:t>
            </a:r>
            <a:r>
              <a:rPr>
                <a:latin typeface="Courier"/>
              </a:rPr>
              <a:t>),</a:t>
            </a:r>
            <a:br/>
            <a:r>
              <a:rPr>
                <a:latin typeface="Courier"/>
              </a:rPr>
              <a:t>    interviewed</a:t>
            </a:r>
            <a:r>
              <a:rPr>
                <a:solidFill>
                  <a:srgbClr val="666666"/>
                </a:solidFill>
                <a:latin typeface="Courier"/>
              </a:rPr>
              <a:t>=</a:t>
            </a:r>
            <a:r>
              <a:rPr>
                <a:latin typeface="Courier"/>
              </a:rPr>
              <a:t>(</a:t>
            </a:r>
            <a:r>
              <a:rPr>
                <a:solidFill>
                  <a:srgbClr val="4070A0"/>
                </a:solidFill>
                <a:latin typeface="Courier"/>
              </a:rPr>
              <a:t>"households_interviewed"</a:t>
            </a:r>
            <a:r>
              <a:rPr>
                <a:latin typeface="Courier"/>
              </a:rPr>
              <a:t>, </a:t>
            </a:r>
            <a:r>
              <a:rPr>
                <a:solidFill>
                  <a:srgbClr val="4070A0"/>
                </a:solidFill>
                <a:latin typeface="Courier"/>
              </a:rPr>
              <a:t>"sum"</a:t>
            </a:r>
            <a:r>
              <a:rPr>
                <a:latin typeface="Courier"/>
              </a:rPr>
              <a:t>),</a:t>
            </a:r>
            <a:br/>
            <a:r>
              <a:rPr>
                <a:latin typeface="Courier"/>
              </a:rPr>
              <a:t>)</a:t>
            </a:r>
            <a:br/>
            <a:r>
              <a:rPr>
                <a:latin typeface="Courier"/>
              </a:rPr>
              <a:t>response[</a:t>
            </a:r>
            <a:r>
              <a:rPr>
                <a:solidFill>
                  <a:srgbClr val="4070A0"/>
                </a:solidFill>
                <a:latin typeface="Courier"/>
              </a:rPr>
              <a:t>"rate"</a:t>
            </a:r>
            <a:r>
              <a:rPr>
                <a:latin typeface="Courier"/>
              </a:rPr>
              <a:t>] </a:t>
            </a:r>
            <a:r>
              <a:rPr>
                <a:solidFill>
                  <a:srgbClr val="666666"/>
                </a:solidFill>
                <a:latin typeface="Courier"/>
              </a:rPr>
              <a:t>=</a:t>
            </a:r>
            <a:r>
              <a:rPr>
                <a:latin typeface="Courier"/>
              </a:rPr>
              <a:t> response[</a:t>
            </a:r>
            <a:r>
              <a:rPr>
                <a:solidFill>
                  <a:srgbClr val="4070A0"/>
                </a:solidFill>
                <a:latin typeface="Courier"/>
              </a:rPr>
              <a:t>"interviewed"</a:t>
            </a:r>
            <a:r>
              <a:rPr>
                <a:latin typeface="Courier"/>
              </a:rPr>
              <a:t>] </a:t>
            </a:r>
            <a:r>
              <a:rPr>
                <a:solidFill>
                  <a:srgbClr val="666666"/>
                </a:solidFill>
                <a:latin typeface="Courier"/>
              </a:rPr>
              <a:t>/</a:t>
            </a:r>
            <a:r>
              <a:rPr>
                <a:latin typeface="Courier"/>
              </a:rPr>
              <a:t> response[</a:t>
            </a:r>
            <a:r>
              <a:rPr>
                <a:solidFill>
                  <a:srgbClr val="4070A0"/>
                </a:solidFill>
                <a:latin typeface="Courier"/>
              </a:rPr>
              <a:t>"selected"</a:t>
            </a:r>
            <a:r>
              <a:rPr>
                <a:latin typeface="Courier"/>
              </a:rPr>
              <a:t>]</a:t>
            </a:r>
            <a:br/>
            <a:r>
              <a:rPr>
                <a:solidFill>
                  <a:srgbClr val="008000"/>
                </a:solidFill>
                <a:latin typeface="Courier"/>
              </a:rPr>
              <a:t>print</a:t>
            </a:r>
            <a:r>
              <a:rPr>
                <a:latin typeface="Courier"/>
              </a:rPr>
              <a:t>(response)</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non-réponse n’est pas une donnée manquante — En R</a:t>
            </a:r>
          </a:p>
        </p:txBody>
      </p:sp>
      <p:sp>
        <p:nvSpPr>
          <p:cNvPr id="3" name="Content Placeholder 2"/>
          <p:cNvSpPr>
            <a:spLocks noGrp="1"/>
          </p:cNvSpPr>
          <p:nvPr>
            <p:ph idx="1"/>
          </p:nvPr>
        </p:nvSpPr>
        <p:spPr/>
        <p:txBody>
          <a:bodyPr/>
          <a:lstStyle/>
          <a:p>
            <a:pPr lvl="0" indent="0">
              <a:buNone/>
            </a:pPr>
            <a:r>
              <a:rPr>
                <a:latin typeface="Courier"/>
              </a:rPr>
              <a:t>frame </a:t>
            </a:r>
            <a:r>
              <a:rPr>
                <a:solidFill>
                  <a:srgbClr val="4070A0"/>
                </a:solidFill>
                <a:latin typeface="Courier"/>
              </a:rPr>
              <a:t>|&gt;</a:t>
            </a:r>
            <a:br/>
            <a:r>
              <a:rPr>
                <a:latin typeface="Courier"/>
              </a:rPr>
              <a:t>  </a:t>
            </a:r>
            <a:r>
              <a:rPr>
                <a:solidFill>
                  <a:srgbClr val="06287E"/>
                </a:solidFill>
                <a:latin typeface="Courier"/>
              </a:rPr>
              <a:t>filter</a:t>
            </a:r>
            <a:r>
              <a:rPr>
                <a:latin typeface="Courier"/>
              </a:rPr>
              <a:t>(selected)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selected =</a:t>
            </a:r>
            <a:r>
              <a:rPr>
                <a:latin typeface="Courier"/>
              </a:rPr>
              <a:t> </a:t>
            </a:r>
            <a:r>
              <a:rPr>
                <a:solidFill>
                  <a:srgbClr val="06287E"/>
                </a:solidFill>
                <a:latin typeface="Courier"/>
              </a:rPr>
              <a:t>sum</a:t>
            </a:r>
            <a:r>
              <a:rPr>
                <a:latin typeface="Courier"/>
              </a:rPr>
              <a:t>(households_selected),</a:t>
            </a:r>
            <a:br/>
            <a:r>
              <a:rPr>
                <a:latin typeface="Courier"/>
              </a:rPr>
              <a:t>            </a:t>
            </a:r>
            <a:r>
              <a:rPr>
                <a:solidFill>
                  <a:srgbClr val="7D9029"/>
                </a:solidFill>
                <a:latin typeface="Courier"/>
              </a:rPr>
              <a:t>interviewed =</a:t>
            </a:r>
            <a:r>
              <a:rPr>
                <a:latin typeface="Courier"/>
              </a:rPr>
              <a:t> </a:t>
            </a:r>
            <a:r>
              <a:rPr>
                <a:solidFill>
                  <a:srgbClr val="06287E"/>
                </a:solidFill>
                <a:latin typeface="Courier"/>
              </a:rPr>
              <a:t>sum</a:t>
            </a:r>
            <a:r>
              <a:rPr>
                <a:latin typeface="Courier"/>
              </a:rPr>
              <a:t>(households_interviewed), </a:t>
            </a:r>
            <a:r>
              <a:rPr>
                <a:solidFill>
                  <a:srgbClr val="7D9029"/>
                </a:solidFill>
                <a:latin typeface="Courier"/>
              </a:rPr>
              <a:t>.by =</a:t>
            </a:r>
            <a:r>
              <a:rPr>
                <a:latin typeface="Courier"/>
              </a:rPr>
              <a:t> stratum)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rate =</a:t>
            </a:r>
            <a:r>
              <a:rPr>
                <a:latin typeface="Courier"/>
              </a:rPr>
              <a:t> interviewed </a:t>
            </a:r>
            <a:r>
              <a:rPr>
                <a:solidFill>
                  <a:srgbClr val="4070A0"/>
                </a:solidFill>
                <a:latin typeface="Courier"/>
              </a:rPr>
              <a:t>/</a:t>
            </a:r>
            <a:r>
              <a:rPr>
                <a:latin typeface="Courier"/>
              </a:rPr>
              <a:t> selected)</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non-réponse n’est pas une donnée manquante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Strate</a:t>
                      </a:r>
                    </a:p>
                  </a:txBody>
                  <a:tcPr/>
                </a:tc>
                <a:tc>
                  <a:txBody>
                    <a:bodyPr/>
                    <a:lstStyle/>
                    <a:p>
                      <a:pPr lvl="0" indent="0" marL="0">
                        <a:buNone/>
                      </a:pPr>
                      <a:r>
                        <a:rPr/>
                        <a:t>Tirés</a:t>
                      </a:r>
                    </a:p>
                  </a:txBody>
                  <a:tcPr/>
                </a:tc>
                <a:tc>
                  <a:txBody>
                    <a:bodyPr/>
                    <a:lstStyle/>
                    <a:p>
                      <a:pPr lvl="0" indent="0" marL="0">
                        <a:buNone/>
                      </a:pPr>
                      <a:r>
                        <a:rPr/>
                        <a:t>Enquêtés</a:t>
                      </a:r>
                    </a:p>
                  </a:txBody>
                  <a:tcPr/>
                </a:tc>
                <a:tc>
                  <a:txBody>
                    <a:bodyPr/>
                    <a:lstStyle/>
                    <a:p>
                      <a:pPr lvl="0" indent="0" marL="0">
                        <a:buNone/>
                      </a:pPr>
                      <a:r>
                        <a:rPr/>
                        <a:t>Réponse</a:t>
                      </a:r>
                    </a:p>
                  </a:txBody>
                  <a:tcPr/>
                </a:tc>
              </a:tr>
              <a:tr h="0">
                <a:tc>
                  <a:txBody>
                    <a:bodyPr/>
                    <a:lstStyle/>
                    <a:p>
                      <a:pPr lvl="0" indent="0" marL="0">
                        <a:buNone/>
                      </a:pPr>
                      <a:r>
                        <a:rPr/>
                        <a:t>Urbain</a:t>
                      </a:r>
                    </a:p>
                  </a:txBody>
                </a:tc>
                <a:tc>
                  <a:txBody>
                    <a:bodyPr/>
                    <a:lstStyle/>
                    <a:p>
                      <a:pPr lvl="0" indent="0" marL="0">
                        <a:buNone/>
                      </a:pPr>
                      <a:r>
                        <a:rPr/>
                        <a:t>350</a:t>
                      </a:r>
                    </a:p>
                  </a:txBody>
                </a:tc>
                <a:tc>
                  <a:txBody>
                    <a:bodyPr/>
                    <a:lstStyle/>
                    <a:p>
                      <a:pPr lvl="0" indent="0" marL="0">
                        <a:buNone/>
                      </a:pPr>
                      <a:r>
                        <a:rPr/>
                        <a:t>316</a:t>
                      </a:r>
                    </a:p>
                  </a:txBody>
                </a:tc>
                <a:tc>
                  <a:txBody>
                    <a:bodyPr/>
                    <a:lstStyle/>
                    <a:p>
                      <a:pPr lvl="0" indent="0" marL="0">
                        <a:buNone/>
                      </a:pPr>
                      <a:r>
                        <a:rPr/>
                        <a:t>90,3 %</a:t>
                      </a:r>
                    </a:p>
                  </a:txBody>
                </a:tc>
              </a:tr>
              <a:tr h="0">
                <a:tc>
                  <a:txBody>
                    <a:bodyPr/>
                    <a:lstStyle/>
                    <a:p>
                      <a:pPr lvl="0" indent="0" marL="0">
                        <a:buNone/>
                      </a:pPr>
                      <a:r>
                        <a:rPr/>
                        <a:t>Rural accessible</a:t>
                      </a:r>
                    </a:p>
                  </a:txBody>
                </a:tc>
                <a:tc>
                  <a:txBody>
                    <a:bodyPr/>
                    <a:lstStyle/>
                    <a:p>
                      <a:pPr lvl="0" indent="0" marL="0">
                        <a:buNone/>
                      </a:pPr>
                      <a:r>
                        <a:rPr/>
                        <a:t>350</a:t>
                      </a:r>
                    </a:p>
                  </a:txBody>
                </a:tc>
                <a:tc>
                  <a:txBody>
                    <a:bodyPr/>
                    <a:lstStyle/>
                    <a:p>
                      <a:pPr lvl="0" indent="0" marL="0">
                        <a:buNone/>
                      </a:pPr>
                      <a:r>
                        <a:rPr/>
                        <a:t>337</a:t>
                      </a:r>
                    </a:p>
                  </a:txBody>
                </a:tc>
                <a:tc>
                  <a:txBody>
                    <a:bodyPr/>
                    <a:lstStyle/>
                    <a:p>
                      <a:pPr lvl="0" indent="0" marL="0">
                        <a:buNone/>
                      </a:pPr>
                      <a:r>
                        <a:rPr/>
                        <a:t>96,3 %</a:t>
                      </a:r>
                    </a:p>
                  </a:txBody>
                </a:tc>
              </a:tr>
              <a:tr h="0">
                <a:tc>
                  <a:txBody>
                    <a:bodyPr/>
                    <a:lstStyle/>
                    <a:p>
                      <a:pPr lvl="0" indent="0" marL="0">
                        <a:buNone/>
                      </a:pPr>
                      <a:r>
                        <a:rPr/>
                        <a:t>Rural reculé</a:t>
                      </a:r>
                    </a:p>
                  </a:txBody>
                </a:tc>
                <a:tc>
                  <a:txBody>
                    <a:bodyPr/>
                    <a:lstStyle/>
                    <a:p>
                      <a:pPr lvl="0" indent="0" marL="0">
                        <a:buNone/>
                      </a:pPr>
                      <a:r>
                        <a:rPr/>
                        <a:t>350</a:t>
                      </a:r>
                    </a:p>
                  </a:txBody>
                </a:tc>
                <a:tc>
                  <a:txBody>
                    <a:bodyPr/>
                    <a:lstStyle/>
                    <a:p>
                      <a:pPr lvl="0" indent="0" marL="0">
                        <a:buNone/>
                      </a:pPr>
                      <a:r>
                        <a:rPr/>
                        <a:t>343</a:t>
                      </a:r>
                    </a:p>
                  </a:txBody>
                </a:tc>
                <a:tc>
                  <a:txBody>
                    <a:bodyPr/>
                    <a:lstStyle/>
                    <a:p>
                      <a:pPr lvl="0" indent="0" marL="0">
                        <a:buNone/>
                      </a:pPr>
                      <a:r>
                        <a:rPr/>
                        <a:t>98,0 %</a:t>
                      </a:r>
                    </a:p>
                  </a:txBody>
                </a:tc>
              </a:tr>
            </a:tbl>
          </a:graphicData>
        </a:graphic>
      </p:graphicFrame>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L’ajustement, et l’hypothèse qui le porte — En Python</a:t>
            </a:r>
          </a:p>
        </p:txBody>
      </p:sp>
      <p:sp>
        <p:nvSpPr>
          <p:cNvPr id="3" name="Content Placeholder 2"/>
          <p:cNvSpPr>
            <a:spLocks noGrp="1"/>
          </p:cNvSpPr>
          <p:nvPr>
            <p:ph idx="1"/>
          </p:nvPr>
        </p:nvSpPr>
        <p:spPr/>
        <p:txBody>
          <a:bodyPr/>
          <a:lstStyle/>
          <a:p>
            <a:pPr lvl="0" indent="0">
              <a:buNone/>
            </a:pPr>
            <a:r>
              <a:rPr>
                <a:latin typeface="Courier"/>
              </a:rPr>
              <a:t>survey[</a:t>
            </a:r>
            <a:r>
              <a:rPr>
                <a:solidFill>
                  <a:srgbClr val="4070A0"/>
                </a:solidFill>
                <a:latin typeface="Courier"/>
              </a:rPr>
              <a:t>"nr_adjustment"</a:t>
            </a:r>
            <a:r>
              <a:rPr>
                <a:latin typeface="Courier"/>
              </a:rPr>
              <a:t>] </a:t>
            </a:r>
            <a:r>
              <a:rPr>
                <a:solidFill>
                  <a:srgbClr val="666666"/>
                </a:solidFill>
                <a:latin typeface="Courier"/>
              </a:rPr>
              <a:t>=</a:t>
            </a:r>
            <a:r>
              <a:rPr>
                <a:latin typeface="Courier"/>
              </a:rPr>
              <a:t> </a:t>
            </a:r>
            <a:r>
              <a:rPr>
                <a:solidFill>
                  <a:srgbClr val="40A070"/>
                </a:solidFill>
                <a:latin typeface="Courier"/>
              </a:rPr>
              <a:t>14</a:t>
            </a:r>
            <a:r>
              <a:rPr>
                <a:latin typeface="Courier"/>
              </a:rPr>
              <a:t> </a:t>
            </a:r>
            <a:r>
              <a:rPr>
                <a:solidFill>
                  <a:srgbClr val="666666"/>
                </a:solidFill>
                <a:latin typeface="Courier"/>
              </a:rPr>
              <a:t>/</a:t>
            </a:r>
            <a:r>
              <a:rPr>
                <a:latin typeface="Courier"/>
              </a:rPr>
              <a:t> survey[</a:t>
            </a:r>
            <a:r>
              <a:rPr>
                <a:solidFill>
                  <a:srgbClr val="4070A0"/>
                </a:solidFill>
                <a:latin typeface="Courier"/>
              </a:rPr>
              <a:t>"ea_id"</a:t>
            </a:r>
            <a:r>
              <a:rPr>
                <a:latin typeface="Courier"/>
              </a:rPr>
              <a:t>].</a:t>
            </a:r>
            <a:r>
              <a:rPr>
                <a:solidFill>
                  <a:srgbClr val="008000"/>
                </a:solidFill>
                <a:latin typeface="Courier"/>
              </a:rPr>
              <a:t>map</a:t>
            </a:r>
            <a:r>
              <a:rPr>
                <a:latin typeface="Courier"/>
              </a:rPr>
              <a:t>(</a:t>
            </a:r>
            <a:br/>
            <a:r>
              <a:rPr>
                <a:latin typeface="Courier"/>
              </a:rPr>
              <a:t>    selected.set_index(</a:t>
            </a:r>
            <a:r>
              <a:rPr>
                <a:solidFill>
                  <a:srgbClr val="4070A0"/>
                </a:solidFill>
                <a:latin typeface="Courier"/>
              </a:rPr>
              <a:t>"ea_id"</a:t>
            </a:r>
            <a:r>
              <a:rPr>
                <a:latin typeface="Courier"/>
              </a:rPr>
              <a:t>)[</a:t>
            </a:r>
            <a:r>
              <a:rPr>
                <a:solidFill>
                  <a:srgbClr val="4070A0"/>
                </a:solidFill>
                <a:latin typeface="Courier"/>
              </a:rPr>
              <a:t>"households_interviewed"</a:t>
            </a:r>
            <a:r>
              <a:rPr>
                <a:latin typeface="Courier"/>
              </a:rPr>
              <a:t>]</a:t>
            </a:r>
            <a:br/>
            <a:r>
              <a:rPr>
                <a:latin typeface="Courier"/>
              </a:rPr>
              <a:t>)</a:t>
            </a:r>
            <a:br/>
            <a:r>
              <a:rPr>
                <a:solidFill>
                  <a:srgbClr val="008000"/>
                </a:solidFill>
                <a:latin typeface="Courier"/>
              </a:rPr>
              <a:t>print</a:t>
            </a:r>
            <a:r>
              <a:rPr>
                <a:latin typeface="Courier"/>
              </a:rPr>
              <a:t>(survey.groupby(</a:t>
            </a:r>
            <a:r>
              <a:rPr>
                <a:solidFill>
                  <a:srgbClr val="4070A0"/>
                </a:solidFill>
                <a:latin typeface="Courier"/>
              </a:rPr>
              <a:t>"stratum"</a:t>
            </a:r>
            <a:r>
              <a:rPr>
                <a:latin typeface="Courier"/>
              </a:rPr>
              <a:t>)[</a:t>
            </a:r>
            <a:r>
              <a:rPr>
                <a:solidFill>
                  <a:srgbClr val="4070A0"/>
                </a:solidFill>
                <a:latin typeface="Courier"/>
              </a:rPr>
              <a:t>"nr_adjustment"</a:t>
            </a:r>
            <a:r>
              <a:rPr>
                <a:latin typeface="Courier"/>
              </a:rPr>
              <a:t>].mean().</a:t>
            </a:r>
            <a:r>
              <a:rPr>
                <a:solidFill>
                  <a:srgbClr val="008000"/>
                </a:solidFill>
                <a:latin typeface="Courier"/>
              </a:rPr>
              <a:t>round</a:t>
            </a:r>
            <a:r>
              <a:rPr>
                <a:latin typeface="Courier"/>
              </a:rPr>
              <a:t>(</a:t>
            </a:r>
            <a:r>
              <a:rPr>
                <a:solidFill>
                  <a:srgbClr val="40A070"/>
                </a:solidFill>
                <a:latin typeface="Courier"/>
              </a:rPr>
              <a:t>3</a:t>
            </a: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L’ajustement, et l’hypothèse qui le porte — En R</a:t>
            </a:r>
          </a:p>
        </p:txBody>
      </p:sp>
      <p:sp>
        <p:nvSpPr>
          <p:cNvPr id="3" name="Content Placeholder 2"/>
          <p:cNvSpPr>
            <a:spLocks noGrp="1"/>
          </p:cNvSpPr>
          <p:nvPr>
            <p:ph idx="1"/>
          </p:nvPr>
        </p:nvSpPr>
        <p:spPr/>
        <p:txBody>
          <a:bodyPr/>
          <a:lstStyle/>
          <a:p>
            <a:pPr lvl="0" indent="0">
              <a:buNone/>
            </a:pPr>
            <a:r>
              <a:rPr>
                <a:latin typeface="Courier"/>
              </a:rPr>
              <a:t>survey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mean_adjustment =</a:t>
            </a:r>
            <a:r>
              <a:rPr>
                <a:latin typeface="Courier"/>
              </a:rPr>
              <a:t> </a:t>
            </a:r>
            <a:r>
              <a:rPr>
                <a:solidFill>
                  <a:srgbClr val="06287E"/>
                </a:solidFill>
                <a:latin typeface="Courier"/>
              </a:rPr>
              <a:t>mean</a:t>
            </a:r>
            <a:r>
              <a:rPr>
                <a:latin typeface="Courier"/>
              </a:rPr>
              <a:t>(</a:t>
            </a:r>
            <a:r>
              <a:rPr>
                <a:solidFill>
                  <a:srgbClr val="40A070"/>
                </a:solidFill>
                <a:latin typeface="Courier"/>
              </a:rPr>
              <a:t>14</a:t>
            </a:r>
            <a:r>
              <a:rPr>
                <a:latin typeface="Courier"/>
              </a:rPr>
              <a:t> </a:t>
            </a:r>
            <a:r>
              <a:rPr>
                <a:solidFill>
                  <a:srgbClr val="4070A0"/>
                </a:solidFill>
                <a:latin typeface="Courier"/>
              </a:rPr>
              <a:t>/</a:t>
            </a:r>
            <a:r>
              <a:rPr>
                <a:latin typeface="Courier"/>
              </a:rPr>
              <a:t> households_interviewed), </a:t>
            </a:r>
            <a:r>
              <a:rPr>
                <a:solidFill>
                  <a:srgbClr val="7D9029"/>
                </a:solidFill>
                <a:latin typeface="Courier"/>
              </a:rPr>
              <a:t>.by =</a:t>
            </a:r>
            <a:r>
              <a:rPr>
                <a:latin typeface="Courier"/>
              </a:rPr>
              <a:t> stratum)</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L’ajustement, et l’hypothèse qui le porte</a:t>
            </a:r>
          </a:p>
        </p:txBody>
      </p:sp>
      <p:sp>
        <p:nvSpPr>
          <p:cNvPr id="3" name="Content Placeholder 2"/>
          <p:cNvSpPr>
            <a:spLocks noGrp="1"/>
          </p:cNvSpPr>
          <p:nvPr>
            <p:ph idx="1"/>
          </p:nvPr>
        </p:nvSpPr>
        <p:spPr/>
        <p:txBody>
          <a:bodyPr/>
          <a:lstStyle/>
          <a:p>
            <a:pPr lvl="0"/>
            <a:r>
              <a:rPr/>
              <a:t>L’hypothèse est que les non-répondants ressemblent aux répondants de la même zone — Elle n’est pas gratuite et n’est…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L’ajustement, et l’hypothèse qui le porte</a:t>
            </a:r>
          </a:p>
        </p:txBody>
      </p:sp>
      <p:sp>
        <p:nvSpPr>
          <p:cNvPr id="3" name="Content Placeholder 2"/>
          <p:cNvSpPr>
            <a:spLocks noGrp="1"/>
          </p:cNvSpPr>
          <p:nvPr>
            <p:ph idx="1"/>
          </p:nvPr>
        </p:nvSpPr>
        <p:spPr/>
        <p:txBody>
          <a:bodyPr/>
          <a:lstStyle/>
          <a:p>
            <a:pPr lvl="0" indent="0" marL="1270000">
              <a:buNone/>
            </a:pPr>
            <a:r>
              <a:rPr sz="2000"/>
              <a:t>La non-réponse a été ajustée à l’intérieur de chaque zone de dénombrement. La réponse urbaine était de 90,3 % contre 96 à 98 % en rural. Si les non-répondants urbains sont systématiquement mieux lotis que les répondants urbains — les concessions fermées et l’absence en journée le suggèrent — l’estimation ajustée reste légèrement trop élevée.</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Ajustez au bon niveau</a:t>
            </a:r>
          </a:p>
        </p:txBody>
      </p:sp>
      <p:sp>
        <p:nvSpPr>
          <p:cNvPr id="3" name="Content Placeholder 2"/>
          <p:cNvSpPr>
            <a:spLocks noGrp="1"/>
          </p:cNvSpPr>
          <p:nvPr>
            <p:ph idx="1"/>
          </p:nvPr>
        </p:nvSpPr>
        <p:spPr/>
        <p:txBody>
          <a:bodyPr/>
          <a:lstStyle/>
          <a:p>
            <a:pPr lvl="0"/>
            <a:r>
              <a:rPr b="1"/>
              <a:t>Dans la zone.</a:t>
            </a:r>
            <a:r>
              <a:rPr/>
              <a:t> Ce que fait cette enquête. Le meilleur quand la réponse varie entre zones, ce qui est toujours le cas.</a:t>
            </a:r>
          </a:p>
          <a:p>
            <a:pPr lvl="0"/>
            <a:r>
              <a:rPr b="1"/>
              <a:t>Dans la strate.</a:t>
            </a:r>
            <a:r>
              <a:rPr/>
              <a:t> Plus grossier, et cela jette l’information selon laquelle une zone a eu quatre refus et sa voisine…</a:t>
            </a:r>
          </a:p>
          <a:p>
            <a:pPr lvl="0"/>
            <a:r>
              <a:rPr b="1"/>
              <a:t>Dans une classe de réponse.</a:t>
            </a:r>
            <a:r>
              <a:rPr/>
              <a:t> Regroupez les zones selon un facteur prédictif de la réponse — densité urbaine, jour de…</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Ajustez au bon niveau — En Python</a:t>
            </a:r>
          </a:p>
        </p:txBody>
      </p:sp>
      <p:sp>
        <p:nvSpPr>
          <p:cNvPr id="3" name="Content Placeholder 2"/>
          <p:cNvSpPr>
            <a:spLocks noGrp="1"/>
          </p:cNvSpPr>
          <p:nvPr>
            <p:ph idx="1"/>
          </p:nvPr>
        </p:nvSpPr>
        <p:spPr/>
        <p:txBody>
          <a:bodyPr/>
          <a:lstStyle/>
          <a:p>
            <a:pPr lvl="0" indent="0">
              <a:buNone/>
            </a:pPr>
            <a:r>
              <a:rPr>
                <a:latin typeface="Courier"/>
              </a:rPr>
              <a:t>weights_by_area </a:t>
            </a:r>
            <a:r>
              <a:rPr>
                <a:solidFill>
                  <a:srgbClr val="666666"/>
                </a:solidFill>
                <a:latin typeface="Courier"/>
              </a:rPr>
              <a:t>=</a:t>
            </a:r>
            <a:r>
              <a:rPr>
                <a:latin typeface="Courier"/>
              </a:rPr>
              <a:t> survey.groupby(</a:t>
            </a:r>
            <a:r>
              <a:rPr>
                <a:solidFill>
                  <a:srgbClr val="4070A0"/>
                </a:solidFill>
                <a:latin typeface="Courier"/>
              </a:rPr>
              <a:t>"ea_id"</a:t>
            </a:r>
            <a:r>
              <a:rPr>
                <a:latin typeface="Courier"/>
              </a:rPr>
              <a:t>)[</a:t>
            </a:r>
            <a:r>
              <a:rPr>
                <a:solidFill>
                  <a:srgbClr val="4070A0"/>
                </a:solidFill>
                <a:latin typeface="Courier"/>
              </a:rPr>
              <a:t>"weight"</a:t>
            </a:r>
            <a:r>
              <a:rPr>
                <a:latin typeface="Courier"/>
              </a:rPr>
              <a:t>].first().sort_values()</a:t>
            </a:r>
            <a:br/>
            <a:r>
              <a:rPr>
                <a:solidFill>
                  <a:srgbClr val="008000"/>
                </a:solidFill>
                <a:latin typeface="Courier"/>
              </a:rPr>
              <a:t>print</a:t>
            </a:r>
            <a:r>
              <a:rPr>
                <a:latin typeface="Courier"/>
              </a:rPr>
              <a:t>(weights_by_area.tail(</a:t>
            </a:r>
            <a:r>
              <a:rPr>
                <a:solidFill>
                  <a:srgbClr val="40A070"/>
                </a:solidFill>
                <a:latin typeface="Courier"/>
              </a:rPr>
              <a:t>3</a:t>
            </a:r>
            <a:r>
              <a:rPr>
                <a:latin typeface="Courier"/>
              </a:rPr>
              <a:t>))</a:t>
            </a:r>
            <a:br/>
            <a:r>
              <a:rPr>
                <a:solidFill>
                  <a:srgbClr val="008000"/>
                </a:solidFill>
                <a:latin typeface="Courier"/>
              </a:rPr>
              <a:t>print</a:t>
            </a:r>
            <a:r>
              <a:rPr>
                <a:latin typeface="Courier"/>
              </a:rPr>
              <a:t>(</a:t>
            </a:r>
            <a:r>
              <a:rPr>
                <a:solidFill>
                  <a:srgbClr val="BB6688"/>
                </a:solidFill>
                <a:latin typeface="Courier"/>
              </a:rPr>
              <a:t>f"largest weight / smallest: </a:t>
            </a:r>
            <a:r>
              <a:rPr>
                <a:solidFill>
                  <a:srgbClr val="4070A0"/>
                </a:solidFill>
                <a:latin typeface="Courier"/>
              </a:rPr>
              <a:t>{</a:t>
            </a:r>
            <a:r>
              <a:rPr>
                <a:latin typeface="Courier"/>
              </a:rPr>
              <a:t>weights_by_area</a:t>
            </a:r>
            <a:r>
              <a:rPr>
                <a:solidFill>
                  <a:srgbClr val="4070A0"/>
                </a:solidFill>
                <a:latin typeface="Courier"/>
              </a:rPr>
              <a:t>.</a:t>
            </a:r>
            <a:r>
              <a:rPr>
                <a:solidFill>
                  <a:srgbClr val="008000"/>
                </a:solidFill>
                <a:latin typeface="Courier"/>
              </a:rPr>
              <a:t>max</a:t>
            </a:r>
            <a:r>
              <a:rPr>
                <a:latin typeface="Courier"/>
              </a:rPr>
              <a:t>() </a:t>
            </a:r>
            <a:r>
              <a:rPr>
                <a:solidFill>
                  <a:srgbClr val="666666"/>
                </a:solidFill>
                <a:latin typeface="Courier"/>
              </a:rPr>
              <a:t>/</a:t>
            </a:r>
            <a:r>
              <a:rPr>
                <a:latin typeface="Courier"/>
              </a:rPr>
              <a:t> weights_by_area</a:t>
            </a:r>
            <a:r>
              <a:rPr>
                <a:solidFill>
                  <a:srgbClr val="4070A0"/>
                </a:solidFill>
                <a:latin typeface="Courier"/>
              </a:rPr>
              <a:t>.</a:t>
            </a:r>
            <a:r>
              <a:rPr>
                <a:solidFill>
                  <a:srgbClr val="008000"/>
                </a:solidFill>
                <a:latin typeface="Courier"/>
              </a:rPr>
              <a:t>min</a:t>
            </a:r>
            <a:r>
              <a:rPr>
                <a:latin typeface="Courier"/>
              </a:rPr>
              <a:t>()</a:t>
            </a:r>
            <a:r>
              <a:rPr>
                <a:solidFill>
                  <a:srgbClr val="4070A0"/>
                </a:solidFill>
                <a:latin typeface="Courier"/>
              </a:rPr>
              <a:t>:.1f}</a:t>
            </a:r>
            <a:r>
              <a:rPr>
                <a:solidFill>
                  <a:srgbClr val="BB6688"/>
                </a:solidFill>
                <a:latin typeface="Courier"/>
              </a:rPr>
              <a:t>x"</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Ajustez au bon niveau — En R</a:t>
            </a:r>
          </a:p>
        </p:txBody>
      </p:sp>
      <p:sp>
        <p:nvSpPr>
          <p:cNvPr id="3" name="Content Placeholder 2"/>
          <p:cNvSpPr>
            <a:spLocks noGrp="1"/>
          </p:cNvSpPr>
          <p:nvPr>
            <p:ph idx="1"/>
          </p:nvPr>
        </p:nvSpPr>
        <p:spPr/>
        <p:txBody>
          <a:bodyPr/>
          <a:lstStyle/>
          <a:p>
            <a:pPr lvl="0" indent="0">
              <a:buNone/>
            </a:pPr>
            <a:r>
              <a:rPr>
                <a:latin typeface="Courier"/>
              </a:rPr>
              <a:t>survey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weight =</a:t>
            </a:r>
            <a:r>
              <a:rPr>
                <a:latin typeface="Courier"/>
              </a:rPr>
              <a:t> </a:t>
            </a:r>
            <a:r>
              <a:rPr>
                <a:solidFill>
                  <a:srgbClr val="06287E"/>
                </a:solidFill>
                <a:latin typeface="Courier"/>
              </a:rPr>
              <a:t>first</a:t>
            </a:r>
            <a:r>
              <a:rPr>
                <a:latin typeface="Courier"/>
              </a:rPr>
              <a:t>(weight), </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.by =</a:t>
            </a:r>
            <a:r>
              <a:rPr>
                <a:latin typeface="Courier"/>
              </a:rPr>
              <a:t> ea_id) </a:t>
            </a:r>
            <a:r>
              <a:rPr>
                <a:solidFill>
                  <a:srgbClr val="4070A0"/>
                </a:solidFill>
                <a:latin typeface="Courier"/>
              </a:rPr>
              <a:t>|&gt;</a:t>
            </a:r>
            <a:br/>
            <a:r>
              <a:rPr>
                <a:latin typeface="Courier"/>
              </a:rPr>
              <a:t>  </a:t>
            </a:r>
            <a:r>
              <a:rPr>
                <a:solidFill>
                  <a:srgbClr val="06287E"/>
                </a:solidFill>
                <a:latin typeface="Courier"/>
              </a:rPr>
              <a:t>arrange</a:t>
            </a:r>
            <a:r>
              <a:rPr>
                <a:latin typeface="Courier"/>
              </a:rPr>
              <a:t>(</a:t>
            </a:r>
            <a:r>
              <a:rPr>
                <a:solidFill>
                  <a:srgbClr val="06287E"/>
                </a:solidFill>
                <a:latin typeface="Courier"/>
              </a:rPr>
              <a:t>desc</a:t>
            </a:r>
            <a:r>
              <a:rPr>
                <a:latin typeface="Courier"/>
              </a:rPr>
              <a:t>(weight)) </a:t>
            </a:r>
            <a:r>
              <a:rPr>
                <a:solidFill>
                  <a:srgbClr val="4070A0"/>
                </a:solidFill>
                <a:latin typeface="Courier"/>
              </a:rPr>
              <a:t>|&gt;</a:t>
            </a:r>
            <a:br/>
            <a:r>
              <a:rPr>
                <a:latin typeface="Courier"/>
              </a:rPr>
              <a:t>  </a:t>
            </a:r>
            <a:r>
              <a:rPr>
                <a:solidFill>
                  <a:srgbClr val="06287E"/>
                </a:solidFill>
                <a:latin typeface="Courier"/>
              </a:rPr>
              <a:t>head</a:t>
            </a:r>
            <a:r>
              <a:rPr>
                <a:latin typeface="Courier"/>
              </a:rPr>
              <a:t>(</a:t>
            </a:r>
            <a:r>
              <a:rPr>
                <a:solidFill>
                  <a:srgbClr val="40A070"/>
                </a:solidFill>
                <a:latin typeface="Courier"/>
              </a:rPr>
              <a:t>3</a:t>
            </a: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Ajustez au bon niveau</a:t>
            </a:r>
          </a:p>
        </p:txBody>
      </p:sp>
      <p:sp>
        <p:nvSpPr>
          <p:cNvPr id="3" name="Content Placeholder 2"/>
          <p:cNvSpPr>
            <a:spLocks noGrp="1"/>
          </p:cNvSpPr>
          <p:nvPr>
            <p:ph idx="1"/>
          </p:nvPr>
        </p:nvSpPr>
        <p:spPr/>
        <p:txBody>
          <a:bodyPr/>
          <a:lstStyle/>
          <a:p>
            <a:pPr lvl="0"/>
            <a:r>
              <a:rPr/>
              <a:t>Écrêtez ou signalez toute pondération très éloignée des autres — Une pondération valant trois fois la base de sa strate…</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grappes de remplacement — En Python</a:t>
            </a:r>
          </a:p>
        </p:txBody>
      </p:sp>
      <p:sp>
        <p:nvSpPr>
          <p:cNvPr id="3" name="Content Placeholder 2"/>
          <p:cNvSpPr>
            <a:spLocks noGrp="1"/>
          </p:cNvSpPr>
          <p:nvPr>
            <p:ph idx="1"/>
          </p:nvPr>
        </p:nvSpPr>
        <p:spPr/>
        <p:txBody>
          <a:bodyPr/>
          <a:lstStyle/>
          <a:p>
            <a:pPr lvl="0" indent="0">
              <a:buNone/>
            </a:pPr>
            <a:r>
              <a:rPr>
                <a:latin typeface="Courier"/>
              </a:rPr>
              <a:t>replacements </a:t>
            </a:r>
            <a:r>
              <a:rPr>
                <a:solidFill>
                  <a:srgbClr val="666666"/>
                </a:solidFill>
                <a:latin typeface="Courier"/>
              </a:rPr>
              <a:t>=</a:t>
            </a:r>
            <a:r>
              <a:rPr>
                <a:latin typeface="Courier"/>
              </a:rPr>
              <a:t> frame[frame[</a:t>
            </a:r>
            <a:r>
              <a:rPr>
                <a:solidFill>
                  <a:srgbClr val="4070A0"/>
                </a:solidFill>
                <a:latin typeface="Courier"/>
              </a:rPr>
              <a:t>"replacement_for"</a:t>
            </a:r>
            <a:r>
              <a:rPr>
                <a:latin typeface="Courier"/>
              </a:rPr>
              <a:t>].notna()]</a:t>
            </a:r>
            <a:br/>
            <a:r>
              <a:rPr>
                <a:solidFill>
                  <a:srgbClr val="008000"/>
                </a:solidFill>
                <a:latin typeface="Courier"/>
              </a:rPr>
              <a:t>print</a:t>
            </a:r>
            <a:r>
              <a:rPr>
                <a:latin typeface="Courier"/>
              </a:rPr>
              <a:t>(replacements[[</a:t>
            </a:r>
            <a:r>
              <a:rPr>
                <a:solidFill>
                  <a:srgbClr val="4070A0"/>
                </a:solidFill>
                <a:latin typeface="Courier"/>
              </a:rPr>
              <a:t>"ea_id"</a:t>
            </a:r>
            <a:r>
              <a:rPr>
                <a:latin typeface="Courier"/>
              </a:rPr>
              <a:t>, </a:t>
            </a:r>
            <a:r>
              <a:rPr>
                <a:solidFill>
                  <a:srgbClr val="4070A0"/>
                </a:solidFill>
                <a:latin typeface="Courier"/>
              </a:rPr>
              <a:t>"stratum"</a:t>
            </a:r>
            <a:r>
              <a:rPr>
                <a:latin typeface="Courier"/>
              </a:rPr>
              <a:t>, </a:t>
            </a:r>
            <a:r>
              <a:rPr>
                <a:solidFill>
                  <a:srgbClr val="4070A0"/>
                </a:solidFill>
                <a:latin typeface="Courier"/>
              </a:rPr>
              <a:t>"households"</a:t>
            </a:r>
            <a:r>
              <a:rPr>
                <a:latin typeface="Courier"/>
              </a:rPr>
              <a:t>, </a:t>
            </a:r>
            <a:r>
              <a:rPr>
                <a:solidFill>
                  <a:srgbClr val="4070A0"/>
                </a:solidFill>
                <a:latin typeface="Courier"/>
              </a:rPr>
              <a:t>"replacement_for"</a:t>
            </a:r>
            <a:r>
              <a:rPr>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grappes de remplacement — En R</a:t>
            </a:r>
          </a:p>
        </p:txBody>
      </p:sp>
      <p:sp>
        <p:nvSpPr>
          <p:cNvPr id="3" name="Content Placeholder 2"/>
          <p:cNvSpPr>
            <a:spLocks noGrp="1"/>
          </p:cNvSpPr>
          <p:nvPr>
            <p:ph idx="1"/>
          </p:nvPr>
        </p:nvSpPr>
        <p:spPr/>
        <p:txBody>
          <a:bodyPr/>
          <a:lstStyle/>
          <a:p>
            <a:pPr lvl="0" indent="0">
              <a:buNone/>
            </a:pPr>
            <a:r>
              <a:rPr>
                <a:latin typeface="Courier"/>
              </a:rPr>
              <a:t>frame </a:t>
            </a:r>
            <a:r>
              <a:rPr>
                <a:solidFill>
                  <a:srgbClr val="4070A0"/>
                </a:solidFill>
                <a:latin typeface="Courier"/>
              </a:rPr>
              <a:t>|&gt;</a:t>
            </a: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(replacement_for)) </a:t>
            </a:r>
            <a:r>
              <a:rPr>
                <a:solidFill>
                  <a:srgbClr val="4070A0"/>
                </a:solidFill>
                <a:latin typeface="Courier"/>
              </a:rPr>
              <a:t>|&gt;</a:t>
            </a:r>
            <a:br/>
            <a:r>
              <a:rPr>
                <a:latin typeface="Courier"/>
              </a:rPr>
              <a:t>  </a:t>
            </a:r>
            <a:r>
              <a:rPr>
                <a:solidFill>
                  <a:srgbClr val="06287E"/>
                </a:solidFill>
                <a:latin typeface="Courier"/>
              </a:rPr>
              <a:t>select</a:t>
            </a:r>
            <a:r>
              <a:rPr>
                <a:latin typeface="Courier"/>
              </a:rPr>
              <a:t>(ea_id, stratum, households, replacement_for)</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grappes de remplacement</a:t>
            </a:r>
          </a:p>
        </p:txBody>
      </p:sp>
      <p:sp>
        <p:nvSpPr>
          <p:cNvPr id="3" name="Content Placeholder 2"/>
          <p:cNvSpPr>
            <a:spLocks noGrp="1"/>
          </p:cNvSpPr>
          <p:nvPr>
            <p:ph idx="1"/>
          </p:nvPr>
        </p:nvSpPr>
        <p:spPr/>
        <p:txBody>
          <a:bodyPr/>
          <a:lstStyle/>
          <a:p>
            <a:pPr lvl="0"/>
            <a:r>
              <a:rPr/>
              <a:t>Traiter le remplacement comme l’original — Le choix pragmatique, et ce que fait presque tout le monde</a:t>
            </a:r>
          </a:p>
          <a:p>
            <a:pPr lvl="0"/>
            <a:r>
              <a:rPr/>
              <a:t>Traiter l’original comme une non-réponse au niveau de la grappe — Plus honnête et plus difficile : la strate compte en…</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grappes de remplacement — En Python</a:t>
            </a:r>
          </a:p>
        </p:txBody>
      </p:sp>
      <p:sp>
        <p:nvSpPr>
          <p:cNvPr id="3" name="Content Placeholder 2"/>
          <p:cNvSpPr>
            <a:spLocks noGrp="1"/>
          </p:cNvSpPr>
          <p:nvPr>
            <p:ph idx="1"/>
          </p:nvPr>
        </p:nvSpPr>
        <p:spPr/>
        <p:txBody>
          <a:bodyPr/>
          <a:lstStyle/>
          <a:p>
            <a:pPr lvl="0" indent="0">
              <a:buNone/>
            </a:pPr>
            <a:r>
              <a:rPr>
                <a:latin typeface="Courier"/>
              </a:rPr>
              <a:t>remote_areas </a:t>
            </a:r>
            <a:r>
              <a:rPr>
                <a:solidFill>
                  <a:srgbClr val="666666"/>
                </a:solidFill>
                <a:latin typeface="Courier"/>
              </a:rPr>
              <a:t>=</a:t>
            </a:r>
            <a:r>
              <a:rPr>
                <a:latin typeface="Courier"/>
              </a:rPr>
              <a:t> (frame[</a:t>
            </a:r>
            <a:r>
              <a:rPr>
                <a:solidFill>
                  <a:srgbClr val="4070A0"/>
                </a:solidFill>
                <a:latin typeface="Courier"/>
              </a:rPr>
              <a:t>"stratum"</a:t>
            </a:r>
            <a:r>
              <a:rPr>
                <a:latin typeface="Courier"/>
              </a:rPr>
              <a:t>] </a:t>
            </a:r>
            <a:r>
              <a:rPr>
                <a:solidFill>
                  <a:srgbClr val="666666"/>
                </a:solidFill>
                <a:latin typeface="Courier"/>
              </a:rPr>
              <a:t>==</a:t>
            </a:r>
            <a:r>
              <a:rPr>
                <a:latin typeface="Courier"/>
              </a:rPr>
              <a:t> </a:t>
            </a:r>
            <a:r>
              <a:rPr>
                <a:solidFill>
                  <a:srgbClr val="4070A0"/>
                </a:solidFill>
                <a:latin typeface="Courier"/>
              </a:rPr>
              <a:t>"rural-remote"</a:t>
            </a:r>
            <a:r>
              <a:rPr>
                <a:latin typeface="Courier"/>
              </a:rPr>
              <a:t>) </a:t>
            </a:r>
            <a:r>
              <a:rPr>
                <a:solidFill>
                  <a:srgbClr val="666666"/>
                </a:solidFill>
                <a:latin typeface="Courier"/>
              </a:rPr>
              <a:t>&amp;</a:t>
            </a:r>
            <a:r>
              <a:rPr>
                <a:latin typeface="Courier"/>
              </a:rPr>
              <a:t> (frame[</a:t>
            </a:r>
            <a:r>
              <a:rPr>
                <a:solidFill>
                  <a:srgbClr val="4070A0"/>
                </a:solidFill>
                <a:latin typeface="Courier"/>
              </a:rPr>
              <a:t>"selected"</a:t>
            </a:r>
            <a:r>
              <a:rPr>
                <a:latin typeface="Courier"/>
              </a:rPr>
              <a:t>] </a:t>
            </a:r>
            <a:r>
              <a:rPr>
                <a:solidFill>
                  <a:srgbClr val="666666"/>
                </a:solidFill>
                <a:latin typeface="Courier"/>
              </a:rPr>
              <a:t>==</a:t>
            </a:r>
            <a:r>
              <a:rPr>
                <a:latin typeface="Courier"/>
              </a:rPr>
              <a:t> </a:t>
            </a:r>
            <a:r>
              <a:rPr>
                <a:solidFill>
                  <a:srgbClr val="19177C"/>
                </a:solidFill>
                <a:latin typeface="Courier"/>
              </a:rPr>
              <a:t>True</a:t>
            </a:r>
            <a:r>
              <a:rPr>
                <a:latin typeface="Courier"/>
              </a:rPr>
              <a:t>)</a:t>
            </a:r>
            <a:br/>
            <a:r>
              <a:rPr>
                <a:latin typeface="Courier"/>
              </a:rPr>
              <a:t>responding </a:t>
            </a:r>
            <a:r>
              <a:rPr>
                <a:solidFill>
                  <a:srgbClr val="666666"/>
                </a:solidFill>
                <a:latin typeface="Courier"/>
              </a:rPr>
              <a:t>=</a:t>
            </a:r>
            <a:r>
              <a:rPr>
                <a:latin typeface="Courier"/>
              </a:rPr>
              <a:t> </a:t>
            </a:r>
            <a:r>
              <a:rPr>
                <a:solidFill>
                  <a:srgbClr val="008000"/>
                </a:solidFill>
                <a:latin typeface="Courier"/>
              </a:rPr>
              <a:t>int</a:t>
            </a:r>
            <a:r>
              <a:rPr>
                <a:latin typeface="Courier"/>
              </a:rPr>
              <a:t>(remote_areas.</a:t>
            </a:r>
            <a:r>
              <a:rPr>
                <a:solidFill>
                  <a:srgbClr val="008000"/>
                </a:solidFill>
                <a:latin typeface="Courier"/>
              </a:rPr>
              <a:t>sum</a:t>
            </a:r>
            <a:r>
              <a:rPr>
                <a:latin typeface="Courier"/>
              </a:rPr>
              <a:t>()) </a:t>
            </a:r>
            <a:r>
              <a:rPr>
                <a:solidFill>
                  <a:srgbClr val="666666"/>
                </a:solidFill>
                <a:latin typeface="Courier"/>
              </a:rPr>
              <a:t>-</a:t>
            </a:r>
            <a:r>
              <a:rPr>
                <a:latin typeface="Courier"/>
              </a:rPr>
              <a:t> </a:t>
            </a:r>
            <a:r>
              <a:rPr>
                <a:solidFill>
                  <a:srgbClr val="008000"/>
                </a:solidFill>
                <a:latin typeface="Courier"/>
              </a:rPr>
              <a:t>len</a:t>
            </a:r>
            <a:r>
              <a:rPr>
                <a:latin typeface="Courier"/>
              </a:rPr>
              <a:t>(replacements)</a:t>
            </a:r>
            <a:br/>
            <a:r>
              <a:rPr>
                <a:solidFill>
                  <a:srgbClr val="008000"/>
                </a:solidFill>
                <a:latin typeface="Courier"/>
              </a:rPr>
              <a:t>print</a:t>
            </a:r>
            <a:r>
              <a:rPr>
                <a:latin typeface="Courier"/>
              </a:rPr>
              <a:t>(</a:t>
            </a:r>
            <a:r>
              <a:rPr>
                <a:solidFill>
                  <a:srgbClr val="BB6688"/>
                </a:solidFill>
                <a:latin typeface="Courier"/>
              </a:rPr>
              <a:t>f"25 selected, </a:t>
            </a:r>
            <a:r>
              <a:rPr>
                <a:solidFill>
                  <a:srgbClr val="4070A0"/>
                </a:solidFill>
                <a:latin typeface="Courier"/>
              </a:rPr>
              <a:t>{</a:t>
            </a:r>
            <a:r>
              <a:rPr>
                <a:latin typeface="Courier"/>
              </a:rPr>
              <a:t>responding</a:t>
            </a:r>
            <a:r>
              <a:rPr>
                <a:solidFill>
                  <a:srgbClr val="4070A0"/>
                </a:solidFill>
                <a:latin typeface="Courier"/>
              </a:rPr>
              <a:t>}</a:t>
            </a:r>
            <a:r>
              <a:rPr>
                <a:solidFill>
                  <a:srgbClr val="BB6688"/>
                </a:solidFill>
                <a:latin typeface="Courier"/>
              </a:rPr>
              <a:t> reached, cluster-level adjustment "</a:t>
            </a:r>
            <a:br/>
            <a:r>
              <a:rPr>
                <a:latin typeface="Courier"/>
              </a:rPr>
              <a:t>      </a:t>
            </a:r>
            <a:r>
              <a:rPr>
                <a:solidFill>
                  <a:srgbClr val="BB6688"/>
                </a:solidFill>
                <a:latin typeface="Courier"/>
              </a:rPr>
              <a:t>f"</a:t>
            </a:r>
            <a:r>
              <a:rPr>
                <a:solidFill>
                  <a:srgbClr val="4070A0"/>
                </a:solidFill>
                <a:latin typeface="Courier"/>
              </a:rPr>
              <a:t>{</a:t>
            </a:r>
            <a:r>
              <a:rPr>
                <a:solidFill>
                  <a:srgbClr val="40A070"/>
                </a:solidFill>
                <a:latin typeface="Courier"/>
              </a:rPr>
              <a:t>25</a:t>
            </a:r>
            <a:r>
              <a:rPr>
                <a:latin typeface="Courier"/>
              </a:rPr>
              <a:t> </a:t>
            </a:r>
            <a:r>
              <a:rPr>
                <a:solidFill>
                  <a:srgbClr val="666666"/>
                </a:solidFill>
                <a:latin typeface="Courier"/>
              </a:rPr>
              <a:t>/</a:t>
            </a:r>
            <a:r>
              <a:rPr>
                <a:latin typeface="Courier"/>
              </a:rPr>
              <a:t> responding</a:t>
            </a:r>
            <a:r>
              <a:rPr>
                <a:solidFill>
                  <a:srgbClr val="4070A0"/>
                </a:solidFill>
                <a:latin typeface="Courier"/>
              </a:rPr>
              <a:t>:.3f}</a:t>
            </a:r>
            <a:r>
              <a:rPr>
                <a:solidFill>
                  <a:srgbClr val="BB6688"/>
                </a:solidFill>
                <a:latin typeface="Courier"/>
              </a:rPr>
              <a:t>"</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grappes de remplacement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c</a:t>
            </a:r>
            <a:r>
              <a:rPr>
                <a:latin typeface="Courier"/>
              </a:rPr>
              <a:t>(</a:t>
            </a:r>
            <a:r>
              <a:rPr>
                <a:solidFill>
                  <a:srgbClr val="7D9029"/>
                </a:solidFill>
                <a:latin typeface="Courier"/>
              </a:rPr>
              <a:t>selected =</a:t>
            </a:r>
            <a:r>
              <a:rPr>
                <a:latin typeface="Courier"/>
              </a:rPr>
              <a:t> </a:t>
            </a:r>
            <a:r>
              <a:rPr>
                <a:solidFill>
                  <a:srgbClr val="40A070"/>
                </a:solidFill>
                <a:latin typeface="Courier"/>
              </a:rPr>
              <a:t>25</a:t>
            </a:r>
            <a:r>
              <a:rPr>
                <a:latin typeface="Courier"/>
              </a:rPr>
              <a:t>, </a:t>
            </a:r>
            <a:r>
              <a:rPr>
                <a:solidFill>
                  <a:srgbClr val="7D9029"/>
                </a:solidFill>
                <a:latin typeface="Courier"/>
              </a:rPr>
              <a:t>reached =</a:t>
            </a:r>
            <a:r>
              <a:rPr>
                <a:latin typeface="Courier"/>
              </a:rPr>
              <a:t> </a:t>
            </a:r>
            <a:r>
              <a:rPr>
                <a:solidFill>
                  <a:srgbClr val="40A070"/>
                </a:solidFill>
                <a:latin typeface="Courier"/>
              </a:rPr>
              <a:t>23</a:t>
            </a:r>
            <a:r>
              <a:rPr>
                <a:latin typeface="Courier"/>
              </a:rPr>
              <a:t>, </a:t>
            </a:r>
            <a:r>
              <a:rPr>
                <a:solidFill>
                  <a:srgbClr val="7D9029"/>
                </a:solidFill>
                <a:latin typeface="Courier"/>
              </a:rPr>
              <a:t>adjustment =</a:t>
            </a:r>
            <a:r>
              <a:rPr>
                <a:latin typeface="Courier"/>
              </a:rPr>
              <a:t> </a:t>
            </a:r>
            <a:r>
              <a:rPr>
                <a:solidFill>
                  <a:srgbClr val="40A070"/>
                </a:solidFill>
                <a:latin typeface="Courier"/>
              </a:rPr>
              <a:t>25</a:t>
            </a:r>
            <a:r>
              <a:rPr>
                <a:latin typeface="Courier"/>
              </a:rPr>
              <a:t> </a:t>
            </a:r>
            <a:r>
              <a:rPr>
                <a:solidFill>
                  <a:srgbClr val="4070A0"/>
                </a:solidFill>
                <a:latin typeface="Courier"/>
              </a:rPr>
              <a:t>/</a:t>
            </a:r>
            <a:r>
              <a:rPr>
                <a:latin typeface="Courier"/>
              </a:rPr>
              <a:t> </a:t>
            </a:r>
            <a:r>
              <a:rPr>
                <a:solidFill>
                  <a:srgbClr val="40A070"/>
                </a:solidFill>
                <a:latin typeface="Courier"/>
              </a:rPr>
              <a:t>23</a:t>
            </a:r>
            <a:r>
              <a:rPr>
                <a:latin typeface="Courier"/>
              </a:rPr>
              <a: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grappes de remplacement</a:t>
            </a:r>
          </a:p>
        </p:txBody>
      </p:sp>
      <p:sp>
        <p:nvSpPr>
          <p:cNvPr id="3" name="Content Placeholder 2"/>
          <p:cNvSpPr>
            <a:spLocks noGrp="1"/>
          </p:cNvSpPr>
          <p:nvPr>
            <p:ph idx="1"/>
          </p:nvPr>
        </p:nvSpPr>
        <p:spPr/>
        <p:txBody>
          <a:bodyPr/>
          <a:lstStyle/>
          <a:p>
            <a:pPr lvl="0" indent="0" marL="1270000">
              <a:buNone/>
            </a:pPr>
            <a:r>
              <a:rPr sz="2000"/>
              <a:t>Signalez le remplacement même si vous le traitez comme échangeable. « Deux des 25 grappes du rural reculé ont été remplacées pour cause d’inaccessibilité ; les deux remplaçantes étaient accessibles, de sorte que l’estimation du rural reculé est probablement conservatrice » est une phrase dont le lecteur a besoin et qu’il ne peut pas reconstituer.</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taux de réponse ont leur place dans le rapport — En Python</a:t>
            </a:r>
          </a:p>
        </p:txBody>
      </p:sp>
      <p:sp>
        <p:nvSpPr>
          <p:cNvPr id="3" name="Content Placeholder 2"/>
          <p:cNvSpPr>
            <a:spLocks noGrp="1"/>
          </p:cNvSpPr>
          <p:nvPr>
            <p:ph idx="1"/>
          </p:nvPr>
        </p:nvSpPr>
        <p:spPr/>
        <p:txBody>
          <a:bodyPr/>
          <a:lstStyle/>
          <a:p>
            <a:pPr lvl="0" indent="0">
              <a:buNone/>
            </a:pPr>
            <a:r>
              <a:rPr>
                <a:latin typeface="Courier"/>
              </a:rPr>
              <a:t>report </a:t>
            </a:r>
            <a:r>
              <a:rPr>
                <a:solidFill>
                  <a:srgbClr val="666666"/>
                </a:solidFill>
                <a:latin typeface="Courier"/>
              </a:rPr>
              <a:t>=</a:t>
            </a:r>
            <a:r>
              <a:rPr>
                <a:latin typeface="Courier"/>
              </a:rPr>
              <a:t> response.reset_index()</a:t>
            </a:r>
            <a:br/>
            <a:r>
              <a:rPr>
                <a:latin typeface="Courier"/>
              </a:rPr>
              <a:t>report[</a:t>
            </a:r>
            <a:r>
              <a:rPr>
                <a:solidFill>
                  <a:srgbClr val="4070A0"/>
                </a:solidFill>
                <a:latin typeface="Courier"/>
              </a:rPr>
              <a:t>"non_response_bias_risk"</a:t>
            </a:r>
            <a:r>
              <a:rPr>
                <a:latin typeface="Courier"/>
              </a:rPr>
              <a:t>] </a:t>
            </a:r>
            <a:r>
              <a:rPr>
                <a:solidFill>
                  <a:srgbClr val="666666"/>
                </a:solidFill>
                <a:latin typeface="Courier"/>
              </a:rPr>
              <a:t>=</a:t>
            </a:r>
            <a:r>
              <a:rPr>
                <a:latin typeface="Courier"/>
              </a:rPr>
              <a:t> [</a:t>
            </a:r>
            <a:r>
              <a:rPr>
                <a:solidFill>
                  <a:srgbClr val="4070A0"/>
                </a:solidFill>
                <a:latin typeface="Courier"/>
              </a:rPr>
              <a:t>"high"</a:t>
            </a:r>
            <a:r>
              <a:rPr>
                <a:latin typeface="Courier"/>
              </a:rPr>
              <a:t>, </a:t>
            </a:r>
            <a:r>
              <a:rPr>
                <a:solidFill>
                  <a:srgbClr val="4070A0"/>
                </a:solidFill>
                <a:latin typeface="Courier"/>
              </a:rPr>
              <a:t>"low"</a:t>
            </a:r>
            <a:r>
              <a:rPr>
                <a:latin typeface="Courier"/>
              </a:rPr>
              <a:t>, </a:t>
            </a:r>
            <a:r>
              <a:rPr>
                <a:solidFill>
                  <a:srgbClr val="4070A0"/>
                </a:solidFill>
                <a:latin typeface="Courier"/>
              </a:rPr>
              <a:t>"low"</a:t>
            </a:r>
            <a:r>
              <a:rPr>
                <a:latin typeface="Courier"/>
              </a:rPr>
              <a:t>]</a:t>
            </a:r>
            <a:br/>
            <a:r>
              <a:rPr>
                <a:latin typeface="Courier"/>
              </a:rPr>
              <a:t>report[</a:t>
            </a:r>
            <a:r>
              <a:rPr>
                <a:solidFill>
                  <a:srgbClr val="4070A0"/>
                </a:solidFill>
                <a:latin typeface="Courier"/>
              </a:rPr>
              <a:t>"adjustment"</a:t>
            </a:r>
            <a:r>
              <a:rPr>
                <a:latin typeface="Courier"/>
              </a:rPr>
              <a:t>] </a:t>
            </a:r>
            <a:r>
              <a:rPr>
                <a:solidFill>
                  <a:srgbClr val="666666"/>
                </a:solidFill>
                <a:latin typeface="Courier"/>
              </a:rPr>
              <a:t>=</a:t>
            </a:r>
            <a:r>
              <a:rPr>
                <a:latin typeface="Courier"/>
              </a:rPr>
              <a:t> </a:t>
            </a:r>
            <a:r>
              <a:rPr>
                <a:solidFill>
                  <a:srgbClr val="4070A0"/>
                </a:solidFill>
                <a:latin typeface="Courier"/>
              </a:rPr>
              <a:t>"within enumeration area"</a:t>
            </a:r>
            <a:br/>
            <a:r>
              <a:rPr>
                <a:solidFill>
                  <a:srgbClr val="008000"/>
                </a:solidFill>
                <a:latin typeface="Courier"/>
              </a:rPr>
              <a:t>print</a:t>
            </a:r>
            <a:r>
              <a:rPr>
                <a:latin typeface="Courier"/>
              </a:rPr>
              <a:t>(report)</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taux de réponse ont leur place dans le rapport — En R</a:t>
            </a:r>
          </a:p>
        </p:txBody>
      </p:sp>
      <p:sp>
        <p:nvSpPr>
          <p:cNvPr id="3" name="Content Placeholder 2"/>
          <p:cNvSpPr>
            <a:spLocks noGrp="1"/>
          </p:cNvSpPr>
          <p:nvPr>
            <p:ph idx="1"/>
          </p:nvPr>
        </p:nvSpPr>
        <p:spPr/>
        <p:txBody>
          <a:bodyPr/>
          <a:lstStyle/>
          <a:p>
            <a:pPr lvl="0" indent="0">
              <a:buNone/>
            </a:pPr>
            <a:r>
              <a:rPr>
                <a:latin typeface="Courier"/>
              </a:rPr>
              <a:t>tibble</a:t>
            </a:r>
            <a:r>
              <a:rPr>
                <a:solidFill>
                  <a:srgbClr val="4070A0"/>
                </a:solidFill>
                <a:latin typeface="Courier"/>
              </a:rPr>
              <a:t>::</a:t>
            </a:r>
            <a:r>
              <a:rPr>
                <a:solidFill>
                  <a:srgbClr val="06287E"/>
                </a:solidFill>
                <a:latin typeface="Courier"/>
              </a:rPr>
              <a:t>tribble</a:t>
            </a:r>
            <a:r>
              <a:rPr>
                <a:latin typeface="Courier"/>
              </a:rPr>
              <a:t>(</a:t>
            </a:r>
            <a:br/>
            <a:r>
              <a:rPr>
                <a:latin typeface="Courier"/>
              </a:rPr>
              <a:t>  </a:t>
            </a:r>
            <a:r>
              <a:rPr>
                <a:solidFill>
                  <a:srgbClr val="4070A0"/>
                </a:solidFill>
                <a:latin typeface="Courier"/>
              </a:rPr>
              <a:t>~</a:t>
            </a:r>
            <a:r>
              <a:rPr>
                <a:latin typeface="Courier"/>
              </a:rPr>
              <a:t>stratum,            </a:t>
            </a:r>
            <a:r>
              <a:rPr>
                <a:solidFill>
                  <a:srgbClr val="4070A0"/>
                </a:solidFill>
                <a:latin typeface="Courier"/>
              </a:rPr>
              <a:t>~</a:t>
            </a:r>
            <a:r>
              <a:rPr>
                <a:latin typeface="Courier"/>
              </a:rPr>
              <a:t>selected, </a:t>
            </a:r>
            <a:r>
              <a:rPr>
                <a:solidFill>
                  <a:srgbClr val="4070A0"/>
                </a:solidFill>
                <a:latin typeface="Courier"/>
              </a:rPr>
              <a:t>~</a:t>
            </a:r>
            <a:r>
              <a:rPr>
                <a:latin typeface="Courier"/>
              </a:rPr>
              <a:t>interviewed, </a:t>
            </a:r>
            <a:r>
              <a:rPr>
                <a:solidFill>
                  <a:srgbClr val="4070A0"/>
                </a:solidFill>
                <a:latin typeface="Courier"/>
              </a:rPr>
              <a:t>~</a:t>
            </a:r>
            <a:r>
              <a:rPr>
                <a:latin typeface="Courier"/>
              </a:rPr>
              <a:t>rate,  </a:t>
            </a:r>
            <a:r>
              <a:rPr>
                <a:solidFill>
                  <a:srgbClr val="4070A0"/>
                </a:solidFill>
                <a:latin typeface="Courier"/>
              </a:rPr>
              <a:t>~</a:t>
            </a:r>
            <a:r>
              <a:rPr>
                <a:latin typeface="Courier"/>
              </a:rPr>
              <a:t>risk,</a:t>
            </a:r>
            <a:br/>
            <a:r>
              <a:rPr>
                <a:latin typeface="Courier"/>
              </a:rPr>
              <a:t>  </a:t>
            </a:r>
            <a:r>
              <a:rPr>
                <a:solidFill>
                  <a:srgbClr val="4070A0"/>
                </a:solidFill>
                <a:latin typeface="Courier"/>
              </a:rPr>
              <a:t>"urban"</a:t>
            </a:r>
            <a:r>
              <a:rPr>
                <a:latin typeface="Courier"/>
              </a:rPr>
              <a:t>,                   </a:t>
            </a:r>
            <a:r>
              <a:rPr>
                <a:solidFill>
                  <a:srgbClr val="40A070"/>
                </a:solidFill>
                <a:latin typeface="Courier"/>
              </a:rPr>
              <a:t>350</a:t>
            </a:r>
            <a:r>
              <a:rPr>
                <a:latin typeface="Courier"/>
              </a:rPr>
              <a:t>,          </a:t>
            </a:r>
            <a:r>
              <a:rPr>
                <a:solidFill>
                  <a:srgbClr val="40A070"/>
                </a:solidFill>
                <a:latin typeface="Courier"/>
              </a:rPr>
              <a:t>316</a:t>
            </a:r>
            <a:r>
              <a:rPr>
                <a:latin typeface="Courier"/>
              </a:rPr>
              <a:t>, </a:t>
            </a:r>
            <a:r>
              <a:rPr>
                <a:solidFill>
                  <a:srgbClr val="40A070"/>
                </a:solidFill>
                <a:latin typeface="Courier"/>
              </a:rPr>
              <a:t>0.903</a:t>
            </a:r>
            <a:r>
              <a:rPr>
                <a:latin typeface="Courier"/>
              </a:rPr>
              <a:t>, </a:t>
            </a:r>
            <a:r>
              <a:rPr>
                <a:solidFill>
                  <a:srgbClr val="4070A0"/>
                </a:solidFill>
                <a:latin typeface="Courier"/>
              </a:rPr>
              <a:t>"high"</a:t>
            </a:r>
            <a:r>
              <a:rPr>
                <a:latin typeface="Courier"/>
              </a:rPr>
              <a:t>,</a:t>
            </a:r>
            <a:br/>
            <a:r>
              <a:rPr>
                <a:latin typeface="Courier"/>
              </a:rPr>
              <a:t>  </a:t>
            </a:r>
            <a:r>
              <a:rPr>
                <a:solidFill>
                  <a:srgbClr val="4070A0"/>
                </a:solidFill>
                <a:latin typeface="Courier"/>
              </a:rPr>
              <a:t>"rural-accessible"</a:t>
            </a:r>
            <a:r>
              <a:rPr>
                <a:latin typeface="Courier"/>
              </a:rPr>
              <a:t>,        </a:t>
            </a:r>
            <a:r>
              <a:rPr>
                <a:solidFill>
                  <a:srgbClr val="40A070"/>
                </a:solidFill>
                <a:latin typeface="Courier"/>
              </a:rPr>
              <a:t>350</a:t>
            </a:r>
            <a:r>
              <a:rPr>
                <a:latin typeface="Courier"/>
              </a:rPr>
              <a:t>,          </a:t>
            </a:r>
            <a:r>
              <a:rPr>
                <a:solidFill>
                  <a:srgbClr val="40A070"/>
                </a:solidFill>
                <a:latin typeface="Courier"/>
              </a:rPr>
              <a:t>337</a:t>
            </a:r>
            <a:r>
              <a:rPr>
                <a:latin typeface="Courier"/>
              </a:rPr>
              <a:t>, </a:t>
            </a:r>
            <a:r>
              <a:rPr>
                <a:solidFill>
                  <a:srgbClr val="40A070"/>
                </a:solidFill>
                <a:latin typeface="Courier"/>
              </a:rPr>
              <a:t>0.963</a:t>
            </a:r>
            <a:r>
              <a:rPr>
                <a:latin typeface="Courier"/>
              </a:rPr>
              <a:t>, </a:t>
            </a:r>
            <a:r>
              <a:rPr>
                <a:solidFill>
                  <a:srgbClr val="4070A0"/>
                </a:solidFill>
                <a:latin typeface="Courier"/>
              </a:rPr>
              <a:t>"low"</a:t>
            </a:r>
            <a:r>
              <a:rPr>
                <a:latin typeface="Courier"/>
              </a:rPr>
              <a:t>,</a:t>
            </a:r>
            <a:br/>
            <a:r>
              <a:rPr>
                <a:latin typeface="Courier"/>
              </a:rPr>
              <a:t>  </a:t>
            </a:r>
            <a:r>
              <a:rPr>
                <a:solidFill>
                  <a:srgbClr val="4070A0"/>
                </a:solidFill>
                <a:latin typeface="Courier"/>
              </a:rPr>
              <a:t>"rural-remote"</a:t>
            </a:r>
            <a:r>
              <a:rPr>
                <a:latin typeface="Courier"/>
              </a:rPr>
              <a:t>,            </a:t>
            </a:r>
            <a:r>
              <a:rPr>
                <a:solidFill>
                  <a:srgbClr val="40A070"/>
                </a:solidFill>
                <a:latin typeface="Courier"/>
              </a:rPr>
              <a:t>350</a:t>
            </a:r>
            <a:r>
              <a:rPr>
                <a:latin typeface="Courier"/>
              </a:rPr>
              <a:t>,          </a:t>
            </a:r>
            <a:r>
              <a:rPr>
                <a:solidFill>
                  <a:srgbClr val="40A070"/>
                </a:solidFill>
                <a:latin typeface="Courier"/>
              </a:rPr>
              <a:t>343</a:t>
            </a:r>
            <a:r>
              <a:rPr>
                <a:latin typeface="Courier"/>
              </a:rPr>
              <a:t>, </a:t>
            </a:r>
            <a:r>
              <a:rPr>
                <a:solidFill>
                  <a:srgbClr val="40A070"/>
                </a:solidFill>
                <a:latin typeface="Courier"/>
              </a:rPr>
              <a:t>0.980</a:t>
            </a:r>
            <a:r>
              <a:rPr>
                <a:latin typeface="Courier"/>
              </a:rPr>
              <a:t>, </a:t>
            </a:r>
            <a:r>
              <a:rPr>
                <a:solidFill>
                  <a:srgbClr val="4070A0"/>
                </a:solidFill>
                <a:latin typeface="Courier"/>
              </a:rPr>
              <a:t>"low"</a:t>
            </a:r>
            <a:br/>
            <a:r>
              <a:rPr>
                <a:latin typeface="Courier"/>
              </a:rPr>
              <a:t>)</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Quand la réponse est assez mauvaise pour s’arrêter</a:t>
            </a:r>
          </a:p>
        </p:txBody>
      </p:sp>
      <p:sp>
        <p:nvSpPr>
          <p:cNvPr id="3" name="Content Placeholder 2"/>
          <p:cNvSpPr>
            <a:spLocks noGrp="1"/>
          </p:cNvSpPr>
          <p:nvPr>
            <p:ph idx="1"/>
          </p:nvPr>
        </p:nvSpPr>
        <p:spPr/>
        <p:txBody>
          <a:bodyPr/>
          <a:lstStyle/>
          <a:p>
            <a:pPr lvl="0"/>
            <a:r>
              <a:rPr b="1"/>
              <a:t>Au-dessus de 90 %</a:t>
            </a:r>
            <a:r>
              <a:rPr/>
              <a:t> — ajustez et rapportez. Le biais résiduel est en général faible devant l’erreur d’échantillonnage.</a:t>
            </a:r>
          </a:p>
          <a:p>
            <a:pPr lvl="0"/>
            <a:r>
              <a:rPr b="1"/>
              <a:t>De 80 à 90 %</a:t>
            </a:r>
            <a:r>
              <a:rPr/>
              <a:t> — ajustez, rapportez, et décrivez le sens probable du biais résiduel. Ne comparez pas à un tour…</a:t>
            </a:r>
          </a:p>
          <a:p>
            <a:pPr lvl="0"/>
            <a:r>
              <a:rPr b="1"/>
              <a:t>En dessous de 80 %</a:t>
            </a:r>
            <a:r>
              <a:rPr/>
              <a:t> — l’ajustement porte trop de charge. Rapportez l’estimation avec une réserve bien visible, ou…</a:t>
            </a:r>
          </a:p>
          <a:p>
            <a:pPr lvl="0"/>
            <a:r>
              <a:rPr b="1"/>
              <a:t>En dessous de 60 % dans une strate</a:t>
            </a:r>
            <a:r>
              <a:rPr/>
              <a:t> — l’estimation de cette strate n’est pas utilisable, et le dire est le constat…</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Vous avez une estimation, un plan et un compte rendu honnête de ce qui lui manque.</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https://data-analysis.cassion.dev/fr/cours/survey-analysis-sampling/survey-06-non-response-and-replacement</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ménages que vous n’avez pas eus</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6 sur 8</vt:lpwstr>
  </property>
  <property fmtid="{D5CDD505-2E9C-101B-9397-08002B2CF9AE}" pid="3" name="subtitle">
    <vt:lpwstr>Cinquante-quatre entretiens manquants concentrés dans la strate la moins semblable aux autres, deux grappes de remplacement qui changent une probabilité que personne ne recalcule, et l’hypothèse sur laquelle repose tout ajustement.</vt:lpwstr>
  </property>
</Properties>
</file>