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Why the textbook interval gives 0.88% for a proportion that cannot go below zero, the logit interval that fixes it, degrees of freedom you have 72 of, and why two overlapping intervals do not mean no difference.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survey estimate is a guess about a population, made from a sample. The confidence interval is the honest width of that guess, and publishing the point estimate without it is the single most common misuse of survey data in this sector. The formal reading — “95% of intervals constructed this way would contain the true value” — is correct and unhelpful in a meeting. The operational reading is what you need: the interval is the set of population values that would not be surprising given this sample. If a threshold sits inside your interval, your survey cannot say which side of it the population is 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Fine in the middle of the range and wrong at the ends. Take severe acute malnutrition among the measured children: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2.17%, interval 0.88% to 3.46%. Symmetric, and the symmetry is the problem: a proportion cannot be negative, and with a slightly smaller estimate this interval would extend below zero and be published anyway.</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Transform to the log-odds scale, build the interval there, transform back.</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1.19% to 3.92%. Asymmetric — further above the estimate than below — which is the correct shape for a small proportion, and it cannot escape the 0–1 range whatever the estimate. Use the logit interval for any proportion below about 10% or above 90%. In the middle the two agree to a decimal place and it does not matter. </a:t>
            </a:r>
            <a:r>
              <a:rPr>
                <a:latin typeface="Courier"/>
              </a:rPr>
              <a:t>svyciprop(..., method = "logit")</a:t>
            </a:r>
            <a:r>
              <a:rPr/>
              <a:t> in R does it directly; the Python examples in this course compute it as above.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1.96 assumes a normal distribution, which assumes plenty of independent observations. In a cluster survey the independent units are the clusters, not the households.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Seventy-five clusters, three strata, 72 degrees of freedom, and t(0.975, 72) is 1.993 rather than 1.96. A difference of 2% in the interval width, which here is irrelevant and is exactly the kind of thing that stops being irrelevant fast: a survey with twelve clusters has nine degrees of freedom and a multiplier of 2.26, which is 15% wider than the normal approximation. Use the t multiplier, and report the degrees of freedom. It costs nothing and it tells a reader how many clusters you had without them having to ask.</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most consequential misreading in this lesson.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Urban and rural accessible intervals do not overlap, so those two differ. Urban and rural remote overlap almost entirely, so those two do not differ detectably. Now the trap: two intervals that overlap slightly can still be significantly different. Comparing intervals is a cruder test than comparing the difference, because the difference has its own standard error which is smaller than the sum of the two.</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rule: to compare two estimates, estimate the difference and put an interval on that. Reading two intervals is a screening step, not a conclusion. Note also that the Python line above assumes the two estimates are independent, which is true for separate strata and false for two subgroups within a stratum — in that case the covariance term matters and </a:t>
            </a:r>
            <a:r>
              <a:rPr>
                <a:latin typeface="Courier"/>
              </a:rPr>
              <a:t>svyttest</a:t>
            </a:r>
            <a:r>
              <a:rPr/>
              <a:t> or </a:t>
            </a:r>
            <a:r>
              <a:rPr>
                <a:latin typeface="Courier"/>
              </a:rPr>
              <a:t>svycontrast</a:t>
            </a:r>
            <a:r>
              <a:rPr/>
              <a:t> handles it properly.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interval of ±3.6 points does not support three decimal places.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number, the interval, the denominator, the design. One sentence, and it is the deliverable of this whole course. Compare that with what usually gets published: The second sentence is unweighted, has no interval, no denominator and no design. It is also 3.7 points higher, and it is the one that will be quoted.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this sector asks most often, and the one the interval exists for.</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third branch is the one people delete, and it is the most common honest answer. An estimate of 14.2% with an interval of 11.0–18.1 does not say the situation is below the emergency threshold; it says the survey cannot tell. That sentence is unwelcome, correct, and considerably cheaper than a response scaled on a number that could not support the decision.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interval tells you what your whole sample supports. Cut the sample into districts, age groups and sexes and each piece supports far less. The last lesson is where to stop cutting, and how to say so in a table.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survey-analysis-sampling/survey-07-confidence-interval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interval, and the sentence around 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Why the textbook interval gives 0.88% for a proportion that cannot go below zero, the logit interval that fixes it, degrees of freedom you have 72 of, and why two overlapping intervals do not mean no difference.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the interval is for</a:t>
            </a:r>
          </a:p>
          <a:p>
            <a:pPr lvl="0"/>
            <a:r>
              <a:rPr/>
              <a:t>The textbook interval, and where it fails</a:t>
            </a:r>
          </a:p>
          <a:p>
            <a:pPr lvl="0"/>
            <a:r>
              <a:rPr/>
              <a:t>The logit interval</a:t>
            </a:r>
          </a:p>
          <a:p>
            <a:pPr lvl="0"/>
            <a:r>
              <a:rPr/>
              <a:t>Degrees of freedom you actually have</a:t>
            </a:r>
          </a:p>
          <a:p>
            <a:pPr lvl="0"/>
            <a:r>
              <a:rPr/>
              <a:t>Overlapping intervals are not a test</a:t>
            </a:r>
          </a:p>
          <a:p>
            <a:pPr lvl="0"/>
            <a:r>
              <a:rPr/>
              <a:t>Rounding, and false precision</a:t>
            </a:r>
          </a:p>
          <a:p>
            <a:pPr lvl="0"/>
            <a:r>
              <a:rPr/>
              <a:t>The sentence</a:t>
            </a:r>
          </a:p>
          <a:p>
            <a:pPr lvl="0"/>
            <a:r>
              <a:rPr/>
              <a:t>Reading an interval against a threshold</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interval is for</a:t>
            </a:r>
          </a:p>
        </p:txBody>
      </p:sp>
      <p:sp>
        <p:nvSpPr>
          <p:cNvPr id="3" name="Content Placeholder 2"/>
          <p:cNvSpPr>
            <a:spLocks noGrp="1"/>
          </p:cNvSpPr>
          <p:nvPr>
            <p:ph idx="1"/>
          </p:nvPr>
        </p:nvSpPr>
        <p:spPr/>
        <p:txBody>
          <a:bodyPr/>
          <a:lstStyle/>
          <a:p>
            <a:pPr lvl="0"/>
            <a:r>
              <a:rPr/>
              <a:t>A survey estimate is a guess about a population, made from a sample.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textbook interval, and where it fails — Example</a:t>
            </a:r>
          </a:p>
        </p:txBody>
      </p:sp>
      <p:sp>
        <p:nvSpPr>
          <p:cNvPr id="3" name="Content Placeholder 2"/>
          <p:cNvSpPr>
            <a:spLocks noGrp="1"/>
          </p:cNvSpPr>
          <p:nvPr>
            <p:ph idx="1"/>
          </p:nvPr>
        </p:nvSpPr>
        <p:spPr/>
        <p:txBody>
          <a:bodyPr/>
          <a:lstStyle/>
          <a:p>
            <a:pPr lvl="0" indent="0">
              <a:buNone/>
            </a:pPr>
            <a:r>
              <a:rPr>
                <a:latin typeface="Courier"/>
              </a:rPr>
              <a:t>p +/- z * se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textbook interval, and where it fails — In Python</a:t>
            </a:r>
          </a:p>
        </p:txBody>
      </p:sp>
      <p:sp>
        <p:nvSpPr>
          <p:cNvPr id="3" name="Content Placeholder 2"/>
          <p:cNvSpPr>
            <a:spLocks noGrp="1"/>
          </p:cNvSpPr>
          <p:nvPr>
            <p:ph idx="1"/>
          </p:nvPr>
        </p:nvSpPr>
        <p:spPr/>
        <p:txBody>
          <a:bodyPr/>
          <a:lstStyle/>
          <a:p>
            <a:pPr lvl="0" indent="0">
              <a:buNone/>
            </a:pPr>
            <a:r>
              <a:rPr>
                <a:latin typeface="Courier"/>
              </a:rPr>
              <a:t>p, se </a:t>
            </a:r>
            <a:r>
              <a:rPr>
                <a:solidFill>
                  <a:srgbClr val="666666"/>
                </a:solidFill>
                <a:latin typeface="Courier"/>
              </a:rPr>
              <a:t>=</a:t>
            </a:r>
            <a:r>
              <a:rPr>
                <a:latin typeface="Courier"/>
              </a:rPr>
              <a:t> </a:t>
            </a:r>
            <a:r>
              <a:rPr>
                <a:solidFill>
                  <a:srgbClr val="40A070"/>
                </a:solidFill>
                <a:latin typeface="Courier"/>
              </a:rPr>
              <a:t>0.0217</a:t>
            </a:r>
            <a:r>
              <a:rPr>
                <a:latin typeface="Courier"/>
              </a:rPr>
              <a:t>, </a:t>
            </a:r>
            <a:r>
              <a:rPr>
                <a:solidFill>
                  <a:srgbClr val="40A070"/>
                </a:solidFill>
                <a:latin typeface="Courier"/>
              </a:rPr>
              <a:t>0.0066</a:t>
            </a:r>
            <a:br/>
            <a:r>
              <a:rPr>
                <a:solidFill>
                  <a:srgbClr val="008000"/>
                </a:solidFill>
                <a:latin typeface="Courier"/>
              </a:rPr>
              <a:t>print</a:t>
            </a:r>
            <a:r>
              <a:rPr>
                <a:latin typeface="Courier"/>
              </a:rPr>
              <a:t>(</a:t>
            </a:r>
            <a:r>
              <a:rPr>
                <a:solidFill>
                  <a:srgbClr val="BB6688"/>
                </a:solidFill>
                <a:latin typeface="Courier"/>
              </a:rPr>
              <a:t>f"Wald: </a:t>
            </a:r>
            <a:r>
              <a:rPr>
                <a:solidFill>
                  <a:srgbClr val="4070A0"/>
                </a:solidFill>
                <a:latin typeface="Courier"/>
              </a:rPr>
              <a:t>{</a:t>
            </a:r>
            <a:r>
              <a:rPr>
                <a:latin typeface="Courier"/>
              </a:rPr>
              <a:t>p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a:t>
            </a:r>
            <a:r>
              <a:rPr>
                <a:solidFill>
                  <a:srgbClr val="4070A0"/>
                </a:solidFill>
                <a:latin typeface="Courier"/>
              </a:rPr>
              <a:t>:.2%}</a:t>
            </a:r>
            <a:r>
              <a:rPr>
                <a:solidFill>
                  <a:srgbClr val="BB6688"/>
                </a:solidFill>
                <a:latin typeface="Courier"/>
              </a:rPr>
              <a:t> to </a:t>
            </a:r>
            <a:r>
              <a:rPr>
                <a:solidFill>
                  <a:srgbClr val="4070A0"/>
                </a:solidFill>
                <a:latin typeface="Courier"/>
              </a:rPr>
              <a:t>{</a:t>
            </a:r>
            <a:r>
              <a:rPr>
                <a:latin typeface="Courier"/>
              </a:rPr>
              <a:t>p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textbook interval, and where it fails — In R</a:t>
            </a:r>
          </a:p>
        </p:txBody>
      </p:sp>
      <p:sp>
        <p:nvSpPr>
          <p:cNvPr id="3" name="Content Placeholder 2"/>
          <p:cNvSpPr>
            <a:spLocks noGrp="1"/>
          </p:cNvSpPr>
          <p:nvPr>
            <p:ph idx="1"/>
          </p:nvPr>
        </p:nvSpPr>
        <p:spPr/>
        <p:txBody>
          <a:bodyPr/>
          <a:lstStyle/>
          <a:p>
            <a:pPr lvl="0" indent="0">
              <a:buNone/>
            </a:pPr>
            <a:r>
              <a:rPr>
                <a:latin typeface="Courier"/>
              </a:rPr>
              <a:t>p </a:t>
            </a:r>
            <a:r>
              <a:rPr>
                <a:solidFill>
                  <a:srgbClr val="007020"/>
                </a:solidFill>
                <a:latin typeface="Courier"/>
              </a:rPr>
              <a:t>&lt;-</a:t>
            </a:r>
            <a:r>
              <a:rPr>
                <a:latin typeface="Courier"/>
              </a:rPr>
              <a:t> </a:t>
            </a:r>
            <a:r>
              <a:rPr>
                <a:solidFill>
                  <a:srgbClr val="40A070"/>
                </a:solidFill>
                <a:latin typeface="Courier"/>
              </a:rPr>
              <a:t>0.0217</a:t>
            </a:r>
            <a:r>
              <a:rPr>
                <a:latin typeface="Courier"/>
              </a:rPr>
              <a:t>; se </a:t>
            </a:r>
            <a:r>
              <a:rPr>
                <a:solidFill>
                  <a:srgbClr val="007020"/>
                </a:solidFill>
                <a:latin typeface="Courier"/>
              </a:rPr>
              <a:t>&lt;-</a:t>
            </a:r>
            <a:r>
              <a:rPr>
                <a:latin typeface="Courier"/>
              </a:rPr>
              <a:t> </a:t>
            </a:r>
            <a:r>
              <a:rPr>
                <a:solidFill>
                  <a:srgbClr val="40A070"/>
                </a:solidFill>
                <a:latin typeface="Courier"/>
              </a:rPr>
              <a:t>0.0066</a:t>
            </a:r>
            <a:br/>
            <a:r>
              <a:rPr>
                <a:solidFill>
                  <a:srgbClr val="06287E"/>
                </a:solidFill>
                <a:latin typeface="Courier"/>
              </a:rPr>
              <a:t>c</a:t>
            </a:r>
            <a:r>
              <a:rPr>
                <a:latin typeface="Courier"/>
              </a:rPr>
              <a:t>(p </a:t>
            </a:r>
            <a:r>
              <a:rPr>
                <a:solidFill>
                  <a:srgbClr val="4070A0"/>
                </a:solidFill>
                <a:latin typeface="Courier"/>
              </a:rPr>
              <a:t>-</a:t>
            </a:r>
            <a:r>
              <a:rPr>
                <a:latin typeface="Courier"/>
              </a:rPr>
              <a:t> </a:t>
            </a:r>
            <a:r>
              <a:rPr>
                <a:solidFill>
                  <a:srgbClr val="40A070"/>
                </a:solidFill>
                <a:latin typeface="Courier"/>
              </a:rPr>
              <a:t>1.96</a:t>
            </a:r>
            <a:r>
              <a:rPr>
                <a:latin typeface="Courier"/>
              </a:rPr>
              <a:t> </a:t>
            </a:r>
            <a:r>
              <a:rPr>
                <a:solidFill>
                  <a:srgbClr val="4070A0"/>
                </a:solidFill>
                <a:latin typeface="Courier"/>
              </a:rPr>
              <a:t>*</a:t>
            </a:r>
            <a:r>
              <a:rPr>
                <a:latin typeface="Courier"/>
              </a:rPr>
              <a:t> se, p </a:t>
            </a:r>
            <a:r>
              <a:rPr>
                <a:solidFill>
                  <a:srgbClr val="4070A0"/>
                </a:solidFill>
                <a:latin typeface="Courier"/>
              </a:rPr>
              <a:t>+</a:t>
            </a:r>
            <a:r>
              <a:rPr>
                <a:latin typeface="Courier"/>
              </a:rPr>
              <a:t> </a:t>
            </a:r>
            <a:r>
              <a:rPr>
                <a:solidFill>
                  <a:srgbClr val="40A070"/>
                </a:solidFill>
                <a:latin typeface="Courier"/>
              </a:rPr>
              <a:t>1.96</a:t>
            </a:r>
            <a:r>
              <a:rPr>
                <a:latin typeface="Courier"/>
              </a:rPr>
              <a:t> </a:t>
            </a:r>
            <a:r>
              <a:rPr>
                <a:solidFill>
                  <a:srgbClr val="4070A0"/>
                </a:solidFill>
                <a:latin typeface="Courier"/>
              </a:rPr>
              <a:t>*</a:t>
            </a:r>
            <a:r>
              <a:rPr>
                <a:latin typeface="Courier"/>
              </a:rPr>
              <a:t> se)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logit interval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math</a:t>
            </a:r>
            <a:br/>
            <a:br/>
            <a:r>
              <a:rPr>
                <a:latin typeface="Courier"/>
              </a:rPr>
              <a:t>logit </a:t>
            </a:r>
            <a:r>
              <a:rPr>
                <a:solidFill>
                  <a:srgbClr val="666666"/>
                </a:solidFill>
                <a:latin typeface="Courier"/>
              </a:rPr>
              <a:t>=</a:t>
            </a:r>
            <a:r>
              <a:rPr>
                <a:latin typeface="Courier"/>
              </a:rPr>
              <a:t> math.log(p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a:t>
            </a:r>
            <a:br/>
            <a:r>
              <a:rPr>
                <a:latin typeface="Courier"/>
              </a:rPr>
              <a:t>se_logit </a:t>
            </a:r>
            <a:r>
              <a:rPr>
                <a:solidFill>
                  <a:srgbClr val="666666"/>
                </a:solidFill>
                <a:latin typeface="Courier"/>
              </a:rPr>
              <a:t>=</a:t>
            </a:r>
            <a:r>
              <a:rPr>
                <a:latin typeface="Courier"/>
              </a:rPr>
              <a:t> se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a:t>
            </a:r>
            <a:br/>
            <a:r>
              <a:rPr>
                <a:latin typeface="Courier"/>
              </a:rPr>
              <a:t>low, high </a:t>
            </a:r>
            <a:r>
              <a:rPr>
                <a:solidFill>
                  <a:srgbClr val="666666"/>
                </a:solidFill>
                <a:latin typeface="Courier"/>
              </a:rPr>
              <a:t>=</a:t>
            </a:r>
            <a:r>
              <a:rPr>
                <a:latin typeface="Courier"/>
              </a:rPr>
              <a:t> (logit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se_logit, logit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se_logit)</a:t>
            </a:r>
            <a:br/>
            <a:br/>
            <a:r>
              <a:rPr>
                <a:solidFill>
                  <a:srgbClr val="008000"/>
                </a:solidFill>
                <a:latin typeface="Courier"/>
              </a:rPr>
              <a:t>print</a:t>
            </a:r>
            <a:r>
              <a:rPr>
                <a:latin typeface="Courier"/>
              </a:rPr>
              <a:t>(</a:t>
            </a:r>
            <a:r>
              <a:rPr>
                <a:solidFill>
                  <a:srgbClr val="BB6688"/>
                </a:solidFill>
                <a:latin typeface="Courier"/>
              </a:rPr>
              <a:t>f"logit: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math.exp(</a:t>
            </a:r>
            <a:r>
              <a:rPr>
                <a:solidFill>
                  <a:srgbClr val="666666"/>
                </a:solidFill>
                <a:latin typeface="Courier"/>
              </a:rPr>
              <a:t>-</a:t>
            </a:r>
            <a:r>
              <a:rPr>
                <a:latin typeface="Courier"/>
              </a:rPr>
              <a:t>low))</a:t>
            </a:r>
            <a:r>
              <a:rPr>
                <a:solidFill>
                  <a:srgbClr val="4070A0"/>
                </a:solidFill>
                <a:latin typeface="Courier"/>
              </a:rPr>
              <a:t>:.2%}</a:t>
            </a:r>
            <a:r>
              <a:rPr>
                <a:solidFill>
                  <a:srgbClr val="BB6688"/>
                </a:solidFill>
                <a:latin typeface="Courier"/>
              </a:rPr>
              <a:t> to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math.exp(</a:t>
            </a:r>
            <a:r>
              <a:rPr>
                <a:solidFill>
                  <a:srgbClr val="666666"/>
                </a:solidFill>
                <a:latin typeface="Courier"/>
              </a:rPr>
              <a:t>-</a:t>
            </a:r>
            <a:r>
              <a:rPr>
                <a:latin typeface="Courier"/>
              </a:rPr>
              <a:t>high))</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logit interval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r>
              <a:rPr>
                <a:solidFill>
                  <a:srgbClr val="06287E"/>
                </a:solidFill>
                <a:latin typeface="Courier"/>
              </a:rPr>
              <a:t>svyciprop</a:t>
            </a:r>
            <a:r>
              <a:rPr>
                <a:latin typeface="Courier"/>
              </a:rPr>
              <a:t>(</a:t>
            </a:r>
            <a:r>
              <a:rPr>
                <a:solidFill>
                  <a:srgbClr val="4070A0"/>
                </a:solidFill>
                <a:latin typeface="Courier"/>
              </a:rPr>
              <a:t>~</a:t>
            </a:r>
            <a:r>
              <a:rPr>
                <a:solidFill>
                  <a:srgbClr val="06287E"/>
                </a:solidFill>
                <a:latin typeface="Courier"/>
              </a:rPr>
              <a:t>I</a:t>
            </a:r>
            <a:r>
              <a:rPr>
                <a:latin typeface="Courier"/>
              </a:rPr>
              <a:t>(child_muac_mm </a:t>
            </a:r>
            <a:r>
              <a:rPr>
                <a:solidFill>
                  <a:srgbClr val="4070A0"/>
                </a:solidFill>
                <a:latin typeface="Courier"/>
              </a:rPr>
              <a:t>&lt;</a:t>
            </a:r>
            <a:r>
              <a:rPr>
                <a:latin typeface="Courier"/>
              </a:rPr>
              <a:t> </a:t>
            </a:r>
            <a:r>
              <a:rPr>
                <a:solidFill>
                  <a:srgbClr val="40A070"/>
                </a:solidFill>
                <a:latin typeface="Courier"/>
              </a:rPr>
              <a:t>115</a:t>
            </a:r>
            <a:r>
              <a:rPr>
                <a:latin typeface="Courier"/>
              </a:rPr>
              <a:t>), child_design, </a:t>
            </a:r>
            <a:r>
              <a:rPr>
                <a:solidFill>
                  <a:srgbClr val="7D9029"/>
                </a:solidFill>
                <a:latin typeface="Courier"/>
              </a:rPr>
              <a:t>method =</a:t>
            </a:r>
            <a:r>
              <a:rPr>
                <a:latin typeface="Courier"/>
              </a:rPr>
              <a:t> </a:t>
            </a:r>
            <a:r>
              <a:rPr>
                <a:solidFill>
                  <a:srgbClr val="4070A0"/>
                </a:solidFill>
                <a:latin typeface="Courier"/>
              </a:rPr>
              <a:t>"logit"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logit interval</a:t>
            </a:r>
          </a:p>
        </p:txBody>
      </p:sp>
      <p:sp>
        <p:nvSpPr>
          <p:cNvPr id="3" name="Content Placeholder 2"/>
          <p:cNvSpPr>
            <a:spLocks noGrp="1"/>
          </p:cNvSpPr>
          <p:nvPr>
            <p:ph idx="1"/>
          </p:nvPr>
        </p:nvSpPr>
        <p:spPr/>
        <p:txBody>
          <a:bodyPr/>
          <a:lstStyle/>
          <a:p>
            <a:pPr lvl="0"/>
            <a:r>
              <a:rPr/>
              <a:t>1.19% to 3.92% — Asymmetric — further above the estimate than below — which is the correct shape for a small…</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Degrees of freedom you actually have — Example</a:t>
            </a:r>
          </a:p>
        </p:txBody>
      </p:sp>
      <p:sp>
        <p:nvSpPr>
          <p:cNvPr id="3" name="Content Placeholder 2"/>
          <p:cNvSpPr>
            <a:spLocks noGrp="1"/>
          </p:cNvSpPr>
          <p:nvPr>
            <p:ph idx="1"/>
          </p:nvPr>
        </p:nvSpPr>
        <p:spPr/>
        <p:txBody>
          <a:bodyPr/>
          <a:lstStyle/>
          <a:p>
            <a:pPr lvl="0" indent="0">
              <a:buNone/>
            </a:pPr>
            <a:r>
              <a:rPr>
                <a:latin typeface="Courier"/>
              </a:rPr>
              <a:t>df = number of PSUs - number of strata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Degrees of freedom you actually have — In Python</a:t>
            </a:r>
          </a:p>
        </p:txBody>
      </p:sp>
      <p:sp>
        <p:nvSpPr>
          <p:cNvPr id="3" name="Content Placeholder 2"/>
          <p:cNvSpPr>
            <a:spLocks noGrp="1"/>
          </p:cNvSpPr>
          <p:nvPr>
            <p:ph idx="1"/>
          </p:nvPr>
        </p:nvSpPr>
        <p:spPr/>
        <p:txBody>
          <a:bodyPr/>
          <a:lstStyle/>
          <a:p>
            <a:pPr lvl="0" indent="0">
              <a:buNone/>
            </a:pPr>
            <a:r>
              <a:rPr>
                <a:latin typeface="Courier"/>
              </a:rPr>
              <a:t>clusters </a:t>
            </a:r>
            <a:r>
              <a:rPr>
                <a:solidFill>
                  <a:srgbClr val="666666"/>
                </a:solidFill>
                <a:latin typeface="Courier"/>
              </a:rPr>
              <a:t>=</a:t>
            </a:r>
            <a:r>
              <a:rPr>
                <a:latin typeface="Courier"/>
              </a:rPr>
              <a:t> survey[</a:t>
            </a:r>
            <a:r>
              <a:rPr>
                <a:solidFill>
                  <a:srgbClr val="4070A0"/>
                </a:solidFill>
                <a:latin typeface="Courier"/>
              </a:rPr>
              <a:t>"ea_id"</a:t>
            </a:r>
            <a:r>
              <a:rPr>
                <a:latin typeface="Courier"/>
              </a:rPr>
              <a:t>].nunique()</a:t>
            </a:r>
            <a:br/>
            <a:r>
              <a:rPr>
                <a:latin typeface="Courier"/>
              </a:rPr>
              <a:t>strata </a:t>
            </a:r>
            <a:r>
              <a:rPr>
                <a:solidFill>
                  <a:srgbClr val="666666"/>
                </a:solidFill>
                <a:latin typeface="Courier"/>
              </a:rPr>
              <a:t>=</a:t>
            </a:r>
            <a:r>
              <a:rPr>
                <a:latin typeface="Courier"/>
              </a:rPr>
              <a:t> survey[</a:t>
            </a:r>
            <a:r>
              <a:rPr>
                <a:solidFill>
                  <a:srgbClr val="4070A0"/>
                </a:solidFill>
                <a:latin typeface="Courier"/>
              </a:rPr>
              <a:t>"stratum"</a:t>
            </a:r>
            <a:r>
              <a:rPr>
                <a:latin typeface="Courier"/>
              </a:rPr>
              <a:t>].nunique()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clusters</a:t>
            </a:r>
            <a:r>
              <a:rPr>
                <a:solidFill>
                  <a:srgbClr val="4070A0"/>
                </a:solidFill>
                <a:latin typeface="Courier"/>
              </a:rPr>
              <a:t>}</a:t>
            </a:r>
            <a:r>
              <a:rPr>
                <a:solidFill>
                  <a:srgbClr val="BB6688"/>
                </a:solidFill>
                <a:latin typeface="Courier"/>
              </a:rPr>
              <a:t> clusters, </a:t>
            </a:r>
            <a:r>
              <a:rPr>
                <a:solidFill>
                  <a:srgbClr val="4070A0"/>
                </a:solidFill>
                <a:latin typeface="Courier"/>
              </a:rPr>
              <a:t>{</a:t>
            </a:r>
            <a:r>
              <a:rPr>
                <a:latin typeface="Courier"/>
              </a:rPr>
              <a:t>strata</a:t>
            </a:r>
            <a:r>
              <a:rPr>
                <a:solidFill>
                  <a:srgbClr val="4070A0"/>
                </a:solidFill>
                <a:latin typeface="Courier"/>
              </a:rPr>
              <a:t>}</a:t>
            </a:r>
            <a:r>
              <a:rPr>
                <a:solidFill>
                  <a:srgbClr val="BB6688"/>
                </a:solidFill>
                <a:latin typeface="Courier"/>
              </a:rPr>
              <a:t> strata, df = </a:t>
            </a:r>
            <a:r>
              <a:rPr>
                <a:solidFill>
                  <a:srgbClr val="4070A0"/>
                </a:solidFill>
                <a:latin typeface="Courier"/>
              </a:rPr>
              <a:t>{</a:t>
            </a:r>
            <a:r>
              <a:rPr>
                <a:latin typeface="Courier"/>
              </a:rPr>
              <a:t>clusters </a:t>
            </a:r>
            <a:r>
              <a:rPr>
                <a:solidFill>
                  <a:srgbClr val="666666"/>
                </a:solidFill>
                <a:latin typeface="Courier"/>
              </a:rPr>
              <a:t>-</a:t>
            </a:r>
            <a:r>
              <a:rPr>
                <a:latin typeface="Courier"/>
              </a:rPr>
              <a:t> strata</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Degrees of freedom you actually have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clusters =</a:t>
            </a:r>
            <a:r>
              <a:rPr>
                <a:latin typeface="Courier"/>
              </a:rPr>
              <a:t> </a:t>
            </a:r>
            <a:r>
              <a:rPr>
                <a:solidFill>
                  <a:srgbClr val="06287E"/>
                </a:solidFill>
                <a:latin typeface="Courier"/>
              </a:rPr>
              <a:t>n_distinct</a:t>
            </a:r>
            <a:r>
              <a:rPr>
                <a:latin typeface="Courier"/>
              </a:rPr>
              <a:t>(survey</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06287E"/>
                </a:solidFill>
                <a:latin typeface="Courier"/>
              </a:rPr>
              <a:t>n_distinct</a:t>
            </a:r>
            <a:r>
              <a:rPr>
                <a:latin typeface="Courier"/>
              </a:rPr>
              <a:t>(survey</a:t>
            </a:r>
            <a:r>
              <a:rPr>
                <a:solidFill>
                  <a:srgbClr val="4070A0"/>
                </a:solidFill>
                <a:latin typeface="Courier"/>
              </a:rPr>
              <a:t>$</a:t>
            </a:r>
            <a:r>
              <a:rPr>
                <a:latin typeface="Courier"/>
              </a:rPr>
              <a:t>stratum))</a:t>
            </a:r>
            <a:br/>
            <a:r>
              <a:rPr>
                <a:solidFill>
                  <a:srgbClr val="06287E"/>
                </a:solidFill>
                <a:latin typeface="Courier"/>
              </a:rPr>
              <a:t>degf</a:t>
            </a:r>
            <a:r>
              <a:rPr>
                <a:latin typeface="Courier"/>
              </a:rPr>
              <a:t>(design)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Degrees of freedom you actually have</a:t>
            </a:r>
          </a:p>
        </p:txBody>
      </p:sp>
      <p:sp>
        <p:nvSpPr>
          <p:cNvPr id="3" name="Content Placeholder 2"/>
          <p:cNvSpPr>
            <a:spLocks noGrp="1"/>
          </p:cNvSpPr>
          <p:nvPr>
            <p:ph idx="1"/>
          </p:nvPr>
        </p:nvSpPr>
        <p:spPr/>
        <p:txBody>
          <a:bodyPr/>
          <a:lstStyle/>
          <a:p>
            <a:pPr lvl="0"/>
            <a:r>
              <a:rPr/>
              <a:t>Use the t multiplier, and report the degrees of freedom — It costs nothing and it tells a reader how many clusters you…</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Overlapping intervals are not a test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stratum </a:t>
            </a:r>
            <a:r>
              <a:rPr b="1">
                <a:solidFill>
                  <a:srgbClr val="007020"/>
                </a:solidFill>
                <a:latin typeface="Courier"/>
              </a:rPr>
              <a:t>in</a:t>
            </a:r>
            <a:r>
              <a:rPr>
                <a:latin typeface="Courier"/>
              </a:rPr>
              <a:t> [</a:t>
            </a:r>
            <a:r>
              <a:rPr>
                <a:solidFill>
                  <a:srgbClr val="4070A0"/>
                </a:solidFill>
                <a:latin typeface="Courier"/>
              </a:rPr>
              <a:t>"urban"</a:t>
            </a:r>
            <a:r>
              <a:rPr>
                <a:latin typeface="Courier"/>
              </a:rPr>
              <a:t>, </a:t>
            </a:r>
            <a:r>
              <a:rPr>
                <a:solidFill>
                  <a:srgbClr val="4070A0"/>
                </a:solidFill>
                <a:latin typeface="Courier"/>
              </a:rPr>
              <a:t>"rural-accessible"</a:t>
            </a:r>
            <a:r>
              <a:rPr>
                <a:latin typeface="Courier"/>
              </a:rPr>
              <a:t>, </a:t>
            </a:r>
            <a:r>
              <a:rPr>
                <a:solidFill>
                  <a:srgbClr val="4070A0"/>
                </a:solidFill>
                <a:latin typeface="Courier"/>
              </a:rPr>
              <a:t>"rural-remote"</a:t>
            </a:r>
            <a:r>
              <a:rPr>
                <a:latin typeface="Courier"/>
              </a:rPr>
              <a:t>]:</a:t>
            </a:r>
            <a:br/>
            <a:r>
              <a:rPr>
                <a:latin typeface="Courier"/>
              </a:rPr>
              <a:t>    </a:t>
            </a:r>
            <a:r>
              <a:rPr>
                <a:solidFill>
                  <a:srgbClr val="008000"/>
                </a:solidFill>
                <a:latin typeface="Courier"/>
              </a:rPr>
              <a:t>print</a:t>
            </a:r>
            <a:r>
              <a:rPr>
                <a:latin typeface="Courier"/>
              </a:rPr>
              <a:t>(stratum)   </a:t>
            </a:r>
            <a:r>
              <a:rPr i="1">
                <a:solidFill>
                  <a:srgbClr val="60A0B0"/>
                </a:solidFill>
                <a:latin typeface="Courier"/>
              </a:rPr>
              <a:t># displaced households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Overlapping intervals are not a test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Stratum</a:t>
                      </a:r>
                    </a:p>
                  </a:txBody>
                  <a:tcPr/>
                </a:tc>
                <a:tc>
                  <a:txBody>
                    <a:bodyPr/>
                    <a:lstStyle/>
                    <a:p>
                      <a:pPr lvl="0" indent="0" marL="0">
                        <a:buNone/>
                      </a:pPr>
                      <a:r>
                        <a:rPr/>
                        <a:t>Displaced</a:t>
                      </a:r>
                    </a:p>
                  </a:txBody>
                  <a:tcPr/>
                </a:tc>
                <a:tc>
                  <a:txBody>
                    <a:bodyPr/>
                    <a:lstStyle/>
                    <a:p>
                      <a:pPr lvl="0" indent="0" marL="0">
                        <a:buNone/>
                      </a:pPr>
                      <a:r>
                        <a:rPr/>
                        <a:t>95% interval</a:t>
                      </a:r>
                    </a:p>
                  </a:txBody>
                  <a:tcPr/>
                </a:tc>
              </a:tr>
              <a:tr h="0">
                <a:tc>
                  <a:txBody>
                    <a:bodyPr/>
                    <a:lstStyle/>
                    <a:p>
                      <a:pPr lvl="0" indent="0" marL="0">
                        <a:buNone/>
                      </a:pPr>
                      <a:r>
                        <a:rPr/>
                        <a:t>Urban</a:t>
                      </a:r>
                    </a:p>
                  </a:txBody>
                </a:tc>
                <a:tc>
                  <a:txBody>
                    <a:bodyPr/>
                    <a:lstStyle/>
                    <a:p>
                      <a:pPr lvl="0" indent="0" marL="0">
                        <a:buNone/>
                      </a:pPr>
                      <a:r>
                        <a:rPr/>
                        <a:t>15.6%</a:t>
                      </a:r>
                    </a:p>
                  </a:txBody>
                </a:tc>
                <a:tc>
                  <a:txBody>
                    <a:bodyPr/>
                    <a:lstStyle/>
                    <a:p>
                      <a:pPr lvl="0" indent="0" marL="0">
                        <a:buNone/>
                      </a:pPr>
                      <a:r>
                        <a:rPr/>
                        <a:t>12.0 – 19.2%</a:t>
                      </a:r>
                    </a:p>
                  </a:txBody>
                </a:tc>
              </a:tr>
              <a:tr h="0">
                <a:tc>
                  <a:txBody>
                    <a:bodyPr/>
                    <a:lstStyle/>
                    <a:p>
                      <a:pPr lvl="0" indent="0" marL="0">
                        <a:buNone/>
                      </a:pPr>
                      <a:r>
                        <a:rPr/>
                        <a:t>Rural accessible</a:t>
                      </a:r>
                    </a:p>
                  </a:txBody>
                </a:tc>
                <a:tc>
                  <a:txBody>
                    <a:bodyPr/>
                    <a:lstStyle/>
                    <a:p>
                      <a:pPr lvl="0" indent="0" marL="0">
                        <a:buNone/>
                      </a:pPr>
                      <a:r>
                        <a:rPr/>
                        <a:t>8.0%</a:t>
                      </a:r>
                    </a:p>
                  </a:txBody>
                </a:tc>
                <a:tc>
                  <a:txBody>
                    <a:bodyPr/>
                    <a:lstStyle/>
                    <a:p>
                      <a:pPr lvl="0" indent="0" marL="0">
                        <a:buNone/>
                      </a:pPr>
                      <a:r>
                        <a:rPr/>
                        <a:t>4.7 – 11.3%</a:t>
                      </a:r>
                    </a:p>
                  </a:txBody>
                </a:tc>
              </a:tr>
              <a:tr h="0">
                <a:tc>
                  <a:txBody>
                    <a:bodyPr/>
                    <a:lstStyle/>
                    <a:p>
                      <a:pPr lvl="0" indent="0" marL="0">
                        <a:buNone/>
                      </a:pPr>
                      <a:r>
                        <a:rPr/>
                        <a:t>Rural remote</a:t>
                      </a:r>
                    </a:p>
                  </a:txBody>
                </a:tc>
                <a:tc>
                  <a:txBody>
                    <a:bodyPr/>
                    <a:lstStyle/>
                    <a:p>
                      <a:pPr lvl="0" indent="0" marL="0">
                        <a:buNone/>
                      </a:pPr>
                      <a:r>
                        <a:rPr/>
                        <a:t>15.7%</a:t>
                      </a:r>
                    </a:p>
                  </a:txBody>
                </a:tc>
                <a:tc>
                  <a:txBody>
                    <a:bodyPr/>
                    <a:lstStyle/>
                    <a:p>
                      <a:pPr lvl="0" indent="0" marL="0">
                        <a:buNone/>
                      </a:pPr>
                      <a:r>
                        <a:rPr/>
                        <a:t>11.0 – 20.4%</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Overlapping intervals are not a test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svyttest</a:t>
            </a:r>
            <a:r>
              <a:rPr>
                <a:latin typeface="Courier"/>
              </a:rPr>
              <a:t>(</a:t>
            </a:r>
            <a:r>
              <a:rPr>
                <a:solidFill>
                  <a:srgbClr val="06287E"/>
                </a:solidFill>
                <a:latin typeface="Courier"/>
              </a:rPr>
              <a:t>I</a:t>
            </a:r>
            <a:r>
              <a:rPr>
                <a:latin typeface="Courier"/>
              </a:rPr>
              <a:t>(displacement_status </a:t>
            </a:r>
            <a:r>
              <a:rPr>
                <a:solidFill>
                  <a:srgbClr val="4070A0"/>
                </a:solidFill>
                <a:latin typeface="Courier"/>
              </a:rPr>
              <a:t>==</a:t>
            </a:r>
            <a:r>
              <a:rPr>
                <a:latin typeface="Courier"/>
              </a:rPr>
              <a:t> </a:t>
            </a:r>
            <a:r>
              <a:rPr>
                <a:solidFill>
                  <a:srgbClr val="4070A0"/>
                </a:solidFill>
                <a:latin typeface="Courier"/>
              </a:rPr>
              <a:t>"displaced"</a:t>
            </a:r>
            <a:r>
              <a:rPr>
                <a:latin typeface="Courier"/>
              </a:rPr>
              <a:t>) </a:t>
            </a:r>
            <a:r>
              <a:rPr>
                <a:solidFill>
                  <a:srgbClr val="4070A0"/>
                </a:solidFill>
                <a:latin typeface="Courier"/>
              </a:rPr>
              <a:t>~</a:t>
            </a:r>
            <a:r>
              <a:rPr>
                <a:latin typeface="Courier"/>
              </a:rPr>
              <a:t> </a:t>
            </a:r>
            <a:r>
              <a:rPr>
                <a:solidFill>
                  <a:srgbClr val="06287E"/>
                </a:solidFill>
                <a:latin typeface="Courier"/>
              </a:rPr>
              <a:t>I</a:t>
            </a:r>
            <a:r>
              <a:rPr>
                <a:latin typeface="Courier"/>
              </a:rPr>
              <a:t>(stratum </a:t>
            </a:r>
            <a:r>
              <a:rPr>
                <a:solidFill>
                  <a:srgbClr val="4070A0"/>
                </a:solidFill>
                <a:latin typeface="Courier"/>
              </a:rPr>
              <a:t>==</a:t>
            </a:r>
            <a:r>
              <a:rPr>
                <a:latin typeface="Courier"/>
              </a:rPr>
              <a:t> </a:t>
            </a:r>
            <a:r>
              <a:rPr>
                <a:solidFill>
                  <a:srgbClr val="4070A0"/>
                </a:solidFill>
                <a:latin typeface="Courier"/>
              </a:rPr>
              <a:t>"urban"</a:t>
            </a:r>
            <a:r>
              <a:rPr>
                <a:latin typeface="Courier"/>
              </a:rPr>
              <a:t>),</a:t>
            </a:r>
            <a:br/>
            <a:r>
              <a:rPr>
                <a:latin typeface="Courier"/>
              </a:rPr>
              <a:t>         </a:t>
            </a:r>
            <a:r>
              <a:rPr>
                <a:solidFill>
                  <a:srgbClr val="06287E"/>
                </a:solidFill>
                <a:latin typeface="Courier"/>
              </a:rPr>
              <a:t>subset</a:t>
            </a:r>
            <a:r>
              <a:rPr>
                <a:latin typeface="Courier"/>
              </a:rPr>
              <a:t>(design, stratum </a:t>
            </a:r>
            <a:r>
              <a:rPr>
                <a:solidFill>
                  <a:srgbClr val="4070A0"/>
                </a:solidFill>
                <a:latin typeface="Courier"/>
              </a:rPr>
              <a:t>!=</a:t>
            </a:r>
            <a:r>
              <a:rPr>
                <a:latin typeface="Courier"/>
              </a:rPr>
              <a:t> </a:t>
            </a:r>
            <a:r>
              <a:rPr>
                <a:solidFill>
                  <a:srgbClr val="4070A0"/>
                </a:solidFill>
                <a:latin typeface="Courier"/>
              </a:rPr>
              <a:t>"rural-remote"</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Overlapping intervals are not a test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difference of two estimates, with its own standard error</a:t>
            </a:r>
            <a:br/>
            <a:r>
              <a:rPr>
                <a:latin typeface="Courier"/>
              </a:rPr>
              <a:t>diff </a:t>
            </a:r>
            <a:r>
              <a:rPr>
                <a:solidFill>
                  <a:srgbClr val="666666"/>
                </a:solidFill>
                <a:latin typeface="Courier"/>
              </a:rPr>
              <a:t>=</a:t>
            </a:r>
            <a:r>
              <a:rPr>
                <a:latin typeface="Courier"/>
              </a:rPr>
              <a:t> p_urban </a:t>
            </a:r>
            <a:r>
              <a:rPr>
                <a:solidFill>
                  <a:srgbClr val="666666"/>
                </a:solidFill>
                <a:latin typeface="Courier"/>
              </a:rPr>
              <a:t>-</a:t>
            </a:r>
            <a:r>
              <a:rPr>
                <a:latin typeface="Courier"/>
              </a:rPr>
              <a:t> p_rural</a:t>
            </a:r>
            <a:br/>
            <a:r>
              <a:rPr>
                <a:latin typeface="Courier"/>
              </a:rPr>
              <a:t>se_diff </a:t>
            </a:r>
            <a:r>
              <a:rPr>
                <a:solidFill>
                  <a:srgbClr val="666666"/>
                </a:solidFill>
                <a:latin typeface="Courier"/>
              </a:rPr>
              <a:t>=</a:t>
            </a:r>
            <a:r>
              <a:rPr>
                <a:latin typeface="Courier"/>
              </a:rPr>
              <a:t> math.sqrt(se_urban</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se_rural</a:t>
            </a:r>
            <a:r>
              <a:rPr>
                <a:solidFill>
                  <a:srgbClr val="666666"/>
                </a:solidFill>
                <a:latin typeface="Courier"/>
              </a:rPr>
              <a:t>**</a:t>
            </a:r>
            <a:r>
              <a:rPr>
                <a:solidFill>
                  <a:srgbClr val="40A070"/>
                </a:solidFill>
                <a:latin typeface="Courier"/>
              </a:rPr>
              <a:t>2</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diff</a:t>
            </a:r>
            <a:r>
              <a:rPr>
                <a:solidFill>
                  <a:srgbClr val="4070A0"/>
                </a:solidFill>
                <a:latin typeface="Courier"/>
              </a:rPr>
              <a:t>:.1%}</a:t>
            </a:r>
            <a:r>
              <a:rPr>
                <a:solidFill>
                  <a:srgbClr val="BB6688"/>
                </a:solidFill>
                <a:latin typeface="Courier"/>
              </a:rPr>
              <a:t>, 95% CI </a:t>
            </a:r>
            <a:r>
              <a:rPr>
                <a:solidFill>
                  <a:srgbClr val="4070A0"/>
                </a:solidFill>
                <a:latin typeface="Courier"/>
              </a:rPr>
              <a:t>{</a:t>
            </a:r>
            <a:r>
              <a:rPr>
                <a:latin typeface="Courier"/>
              </a:rPr>
              <a:t>diff </a:t>
            </a:r>
            <a:r>
              <a:rPr>
                <a:solidFill>
                  <a:srgbClr val="666666"/>
                </a:solidFill>
                <a:latin typeface="Courier"/>
              </a:rPr>
              <a:t>-</a:t>
            </a:r>
            <a:r>
              <a:rPr>
                <a:latin typeface="Courier"/>
              </a:rPr>
              <a:t> </a:t>
            </a:r>
            <a:r>
              <a:rPr>
                <a:solidFill>
                  <a:srgbClr val="40A070"/>
                </a:solidFill>
                <a:latin typeface="Courier"/>
              </a:rPr>
              <a:t>1.99</a:t>
            </a:r>
            <a:r>
              <a:rPr>
                <a:latin typeface="Courier"/>
              </a:rPr>
              <a:t> </a:t>
            </a:r>
            <a:r>
              <a:rPr>
                <a:solidFill>
                  <a:srgbClr val="666666"/>
                </a:solidFill>
                <a:latin typeface="Courier"/>
              </a:rPr>
              <a:t>*</a:t>
            </a:r>
            <a:r>
              <a:rPr>
                <a:latin typeface="Courier"/>
              </a:rPr>
              <a:t> se_diff</a:t>
            </a:r>
            <a:r>
              <a:rPr>
                <a:solidFill>
                  <a:srgbClr val="4070A0"/>
                </a:solidFill>
                <a:latin typeface="Courier"/>
              </a:rPr>
              <a:t>:.1%}</a:t>
            </a:r>
            <a:r>
              <a:rPr>
                <a:solidFill>
                  <a:srgbClr val="BB6688"/>
                </a:solidFill>
                <a:latin typeface="Courier"/>
              </a:rPr>
              <a:t> to "</a:t>
            </a:r>
            <a:br/>
            <a:r>
              <a:rPr>
                <a:latin typeface="Courier"/>
              </a:rPr>
              <a:t>      </a:t>
            </a:r>
            <a:r>
              <a:rPr>
                <a:solidFill>
                  <a:srgbClr val="BB6688"/>
                </a:solidFill>
                <a:latin typeface="Courier"/>
              </a:rPr>
              <a:t>f"</a:t>
            </a:r>
            <a:r>
              <a:rPr>
                <a:solidFill>
                  <a:srgbClr val="4070A0"/>
                </a:solidFill>
                <a:latin typeface="Courier"/>
              </a:rPr>
              <a:t>{</a:t>
            </a:r>
            <a:r>
              <a:rPr>
                <a:latin typeface="Courier"/>
              </a:rPr>
              <a:t>diff </a:t>
            </a:r>
            <a:r>
              <a:rPr>
                <a:solidFill>
                  <a:srgbClr val="666666"/>
                </a:solidFill>
                <a:latin typeface="Courier"/>
              </a:rPr>
              <a:t>+</a:t>
            </a:r>
            <a:r>
              <a:rPr>
                <a:latin typeface="Courier"/>
              </a:rPr>
              <a:t> </a:t>
            </a:r>
            <a:r>
              <a:rPr>
                <a:solidFill>
                  <a:srgbClr val="40A070"/>
                </a:solidFill>
                <a:latin typeface="Courier"/>
              </a:rPr>
              <a:t>1.99</a:t>
            </a:r>
            <a:r>
              <a:rPr>
                <a:latin typeface="Courier"/>
              </a:rPr>
              <a:t> </a:t>
            </a:r>
            <a:r>
              <a:rPr>
                <a:solidFill>
                  <a:srgbClr val="666666"/>
                </a:solidFill>
                <a:latin typeface="Courier"/>
              </a:rPr>
              <a:t>*</a:t>
            </a:r>
            <a:r>
              <a:rPr>
                <a:latin typeface="Courier"/>
              </a:rPr>
              <a:t> se_diff</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Rounding, and false precision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a:t>
            </a:r>
            <a:r>
              <a:rPr>
                <a:solidFill>
                  <a:srgbClr val="4070A0"/>
                </a:solidFill>
                <a:latin typeface="Courier"/>
              </a:rPr>
              <a:t>:.1%}</a:t>
            </a:r>
            <a:r>
              <a:rPr>
                <a:solidFill>
                  <a:srgbClr val="BB6688"/>
                </a:solidFill>
                <a:latin typeface="Courier"/>
              </a:rPr>
              <a:t> (95% CI </a:t>
            </a:r>
            <a:r>
              <a:rPr>
                <a:solidFill>
                  <a:srgbClr val="4070A0"/>
                </a:solidFill>
                <a:latin typeface="Courier"/>
              </a:rPr>
              <a:t>{</a:t>
            </a:r>
            <a:r>
              <a:rPr>
                <a:latin typeface="Courier"/>
              </a:rPr>
              <a:t>low</a:t>
            </a:r>
            <a:r>
              <a:rPr>
                <a:solidFill>
                  <a:srgbClr val="4070A0"/>
                </a:solidFill>
                <a:latin typeface="Courier"/>
              </a:rPr>
              <a:t>:.1%}</a:t>
            </a:r>
            <a:r>
              <a:rPr>
                <a:solidFill>
                  <a:srgbClr val="BB6688"/>
                </a:solidFill>
                <a:latin typeface="Courier"/>
              </a:rPr>
              <a:t> to </a:t>
            </a:r>
            <a:r>
              <a:rPr>
                <a:solidFill>
                  <a:srgbClr val="4070A0"/>
                </a:solidFill>
                <a:latin typeface="Courier"/>
              </a:rPr>
              <a:t>{</a:t>
            </a:r>
            <a:r>
              <a:rPr>
                <a:latin typeface="Courier"/>
              </a:rPr>
              <a:t>high</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Rounding, and false precision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sprintf</a:t>
            </a:r>
            <a:r>
              <a:rPr>
                <a:latin typeface="Courier"/>
              </a:rPr>
              <a:t>(</a:t>
            </a:r>
            <a:r>
              <a:rPr>
                <a:solidFill>
                  <a:srgbClr val="4070A0"/>
                </a:solidFill>
                <a:latin typeface="Courier"/>
              </a:rPr>
              <a:t>"%.1f%% (95%% CI %.1f-%.1f)"</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p, </a:t>
            </a:r>
            <a:r>
              <a:rPr>
                <a:solidFill>
                  <a:srgbClr val="40A070"/>
                </a:solidFill>
                <a:latin typeface="Courier"/>
              </a:rPr>
              <a:t>100</a:t>
            </a:r>
            <a:r>
              <a:rPr>
                <a:latin typeface="Courier"/>
              </a:rPr>
              <a:t> </a:t>
            </a:r>
            <a:r>
              <a:rPr>
                <a:solidFill>
                  <a:srgbClr val="4070A0"/>
                </a:solidFill>
                <a:latin typeface="Courier"/>
              </a:rPr>
              <a:t>*</a:t>
            </a:r>
            <a:r>
              <a:rPr>
                <a:latin typeface="Courier"/>
              </a:rPr>
              <a:t> low, </a:t>
            </a:r>
            <a:r>
              <a:rPr>
                <a:solidFill>
                  <a:srgbClr val="40A070"/>
                </a:solidFill>
                <a:latin typeface="Courier"/>
              </a:rPr>
              <a:t>100</a:t>
            </a:r>
            <a:r>
              <a:rPr>
                <a:latin typeface="Courier"/>
              </a:rPr>
              <a:t> </a:t>
            </a:r>
            <a:r>
              <a:rPr>
                <a:solidFill>
                  <a:srgbClr val="4070A0"/>
                </a:solidFill>
                <a:latin typeface="Courier"/>
              </a:rPr>
              <a:t>*</a:t>
            </a:r>
            <a:r>
              <a:rPr>
                <a:latin typeface="Courier"/>
              </a:rPr>
              <a:t> high)</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Rounding, and false precision</a:t>
            </a:r>
          </a:p>
        </p:txBody>
      </p:sp>
      <p:sp>
        <p:nvSpPr>
          <p:cNvPr id="3" name="Content Placeholder 2"/>
          <p:cNvSpPr>
            <a:spLocks noGrp="1"/>
          </p:cNvSpPr>
          <p:nvPr>
            <p:ph idx="1"/>
          </p:nvPr>
        </p:nvSpPr>
        <p:spPr/>
        <p:txBody>
          <a:bodyPr/>
          <a:lstStyle/>
          <a:p>
            <a:pPr lvl="0"/>
            <a:r>
              <a:rPr b="1"/>
              <a:t>One decimal place</a:t>
            </a:r>
            <a:r>
              <a:rPr/>
              <a:t> for a percentage from a survey of this size. Two implies a precision of 0.01 points, which is a…</a:t>
            </a:r>
          </a:p>
          <a:p>
            <a:pPr lvl="0"/>
            <a:r>
              <a:rPr b="1"/>
              <a:t>Round the interval outwards</a:t>
            </a:r>
            <a:r>
              <a:rPr/>
              <a:t>, never inwards. 25.47–32.71 becomes 25.4–32.8.</a:t>
            </a:r>
          </a:p>
          <a:p>
            <a:pPr lvl="0"/>
            <a:r>
              <a:rPr b="1"/>
              <a:t>Never round the point estimate to a threshold.</a:t>
            </a:r>
            <a:r>
              <a:rPr/>
              <a:t> An estimate of 14.96% reported as “15%” beside a 15% emergency…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sentence</a:t>
            </a:r>
          </a:p>
        </p:txBody>
      </p:sp>
      <p:sp>
        <p:nvSpPr>
          <p:cNvPr id="3" name="Content Placeholder 2"/>
          <p:cNvSpPr>
            <a:spLocks noGrp="1"/>
          </p:cNvSpPr>
          <p:nvPr>
            <p:ph idx="1"/>
          </p:nvPr>
        </p:nvSpPr>
        <p:spPr/>
        <p:txBody>
          <a:bodyPr/>
          <a:lstStyle/>
          <a:p>
            <a:pPr lvl="0" indent="0" marL="1270000">
              <a:buNone/>
            </a:pPr>
            <a:r>
              <a:rPr sz="2000"/>
              <a:t>Household food insecurity was estimated at </a:t>
            </a:r>
            <a:r>
              <a:rPr sz="2000" b="1"/>
              <a:t>29.1%</a:t>
            </a:r>
            <a:r>
              <a:rPr sz="2000"/>
              <a:t> (95% CI 25.5–32.7), from 996 households in 75 clusters, weighted to the sampling frame and adjusted for non-response; design effect 1.60, effective sample 623.</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sentence</a:t>
            </a:r>
          </a:p>
        </p:txBody>
      </p:sp>
      <p:sp>
        <p:nvSpPr>
          <p:cNvPr id="3" name="Content Placeholder 2"/>
          <p:cNvSpPr>
            <a:spLocks noGrp="1"/>
          </p:cNvSpPr>
          <p:nvPr>
            <p:ph idx="1"/>
          </p:nvPr>
        </p:nvSpPr>
        <p:spPr/>
        <p:txBody>
          <a:bodyPr/>
          <a:lstStyle/>
          <a:p>
            <a:pPr lvl="0" indent="0" marL="1270000">
              <a:buNone/>
            </a:pPr>
            <a:r>
              <a:rPr sz="2000"/>
              <a:t>Food insecurity affects 32.8% of households.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an interval against a threshold — In Python</a:t>
            </a:r>
          </a:p>
        </p:txBody>
      </p:sp>
      <p:sp>
        <p:nvSpPr>
          <p:cNvPr id="3" name="Content Placeholder 2"/>
          <p:cNvSpPr>
            <a:spLocks noGrp="1"/>
          </p:cNvSpPr>
          <p:nvPr>
            <p:ph idx="1"/>
          </p:nvPr>
        </p:nvSpPr>
        <p:spPr/>
        <p:txBody>
          <a:bodyPr/>
          <a:lstStyle/>
          <a:p>
            <a:pPr lvl="0" indent="0">
              <a:buNone/>
            </a:pPr>
            <a:r>
              <a:rPr>
                <a:latin typeface="Courier"/>
              </a:rPr>
              <a:t>THRESHOLD </a:t>
            </a:r>
            <a:r>
              <a:rPr>
                <a:solidFill>
                  <a:srgbClr val="666666"/>
                </a:solidFill>
                <a:latin typeface="Courier"/>
              </a:rPr>
              <a:t>=</a:t>
            </a:r>
            <a:r>
              <a:rPr>
                <a:latin typeface="Courier"/>
              </a:rPr>
              <a:t> </a:t>
            </a:r>
            <a:r>
              <a:rPr>
                <a:solidFill>
                  <a:srgbClr val="40A070"/>
                </a:solidFill>
                <a:latin typeface="Courier"/>
              </a:rPr>
              <a:t>0.15</a:t>
            </a:r>
            <a:br/>
            <a:br/>
            <a:r>
              <a:rPr b="1">
                <a:solidFill>
                  <a:srgbClr val="007020"/>
                </a:solidFill>
                <a:latin typeface="Courier"/>
              </a:rPr>
              <a:t>if</a:t>
            </a:r>
            <a:r>
              <a:rPr>
                <a:latin typeface="Courier"/>
              </a:rPr>
              <a:t> high </a:t>
            </a:r>
            <a:r>
              <a:rPr>
                <a:solidFill>
                  <a:srgbClr val="666666"/>
                </a:solidFill>
                <a:latin typeface="Courier"/>
              </a:rPr>
              <a:t>&lt;</a:t>
            </a:r>
            <a:r>
              <a:rPr>
                <a:latin typeface="Courier"/>
              </a:rPr>
              <a:t> THRESHOLD:</a:t>
            </a:r>
            <a:br/>
            <a:r>
              <a:rPr>
                <a:latin typeface="Courier"/>
              </a:rPr>
              <a:t>    verdict </a:t>
            </a:r>
            <a:r>
              <a:rPr>
                <a:solidFill>
                  <a:srgbClr val="666666"/>
                </a:solidFill>
                <a:latin typeface="Courier"/>
              </a:rPr>
              <a:t>=</a:t>
            </a:r>
            <a:r>
              <a:rPr>
                <a:latin typeface="Courier"/>
              </a:rPr>
              <a:t> </a:t>
            </a:r>
            <a:r>
              <a:rPr>
                <a:solidFill>
                  <a:srgbClr val="4070A0"/>
                </a:solidFill>
                <a:latin typeface="Courier"/>
              </a:rPr>
              <a:t>"below the threshold"</a:t>
            </a:r>
            <a:br/>
            <a:r>
              <a:rPr b="1">
                <a:solidFill>
                  <a:srgbClr val="007020"/>
                </a:solidFill>
                <a:latin typeface="Courier"/>
              </a:rPr>
              <a:t>elif</a:t>
            </a:r>
            <a:r>
              <a:rPr>
                <a:latin typeface="Courier"/>
              </a:rPr>
              <a:t> low </a:t>
            </a:r>
            <a:r>
              <a:rPr>
                <a:solidFill>
                  <a:srgbClr val="666666"/>
                </a:solidFill>
                <a:latin typeface="Courier"/>
              </a:rPr>
              <a:t>&gt;</a:t>
            </a:r>
            <a:r>
              <a:rPr>
                <a:latin typeface="Courier"/>
              </a:rPr>
              <a:t> THRESHOLD:</a:t>
            </a:r>
            <a:br/>
            <a:r>
              <a:rPr>
                <a:latin typeface="Courier"/>
              </a:rPr>
              <a:t>    verdict </a:t>
            </a:r>
            <a:r>
              <a:rPr>
                <a:solidFill>
                  <a:srgbClr val="666666"/>
                </a:solidFill>
                <a:latin typeface="Courier"/>
              </a:rPr>
              <a:t>=</a:t>
            </a:r>
            <a:r>
              <a:rPr>
                <a:latin typeface="Courier"/>
              </a:rPr>
              <a:t> </a:t>
            </a:r>
            <a:r>
              <a:rPr>
                <a:solidFill>
                  <a:srgbClr val="4070A0"/>
                </a:solidFill>
                <a:latin typeface="Courier"/>
              </a:rPr>
              <a:t>"above the threshold"</a:t>
            </a:r>
            <a:br/>
            <a:r>
              <a:rPr b="1">
                <a:solidFill>
                  <a:srgbClr val="007020"/>
                </a:solidFill>
                <a:latin typeface="Courier"/>
              </a:rPr>
              <a:t>else</a:t>
            </a:r>
            <a:r>
              <a:rPr>
                <a:latin typeface="Courier"/>
              </a:rPr>
              <a:t>:</a:t>
            </a:r>
            <a:br/>
            <a:r>
              <a:rPr>
                <a:latin typeface="Courier"/>
              </a:rPr>
              <a:t>    verdict </a:t>
            </a:r>
            <a:r>
              <a:rPr>
                <a:solidFill>
                  <a:srgbClr val="666666"/>
                </a:solidFill>
                <a:latin typeface="Courier"/>
              </a:rPr>
              <a:t>=</a:t>
            </a:r>
            <a:r>
              <a:rPr>
                <a:latin typeface="Courier"/>
              </a:rPr>
              <a:t> </a:t>
            </a:r>
            <a:r>
              <a:rPr>
                <a:solidFill>
                  <a:srgbClr val="4070A0"/>
                </a:solidFill>
                <a:latin typeface="Courier"/>
              </a:rPr>
              <a:t>"cannot be distinguished from the threshold"</a:t>
            </a:r>
            <a:br/>
            <a:r>
              <a:rPr>
                <a:solidFill>
                  <a:srgbClr val="008000"/>
                </a:solidFill>
                <a:latin typeface="Courier"/>
              </a:rPr>
              <a:t>print</a:t>
            </a:r>
            <a:r>
              <a:rPr>
                <a:latin typeface="Courier"/>
              </a:rPr>
              <a:t>(verdict)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an interval against a threshold — In R</a:t>
            </a:r>
          </a:p>
        </p:txBody>
      </p:sp>
      <p:sp>
        <p:nvSpPr>
          <p:cNvPr id="3" name="Content Placeholder 2"/>
          <p:cNvSpPr>
            <a:spLocks noGrp="1"/>
          </p:cNvSpPr>
          <p:nvPr>
            <p:ph idx="1"/>
          </p:nvPr>
        </p:nvSpPr>
        <p:spPr/>
        <p:txBody>
          <a:bodyPr/>
          <a:lstStyle/>
          <a:p>
            <a:pPr lvl="0" indent="0">
              <a:buNone/>
            </a:pPr>
            <a:r>
              <a:rPr>
                <a:latin typeface="Courier"/>
              </a:rPr>
              <a:t>dplyr</a:t>
            </a:r>
            <a:r>
              <a:rPr>
                <a:solidFill>
                  <a:srgbClr val="4070A0"/>
                </a:solidFill>
                <a:latin typeface="Courier"/>
              </a:rPr>
              <a:t>::</a:t>
            </a:r>
            <a:r>
              <a:rPr>
                <a:solidFill>
                  <a:srgbClr val="06287E"/>
                </a:solidFill>
                <a:latin typeface="Courier"/>
              </a:rPr>
              <a:t>case_when</a:t>
            </a:r>
            <a:r>
              <a:rPr>
                <a:latin typeface="Courier"/>
              </a:rPr>
              <a:t>(</a:t>
            </a:r>
            <a:br/>
            <a:r>
              <a:rPr>
                <a:latin typeface="Courier"/>
              </a:rPr>
              <a:t>  high </a:t>
            </a:r>
            <a:r>
              <a:rPr>
                <a:solidFill>
                  <a:srgbClr val="4070A0"/>
                </a:solidFill>
                <a:latin typeface="Courier"/>
              </a:rPr>
              <a:t>&lt;</a:t>
            </a:r>
            <a:r>
              <a:rPr>
                <a:latin typeface="Courier"/>
              </a:rPr>
              <a:t> </a:t>
            </a:r>
            <a:r>
              <a:rPr>
                <a:solidFill>
                  <a:srgbClr val="40A070"/>
                </a:solidFill>
                <a:latin typeface="Courier"/>
              </a:rPr>
              <a:t>0.15</a:t>
            </a:r>
            <a:r>
              <a:rPr>
                <a:latin typeface="Courier"/>
              </a:rPr>
              <a:t> </a:t>
            </a:r>
            <a:r>
              <a:rPr>
                <a:solidFill>
                  <a:srgbClr val="4070A0"/>
                </a:solidFill>
                <a:latin typeface="Courier"/>
              </a:rPr>
              <a:t>~</a:t>
            </a:r>
            <a:r>
              <a:rPr>
                <a:latin typeface="Courier"/>
              </a:rPr>
              <a:t> </a:t>
            </a:r>
            <a:r>
              <a:rPr>
                <a:solidFill>
                  <a:srgbClr val="4070A0"/>
                </a:solidFill>
                <a:latin typeface="Courier"/>
              </a:rPr>
              <a:t>"below the threshold"</a:t>
            </a:r>
            <a:r>
              <a:rPr>
                <a:latin typeface="Courier"/>
              </a:rPr>
              <a:t>,</a:t>
            </a:r>
            <a:br/>
            <a:r>
              <a:rPr>
                <a:latin typeface="Courier"/>
              </a:rPr>
              <a:t>  low  </a:t>
            </a:r>
            <a:r>
              <a:rPr>
                <a:solidFill>
                  <a:srgbClr val="4070A0"/>
                </a:solidFill>
                <a:latin typeface="Courier"/>
              </a:rPr>
              <a:t>&gt;</a:t>
            </a:r>
            <a:r>
              <a:rPr>
                <a:latin typeface="Courier"/>
              </a:rPr>
              <a:t> </a:t>
            </a:r>
            <a:r>
              <a:rPr>
                <a:solidFill>
                  <a:srgbClr val="40A070"/>
                </a:solidFill>
                <a:latin typeface="Courier"/>
              </a:rPr>
              <a:t>0.15</a:t>
            </a:r>
            <a:r>
              <a:rPr>
                <a:latin typeface="Courier"/>
              </a:rPr>
              <a:t> </a:t>
            </a:r>
            <a:r>
              <a:rPr>
                <a:solidFill>
                  <a:srgbClr val="4070A0"/>
                </a:solidFill>
                <a:latin typeface="Courier"/>
              </a:rPr>
              <a:t>~</a:t>
            </a:r>
            <a:r>
              <a:rPr>
                <a:latin typeface="Courier"/>
              </a:rPr>
              <a:t> </a:t>
            </a:r>
            <a:r>
              <a:rPr>
                <a:solidFill>
                  <a:srgbClr val="4070A0"/>
                </a:solidFill>
                <a:latin typeface="Courier"/>
              </a:rPr>
              <a:t>"above the threshold"</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"cannot be distinguished from the threshold"</a:t>
            </a:r>
            <a:b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interval tells you what your whole sample supports.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https://data-analysis.cassion.dev/courses/survey-analysis-sampling/survey-07-confidence-intervals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interval, and the sentence around 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Why the textbook interval gives 0.88% for a proportion that cannot go below zero, the logit interval that fixes it, degrees of freedom you have 72 of, and why two overlapping intervals do not mean no difference.</vt:lpwstr>
  </property>
</Properties>
</file>