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Pourquoi l’intervalle des manuels donne 0,88 % pour une proportion qui ne peut pas descendre sous zéro, l’intervalle logit qui corrige cela, les 72 degrés de liberté dont vous disposez, et pourquoi deux intervalles qui se chevauchent ne signifient pas l’absence de différence.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estimation d’enquête est une conjecture sur une population, faite à partir d’un échantillon. L’intervalle de confiance est la largeur honnête de cette conjecture, et publier l’estimation ponctuelle sans lui est le mésusage le plus répandu des données d’enquête dans ce secteur. La lecture formelle — « 95 % des intervalles construits ainsi contiendraient la vraie valeur » — est correcte et inutile en réunion. C’est la lecture opérationnelle qu’il vous faut : l’intervalle est l’ensemble des valeurs de population qui ne seraient pas surprenantes au vu de cet échantillon. Si un seuil se situe à l’intérieur de votre intervalle, votre enquête ne peut pas dire de quel côté se trouve la population.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Correct au milieu de la plage et faux aux extrémités. Prenez la malnutrition aiguë sévère parmi les enfants mesurés.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2,17 %, intervalle 0,88 % à 3,46 %. Symétrique, et la symétrie est le problème : une proportion ne peut pas être négative, et avec une estimation légèrement plus faible cet intervalle descendrait sous zéro et serait publié quand même.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Passez à l’échelle des log-cotes, construisez l’intervalle là, revenez.</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1,19 % à 3,92 %. Asymétrique — plus étendu au-dessus de l’estimation qu’en dessous — ce qui est la forme correcte pour une petite proportion, et il ne peut pas sortir de l’intervalle 0-1 quelle que soit l’estimation. Employez l’intervalle logit pour toute proportion sous 10 % environ ou au-dessus de 90 %. Au milieu, les deux concordent à la décimale près et cela n’a pas d’importance. </a:t>
            </a:r>
            <a:r>
              <a:rPr>
                <a:latin typeface="Courier"/>
              </a:rPr>
              <a:t>svyciprop(..., method = "logit")</a:t>
            </a:r>
            <a:r>
              <a:rPr/>
              <a:t> sous R le fait directement ; les exemples Python de ce cours le calculent comme ci-dessus.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1,96 suppose une loi normale, ce qui suppose beaucoup d’observations indépendantes. Dans une enquête en grappes, les unités indépendantes sont les grappes, non les ménages.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Soixante-quinze grappes, trois strates, 72 degrés de liberté, et t(0,975 ; 72) vaut 1,993 plutôt que 1,96. Une différence de 2 % sur la largeur de l’intervalle, ici sans importance, et c’est exactement le genre de chose qui cesse vite d’être sans importance — une enquête à douze grappes a neuf degrés de liberté et un multiplicateur de 2,26, soit 15 % de plus que l’approximation normale. Employez le multiplicateur t, et rapportez les degrés de liberté. Cela ne coûte rien et cela dit au lecteur combien de grappes vous aviez sans qu’il ait à le demander.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contresens le plus lourd de conséquences de cette leçon.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intervalles urbain et rural accessible ne se chevauchent pas, donc ces deux-là diffèrent. Urbain et rural reculé se chevauchent presque entièrement, donc ces deux-là ne diffèrent pas de façon détectable. Vient maintenant le piège — deux intervalles qui se chevauchent légèrement peuvent malgré tout différer significativement. Comparer des intervalles est un test plus grossier que comparer la différence, car la différence a sa propre erreur type, plus petite que la somme des deux.</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règle — pour comparer deux estimations, estimez la différence et mettez un intervalle dessus. Lire deux intervalles est une étape de tri, pas une conclusion. Remarquez aussi que la ligne Python ci-dessus suppose les deux estimations indépendantes, ce qui est vrai pour des strates séparées et faux pour deux sous-groupes d’une même strate — dans ce cas le terme de covariance compte, et </a:t>
            </a:r>
            <a:r>
              <a:rPr>
                <a:latin typeface="Courier"/>
              </a:rPr>
              <a:t>svyttest</a:t>
            </a:r>
            <a:r>
              <a:rPr/>
              <a:t> ou </a:t>
            </a:r>
            <a:r>
              <a:rPr>
                <a:latin typeface="Courier"/>
              </a:rPr>
              <a:t>svycontrast</a:t>
            </a:r>
            <a:r>
              <a:rPr/>
              <a:t> le traite correctement.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intervalle de ±3,6 points ne soutient pas trois décimales.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nombre, l’intervalle, le dénominateur, le plan. Une phrase, et c’est le livrable de tout ce cours. Comparez avec ce qui se publie d’ordinaire. La seconde phrase est non pondérée, sans intervalle, sans dénominateur et sans plan. Elle est aussi 3,7 points plus haute, et c’est elle qui sera citée.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question que ce secteur pose le plus souvent, et celle pour laquelle l’intervalle existe.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troisième branche est celle qu’on supprime, et c’est la réponse honnête la plus fréquente. Une estimation de 14,2 % assortie d’un intervalle de 11,0-18,1 ne dit pas que la situation est sous le seuil d’urgence ; elle dit que l’enquête ne peut pas trancher. Cette phrase est mal accueillie, exacte, et considérablement moins chère qu’une réponse dimensionnée sur un chiffre incapable de porter la décision.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L’intervalle dit ce que votre échantillon entier permet. Découpez-le en districts, groupes d’âge et sexes et chaque morceau permet bien moins. La dernière leçon dit où cesser de découper, et comment l’énoncer dans un tableau.</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survey-analysis-sampling/survey-07-confidence-interval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L’intervalle, et la phrase qui l’entoure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Pourquoi l’intervalle des manuels donne 0,88 % pour une proportion qui ne peut pas descendre sous zéro, l’intervalle logit qui corrige cela, les 72 degrés de liberté dont vous disposez, et pourquoi deux intervalles qui se chevauchent ne signifient pas l’absence de différence.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À quoi sert l’intervalle</a:t>
            </a:r>
          </a:p>
          <a:p>
            <a:pPr lvl="0"/>
            <a:r>
              <a:rPr/>
              <a:t>L’intervalle des manuels, et où il échoue</a:t>
            </a:r>
          </a:p>
          <a:p>
            <a:pPr lvl="0"/>
            <a:r>
              <a:rPr/>
              <a:t>L’intervalle logit</a:t>
            </a:r>
          </a:p>
          <a:p>
            <a:pPr lvl="0"/>
            <a:r>
              <a:rPr/>
              <a:t>Les degrés de liberté dont vous disposez réellement</a:t>
            </a:r>
          </a:p>
          <a:p>
            <a:pPr lvl="0"/>
            <a:r>
              <a:rPr/>
              <a:t>Des intervalles qui se chevauchent ne constituent pas un test</a:t>
            </a:r>
          </a:p>
          <a:p>
            <a:pPr lvl="0"/>
            <a:r>
              <a:rPr/>
              <a:t>Arrondis et fausse précision</a:t>
            </a:r>
          </a:p>
          <a:p>
            <a:pPr lvl="0"/>
            <a:r>
              <a:rPr/>
              <a:t>La phrase</a:t>
            </a:r>
          </a:p>
          <a:p>
            <a:pPr lvl="0"/>
            <a:r>
              <a:rPr/>
              <a:t>Lire un intervalle face à un seuil</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l’intervalle</a:t>
            </a:r>
          </a:p>
        </p:txBody>
      </p:sp>
      <p:sp>
        <p:nvSpPr>
          <p:cNvPr id="3" name="Content Placeholder 2"/>
          <p:cNvSpPr>
            <a:spLocks noGrp="1"/>
          </p:cNvSpPr>
          <p:nvPr>
            <p:ph idx="1"/>
          </p:nvPr>
        </p:nvSpPr>
        <p:spPr/>
        <p:txBody>
          <a:bodyPr/>
          <a:lstStyle/>
          <a:p>
            <a:pPr lvl="0"/>
            <a:r>
              <a:rPr/>
              <a:t>Une estimation d’enquête est une conjecture sur une population, faite à partir d’un échantillon.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des manuels, et où il échoue — Exemple</a:t>
            </a:r>
          </a:p>
        </p:txBody>
      </p:sp>
      <p:sp>
        <p:nvSpPr>
          <p:cNvPr id="3" name="Content Placeholder 2"/>
          <p:cNvSpPr>
            <a:spLocks noGrp="1"/>
          </p:cNvSpPr>
          <p:nvPr>
            <p:ph idx="1"/>
          </p:nvPr>
        </p:nvSpPr>
        <p:spPr/>
        <p:txBody>
          <a:bodyPr/>
          <a:lstStyle/>
          <a:p>
            <a:pPr lvl="0" indent="0">
              <a:buNone/>
            </a:pPr>
            <a:r>
              <a:rPr>
                <a:latin typeface="Courier"/>
              </a:rPr>
              <a:t>p +/- z * se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des manuels, et où il échoue — En Python</a:t>
            </a:r>
          </a:p>
        </p:txBody>
      </p:sp>
      <p:sp>
        <p:nvSpPr>
          <p:cNvPr id="3" name="Content Placeholder 2"/>
          <p:cNvSpPr>
            <a:spLocks noGrp="1"/>
          </p:cNvSpPr>
          <p:nvPr>
            <p:ph idx="1"/>
          </p:nvPr>
        </p:nvSpPr>
        <p:spPr/>
        <p:txBody>
          <a:bodyPr/>
          <a:lstStyle/>
          <a:p>
            <a:pPr lvl="0" indent="0">
              <a:buNone/>
            </a:pPr>
            <a:r>
              <a:rPr>
                <a:latin typeface="Courier"/>
              </a:rPr>
              <a:t>p, se </a:t>
            </a:r>
            <a:r>
              <a:rPr>
                <a:solidFill>
                  <a:srgbClr val="666666"/>
                </a:solidFill>
                <a:latin typeface="Courier"/>
              </a:rPr>
              <a:t>=</a:t>
            </a:r>
            <a:r>
              <a:rPr>
                <a:latin typeface="Courier"/>
              </a:rPr>
              <a:t> </a:t>
            </a:r>
            <a:r>
              <a:rPr>
                <a:solidFill>
                  <a:srgbClr val="40A070"/>
                </a:solidFill>
                <a:latin typeface="Courier"/>
              </a:rPr>
              <a:t>0.0217</a:t>
            </a:r>
            <a:r>
              <a:rPr>
                <a:latin typeface="Courier"/>
              </a:rPr>
              <a:t>, </a:t>
            </a:r>
            <a:r>
              <a:rPr>
                <a:solidFill>
                  <a:srgbClr val="40A070"/>
                </a:solidFill>
                <a:latin typeface="Courier"/>
              </a:rPr>
              <a:t>0.0066</a:t>
            </a:r>
            <a:br/>
            <a:r>
              <a:rPr>
                <a:solidFill>
                  <a:srgbClr val="008000"/>
                </a:solidFill>
                <a:latin typeface="Courier"/>
              </a:rPr>
              <a:t>print</a:t>
            </a:r>
            <a:r>
              <a:rPr>
                <a:latin typeface="Courier"/>
              </a:rPr>
              <a:t>(</a:t>
            </a:r>
            <a:r>
              <a:rPr>
                <a:solidFill>
                  <a:srgbClr val="BB6688"/>
                </a:solidFill>
                <a:latin typeface="Courier"/>
              </a:rPr>
              <a:t>f"Wald: </a:t>
            </a:r>
            <a:r>
              <a:rPr>
                <a:solidFill>
                  <a:srgbClr val="4070A0"/>
                </a:solidFill>
                <a:latin typeface="Courier"/>
              </a:rPr>
              <a:t>{</a:t>
            </a:r>
            <a:r>
              <a:rPr>
                <a:latin typeface="Courier"/>
              </a:rPr>
              <a:t>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r>
              <a:rPr>
                <a:solidFill>
                  <a:srgbClr val="4070A0"/>
                </a:solidFill>
                <a:latin typeface="Courier"/>
              </a:rPr>
              <a:t>:.2%}</a:t>
            </a:r>
            <a:r>
              <a:rPr>
                <a:solidFill>
                  <a:srgbClr val="BB6688"/>
                </a:solidFill>
                <a:latin typeface="Courier"/>
              </a:rPr>
              <a:t> to </a:t>
            </a:r>
            <a:r>
              <a:rPr>
                <a:solidFill>
                  <a:srgbClr val="4070A0"/>
                </a:solidFill>
                <a:latin typeface="Courier"/>
              </a:rPr>
              <a:t>{</a:t>
            </a:r>
            <a:r>
              <a:rPr>
                <a:latin typeface="Courier"/>
              </a:rPr>
              <a:t>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des manuels, et où il échoue — En R</a:t>
            </a:r>
          </a:p>
        </p:txBody>
      </p:sp>
      <p:sp>
        <p:nvSpPr>
          <p:cNvPr id="3" name="Content Placeholder 2"/>
          <p:cNvSpPr>
            <a:spLocks noGrp="1"/>
          </p:cNvSpPr>
          <p:nvPr>
            <p:ph idx="1"/>
          </p:nvPr>
        </p:nvSpPr>
        <p:spPr/>
        <p:txBody>
          <a:bodyPr/>
          <a:lstStyle/>
          <a:p>
            <a:pPr lvl="0" indent="0">
              <a:buNone/>
            </a:pPr>
            <a:r>
              <a:rPr>
                <a:latin typeface="Courier"/>
              </a:rPr>
              <a:t>p </a:t>
            </a:r>
            <a:r>
              <a:rPr>
                <a:solidFill>
                  <a:srgbClr val="007020"/>
                </a:solidFill>
                <a:latin typeface="Courier"/>
              </a:rPr>
              <a:t>&lt;-</a:t>
            </a:r>
            <a:r>
              <a:rPr>
                <a:latin typeface="Courier"/>
              </a:rPr>
              <a:t> </a:t>
            </a:r>
            <a:r>
              <a:rPr>
                <a:solidFill>
                  <a:srgbClr val="40A070"/>
                </a:solidFill>
                <a:latin typeface="Courier"/>
              </a:rPr>
              <a:t>0.0217</a:t>
            </a:r>
            <a:r>
              <a:rPr>
                <a:latin typeface="Courier"/>
              </a:rPr>
              <a:t>; se </a:t>
            </a:r>
            <a:r>
              <a:rPr>
                <a:solidFill>
                  <a:srgbClr val="007020"/>
                </a:solidFill>
                <a:latin typeface="Courier"/>
              </a:rPr>
              <a:t>&lt;-</a:t>
            </a:r>
            <a:r>
              <a:rPr>
                <a:latin typeface="Courier"/>
              </a:rPr>
              <a:t> </a:t>
            </a:r>
            <a:r>
              <a:rPr>
                <a:solidFill>
                  <a:srgbClr val="40A070"/>
                </a:solidFill>
                <a:latin typeface="Courier"/>
              </a:rPr>
              <a:t>0.0066</a:t>
            </a:r>
            <a:br/>
            <a:r>
              <a:rPr>
                <a:solidFill>
                  <a:srgbClr val="06287E"/>
                </a:solidFill>
                <a:latin typeface="Courier"/>
              </a:rPr>
              <a:t>c</a:t>
            </a:r>
            <a:r>
              <a:rPr>
                <a:latin typeface="Courier"/>
              </a:rPr>
              <a:t>(p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se, p </a:t>
            </a:r>
            <a:r>
              <a:rPr>
                <a:solidFill>
                  <a:srgbClr val="4070A0"/>
                </a:solidFill>
                <a:latin typeface="Courier"/>
              </a:rPr>
              <a:t>+</a:t>
            </a:r>
            <a:r>
              <a:rPr>
                <a:latin typeface="Courier"/>
              </a:rPr>
              <a:t> </a:t>
            </a:r>
            <a:r>
              <a:rPr>
                <a:solidFill>
                  <a:srgbClr val="40A070"/>
                </a:solidFill>
                <a:latin typeface="Courier"/>
              </a:rPr>
              <a:t>1.96</a:t>
            </a:r>
            <a:r>
              <a:rPr>
                <a:latin typeface="Courier"/>
              </a:rPr>
              <a:t> </a:t>
            </a:r>
            <a:r>
              <a:rPr>
                <a:solidFill>
                  <a:srgbClr val="4070A0"/>
                </a:solidFill>
                <a:latin typeface="Courier"/>
              </a:rPr>
              <a:t>*</a:t>
            </a:r>
            <a:r>
              <a:rPr>
                <a:latin typeface="Courier"/>
              </a:rPr>
              <a:t> se)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logit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math</a:t>
            </a:r>
            <a:br/>
            <a:br/>
            <a:r>
              <a:rPr>
                <a:latin typeface="Courier"/>
              </a:rPr>
              <a:t>logit </a:t>
            </a:r>
            <a:r>
              <a:rPr>
                <a:solidFill>
                  <a:srgbClr val="666666"/>
                </a:solidFill>
                <a:latin typeface="Courier"/>
              </a:rPr>
              <a:t>=</a:t>
            </a:r>
            <a:r>
              <a:rPr>
                <a:latin typeface="Courier"/>
              </a:rPr>
              <a:t> math.log(p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r>
              <a:rPr>
                <a:latin typeface="Courier"/>
              </a:rPr>
              <a:t>se_logit </a:t>
            </a:r>
            <a:r>
              <a:rPr>
                <a:solidFill>
                  <a:srgbClr val="666666"/>
                </a:solidFill>
                <a:latin typeface="Courier"/>
              </a:rPr>
              <a:t>=</a:t>
            </a:r>
            <a:r>
              <a:rPr>
                <a:latin typeface="Courier"/>
              </a:rPr>
              <a:t> se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a:t>
            </a:r>
            <a:br/>
            <a:r>
              <a:rPr>
                <a:latin typeface="Courier"/>
              </a:rPr>
              <a:t>low, high </a:t>
            </a:r>
            <a:r>
              <a:rPr>
                <a:solidFill>
                  <a:srgbClr val="666666"/>
                </a:solidFill>
                <a:latin typeface="Courier"/>
              </a:rPr>
              <a:t>=</a:t>
            </a:r>
            <a:r>
              <a:rPr>
                <a:latin typeface="Courier"/>
              </a:rPr>
              <a:t> (logit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se_logit, logit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se_logit)</a:t>
            </a:r>
            <a:br/>
            <a:br/>
            <a:r>
              <a:rPr>
                <a:solidFill>
                  <a:srgbClr val="008000"/>
                </a:solidFill>
                <a:latin typeface="Courier"/>
              </a:rPr>
              <a:t>print</a:t>
            </a:r>
            <a:r>
              <a:rPr>
                <a:latin typeface="Courier"/>
              </a:rPr>
              <a:t>(</a:t>
            </a:r>
            <a:r>
              <a:rPr>
                <a:solidFill>
                  <a:srgbClr val="BB6688"/>
                </a:solidFill>
                <a:latin typeface="Courier"/>
              </a:rPr>
              <a:t>f"logit: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math.exp(</a:t>
            </a:r>
            <a:r>
              <a:rPr>
                <a:solidFill>
                  <a:srgbClr val="666666"/>
                </a:solidFill>
                <a:latin typeface="Courier"/>
              </a:rPr>
              <a:t>-</a:t>
            </a:r>
            <a:r>
              <a:rPr>
                <a:latin typeface="Courier"/>
              </a:rPr>
              <a:t>low))</a:t>
            </a:r>
            <a:r>
              <a:rPr>
                <a:solidFill>
                  <a:srgbClr val="4070A0"/>
                </a:solidFill>
                <a:latin typeface="Courier"/>
              </a:rPr>
              <a:t>:.2%}</a:t>
            </a:r>
            <a:r>
              <a:rPr>
                <a:solidFill>
                  <a:srgbClr val="BB6688"/>
                </a:solidFill>
                <a:latin typeface="Courier"/>
              </a:rPr>
              <a:t> to </a:t>
            </a:r>
            <a:r>
              <a:rPr>
                <a:solidFill>
                  <a:srgbClr val="4070A0"/>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math.exp(</a:t>
            </a:r>
            <a:r>
              <a:rPr>
                <a:solidFill>
                  <a:srgbClr val="666666"/>
                </a:solidFill>
                <a:latin typeface="Courier"/>
              </a:rPr>
              <a:t>-</a:t>
            </a:r>
            <a:r>
              <a:rPr>
                <a:latin typeface="Courier"/>
              </a:rPr>
              <a:t>high))</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logit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(child_muac_mm </a:t>
            </a:r>
            <a:r>
              <a:rPr>
                <a:solidFill>
                  <a:srgbClr val="4070A0"/>
                </a:solidFill>
                <a:latin typeface="Courier"/>
              </a:rPr>
              <a:t>&lt;</a:t>
            </a:r>
            <a:r>
              <a:rPr>
                <a:latin typeface="Courier"/>
              </a:rPr>
              <a:t> </a:t>
            </a:r>
            <a:r>
              <a:rPr>
                <a:solidFill>
                  <a:srgbClr val="40A070"/>
                </a:solidFill>
                <a:latin typeface="Courier"/>
              </a:rPr>
              <a:t>115</a:t>
            </a:r>
            <a:r>
              <a:rPr>
                <a:latin typeface="Courier"/>
              </a:rPr>
              <a:t>), child_design,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L’intervalle logit</a:t>
            </a:r>
          </a:p>
        </p:txBody>
      </p:sp>
      <p:sp>
        <p:nvSpPr>
          <p:cNvPr id="3" name="Content Placeholder 2"/>
          <p:cNvSpPr>
            <a:spLocks noGrp="1"/>
          </p:cNvSpPr>
          <p:nvPr>
            <p:ph idx="1"/>
          </p:nvPr>
        </p:nvSpPr>
        <p:spPr/>
        <p:txBody>
          <a:bodyPr/>
          <a:lstStyle/>
          <a:p>
            <a:pPr lvl="0"/>
            <a:r>
              <a:rPr/>
              <a:t>1,19 % à 3,92 % — Asymétrique — plus étendu au-dessus de l’estimation qu’en dessous — ce qui est la forme correcte pour…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degrés de liberté dont vous disposez réellement — Exemple</a:t>
            </a:r>
          </a:p>
        </p:txBody>
      </p:sp>
      <p:sp>
        <p:nvSpPr>
          <p:cNvPr id="3" name="Content Placeholder 2"/>
          <p:cNvSpPr>
            <a:spLocks noGrp="1"/>
          </p:cNvSpPr>
          <p:nvPr>
            <p:ph idx="1"/>
          </p:nvPr>
        </p:nvSpPr>
        <p:spPr/>
        <p:txBody>
          <a:bodyPr/>
          <a:lstStyle/>
          <a:p>
            <a:pPr lvl="0" indent="0">
              <a:buNone/>
            </a:pPr>
            <a:r>
              <a:rPr>
                <a:latin typeface="Courier"/>
              </a:rPr>
              <a:t>df = number of PSUs - number of strata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degrés de liberté dont vous disposez réellement — En Python</a:t>
            </a:r>
          </a:p>
        </p:txBody>
      </p:sp>
      <p:sp>
        <p:nvSpPr>
          <p:cNvPr id="3" name="Content Placeholder 2"/>
          <p:cNvSpPr>
            <a:spLocks noGrp="1"/>
          </p:cNvSpPr>
          <p:nvPr>
            <p:ph idx="1"/>
          </p:nvPr>
        </p:nvSpPr>
        <p:spPr/>
        <p:txBody>
          <a:bodyPr/>
          <a:lstStyle/>
          <a:p>
            <a:pPr lvl="0" indent="0">
              <a:buNone/>
            </a:pPr>
            <a:r>
              <a:rPr>
                <a:latin typeface="Courier"/>
              </a:rPr>
              <a:t>clusters </a:t>
            </a:r>
            <a:r>
              <a:rPr>
                <a:solidFill>
                  <a:srgbClr val="666666"/>
                </a:solidFill>
                <a:latin typeface="Courier"/>
              </a:rPr>
              <a:t>=</a:t>
            </a:r>
            <a:r>
              <a:rPr>
                <a:latin typeface="Courier"/>
              </a:rPr>
              <a:t> survey[</a:t>
            </a:r>
            <a:r>
              <a:rPr>
                <a:solidFill>
                  <a:srgbClr val="4070A0"/>
                </a:solidFill>
                <a:latin typeface="Courier"/>
              </a:rPr>
              <a:t>"ea_id"</a:t>
            </a:r>
            <a:r>
              <a:rPr>
                <a:latin typeface="Courier"/>
              </a:rPr>
              <a:t>].nunique()</a:t>
            </a:r>
            <a:br/>
            <a:r>
              <a:rPr>
                <a:latin typeface="Courier"/>
              </a:rPr>
              <a:t>strata </a:t>
            </a:r>
            <a:r>
              <a:rPr>
                <a:solidFill>
                  <a:srgbClr val="666666"/>
                </a:solidFill>
                <a:latin typeface="Courier"/>
              </a:rPr>
              <a:t>=</a:t>
            </a:r>
            <a:r>
              <a:rPr>
                <a:latin typeface="Courier"/>
              </a:rPr>
              <a:t> survey[</a:t>
            </a:r>
            <a:r>
              <a:rPr>
                <a:solidFill>
                  <a:srgbClr val="4070A0"/>
                </a:solidFill>
                <a:latin typeface="Courier"/>
              </a:rPr>
              <a:t>"stratum"</a:t>
            </a:r>
            <a:r>
              <a:rPr>
                <a:latin typeface="Courier"/>
              </a:rPr>
              <a:t>].nunique()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clusters</a:t>
            </a:r>
            <a:r>
              <a:rPr>
                <a:solidFill>
                  <a:srgbClr val="4070A0"/>
                </a:solidFill>
                <a:latin typeface="Courier"/>
              </a:rPr>
              <a:t>}</a:t>
            </a:r>
            <a:r>
              <a:rPr>
                <a:solidFill>
                  <a:srgbClr val="BB6688"/>
                </a:solidFill>
                <a:latin typeface="Courier"/>
              </a:rPr>
              <a:t> clusters, </a:t>
            </a:r>
            <a:r>
              <a:rPr>
                <a:solidFill>
                  <a:srgbClr val="4070A0"/>
                </a:solidFill>
                <a:latin typeface="Courier"/>
              </a:rPr>
              <a:t>{</a:t>
            </a:r>
            <a:r>
              <a:rPr>
                <a:latin typeface="Courier"/>
              </a:rPr>
              <a:t>strata</a:t>
            </a:r>
            <a:r>
              <a:rPr>
                <a:solidFill>
                  <a:srgbClr val="4070A0"/>
                </a:solidFill>
                <a:latin typeface="Courier"/>
              </a:rPr>
              <a:t>}</a:t>
            </a:r>
            <a:r>
              <a:rPr>
                <a:solidFill>
                  <a:srgbClr val="BB6688"/>
                </a:solidFill>
                <a:latin typeface="Courier"/>
              </a:rPr>
              <a:t> strata, df = </a:t>
            </a:r>
            <a:r>
              <a:rPr>
                <a:solidFill>
                  <a:srgbClr val="4070A0"/>
                </a:solidFill>
                <a:latin typeface="Courier"/>
              </a:rPr>
              <a:t>{</a:t>
            </a:r>
            <a:r>
              <a:rPr>
                <a:latin typeface="Courier"/>
              </a:rPr>
              <a:t>clusters </a:t>
            </a:r>
            <a:r>
              <a:rPr>
                <a:solidFill>
                  <a:srgbClr val="666666"/>
                </a:solidFill>
                <a:latin typeface="Courier"/>
              </a:rPr>
              <a:t>-</a:t>
            </a:r>
            <a:r>
              <a:rPr>
                <a:latin typeface="Courier"/>
              </a:rPr>
              <a:t> strata</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degrés de liberté dont vous disposez réellement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clusters =</a:t>
            </a:r>
            <a:r>
              <a:rPr>
                <a:latin typeface="Courier"/>
              </a:rPr>
              <a:t> </a:t>
            </a:r>
            <a:r>
              <a:rPr>
                <a:solidFill>
                  <a:srgbClr val="06287E"/>
                </a:solidFill>
                <a:latin typeface="Courier"/>
              </a:rPr>
              <a:t>n_distinct</a:t>
            </a:r>
            <a:r>
              <a:rPr>
                <a:latin typeface="Courier"/>
              </a:rPr>
              <a:t>(survey</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06287E"/>
                </a:solidFill>
                <a:latin typeface="Courier"/>
              </a:rPr>
              <a:t>n_distinct</a:t>
            </a:r>
            <a:r>
              <a:rPr>
                <a:latin typeface="Courier"/>
              </a:rPr>
              <a:t>(survey</a:t>
            </a:r>
            <a:r>
              <a:rPr>
                <a:solidFill>
                  <a:srgbClr val="4070A0"/>
                </a:solidFill>
                <a:latin typeface="Courier"/>
              </a:rPr>
              <a:t>$</a:t>
            </a:r>
            <a:r>
              <a:rPr>
                <a:latin typeface="Courier"/>
              </a:rPr>
              <a:t>stratum))</a:t>
            </a:r>
            <a:br/>
            <a:r>
              <a:rPr>
                <a:solidFill>
                  <a:srgbClr val="06287E"/>
                </a:solidFill>
                <a:latin typeface="Courier"/>
              </a:rPr>
              <a:t>degf</a:t>
            </a:r>
            <a:r>
              <a:rPr>
                <a:latin typeface="Courier"/>
              </a:rPr>
              <a:t>(design)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degrés de liberté dont vous disposez réellement</a:t>
            </a:r>
          </a:p>
        </p:txBody>
      </p:sp>
      <p:sp>
        <p:nvSpPr>
          <p:cNvPr id="3" name="Content Placeholder 2"/>
          <p:cNvSpPr>
            <a:spLocks noGrp="1"/>
          </p:cNvSpPr>
          <p:nvPr>
            <p:ph idx="1"/>
          </p:nvPr>
        </p:nvSpPr>
        <p:spPr/>
        <p:txBody>
          <a:bodyPr/>
          <a:lstStyle/>
          <a:p>
            <a:pPr lvl="0"/>
            <a:r>
              <a:rPr/>
              <a:t>Employez le multiplicateur t, et rapportez les degrés de liberté — Cela ne coûte rien et cela dit au lecteur combien 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intervalles qui se chevauchent ne constituent pas un test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stratum </a:t>
            </a:r>
            <a:r>
              <a:rPr b="1">
                <a:solidFill>
                  <a:srgbClr val="007020"/>
                </a:solidFill>
                <a:latin typeface="Courier"/>
              </a:rPr>
              <a:t>in</a:t>
            </a:r>
            <a:r>
              <a:rPr>
                <a:latin typeface="Courier"/>
              </a:rPr>
              <a:t> [</a:t>
            </a:r>
            <a:r>
              <a:rPr>
                <a:solidFill>
                  <a:srgbClr val="4070A0"/>
                </a:solidFill>
                <a:latin typeface="Courier"/>
              </a:rPr>
              <a:t>"urban"</a:t>
            </a:r>
            <a:r>
              <a:rPr>
                <a:latin typeface="Courier"/>
              </a:rPr>
              <a:t>, </a:t>
            </a:r>
            <a:r>
              <a:rPr>
                <a:solidFill>
                  <a:srgbClr val="4070A0"/>
                </a:solidFill>
                <a:latin typeface="Courier"/>
              </a:rPr>
              <a:t>"rural-accessible"</a:t>
            </a:r>
            <a:r>
              <a:rPr>
                <a:latin typeface="Courier"/>
              </a:rPr>
              <a:t>, </a:t>
            </a:r>
            <a:r>
              <a:rPr>
                <a:solidFill>
                  <a:srgbClr val="4070A0"/>
                </a:solidFill>
                <a:latin typeface="Courier"/>
              </a:rPr>
              <a:t>"rural-remote"</a:t>
            </a:r>
            <a:r>
              <a:rPr>
                <a:latin typeface="Courier"/>
              </a:rPr>
              <a:t>]:</a:t>
            </a:r>
            <a:br/>
            <a:r>
              <a:rPr>
                <a:latin typeface="Courier"/>
              </a:rPr>
              <a:t>    </a:t>
            </a:r>
            <a:r>
              <a:rPr>
                <a:solidFill>
                  <a:srgbClr val="008000"/>
                </a:solidFill>
                <a:latin typeface="Courier"/>
              </a:rPr>
              <a:t>print</a:t>
            </a:r>
            <a:r>
              <a:rPr>
                <a:latin typeface="Courier"/>
              </a:rPr>
              <a:t>(stratum)   </a:t>
            </a:r>
            <a:r>
              <a:rPr i="1">
                <a:solidFill>
                  <a:srgbClr val="60A0B0"/>
                </a:solidFill>
                <a:latin typeface="Courier"/>
              </a:rPr>
              <a:t># displaced households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intervalles qui se chevauchent ne constituent pas un test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Strate</a:t>
                      </a:r>
                    </a:p>
                  </a:txBody>
                  <a:tcPr/>
                </a:tc>
                <a:tc>
                  <a:txBody>
                    <a:bodyPr/>
                    <a:lstStyle/>
                    <a:p>
                      <a:pPr lvl="0" indent="0" marL="0">
                        <a:buNone/>
                      </a:pPr>
                      <a:r>
                        <a:rPr/>
                        <a:t>Déplacés</a:t>
                      </a:r>
                    </a:p>
                  </a:txBody>
                  <a:tcPr/>
                </a:tc>
                <a:tc>
                  <a:txBody>
                    <a:bodyPr/>
                    <a:lstStyle/>
                    <a:p>
                      <a:pPr lvl="0" indent="0" marL="0">
                        <a:buNone/>
                      </a:pPr>
                      <a:r>
                        <a:rPr/>
                        <a:t>Intervalle 95 %</a:t>
                      </a:r>
                    </a:p>
                  </a:txBody>
                  <a:tcPr/>
                </a:tc>
              </a:tr>
              <a:tr h="0">
                <a:tc>
                  <a:txBody>
                    <a:bodyPr/>
                    <a:lstStyle/>
                    <a:p>
                      <a:pPr lvl="0" indent="0" marL="0">
                        <a:buNone/>
                      </a:pPr>
                      <a:r>
                        <a:rPr/>
                        <a:t>Urbain</a:t>
                      </a:r>
                    </a:p>
                  </a:txBody>
                </a:tc>
                <a:tc>
                  <a:txBody>
                    <a:bodyPr/>
                    <a:lstStyle/>
                    <a:p>
                      <a:pPr lvl="0" indent="0" marL="0">
                        <a:buNone/>
                      </a:pPr>
                      <a:r>
                        <a:rPr/>
                        <a:t>15,6 %</a:t>
                      </a:r>
                    </a:p>
                  </a:txBody>
                </a:tc>
                <a:tc>
                  <a:txBody>
                    <a:bodyPr/>
                    <a:lstStyle/>
                    <a:p>
                      <a:pPr lvl="0" indent="0" marL="0">
                        <a:buNone/>
                      </a:pPr>
                      <a:r>
                        <a:rPr/>
                        <a:t>12,0 – 19,2 %</a:t>
                      </a:r>
                    </a:p>
                  </a:txBody>
                </a:tc>
              </a:tr>
              <a:tr h="0">
                <a:tc>
                  <a:txBody>
                    <a:bodyPr/>
                    <a:lstStyle/>
                    <a:p>
                      <a:pPr lvl="0" indent="0" marL="0">
                        <a:buNone/>
                      </a:pPr>
                      <a:r>
                        <a:rPr/>
                        <a:t>Rural accessible</a:t>
                      </a:r>
                    </a:p>
                  </a:txBody>
                </a:tc>
                <a:tc>
                  <a:txBody>
                    <a:bodyPr/>
                    <a:lstStyle/>
                    <a:p>
                      <a:pPr lvl="0" indent="0" marL="0">
                        <a:buNone/>
                      </a:pPr>
                      <a:r>
                        <a:rPr/>
                        <a:t>8,0 %</a:t>
                      </a:r>
                    </a:p>
                  </a:txBody>
                </a:tc>
                <a:tc>
                  <a:txBody>
                    <a:bodyPr/>
                    <a:lstStyle/>
                    <a:p>
                      <a:pPr lvl="0" indent="0" marL="0">
                        <a:buNone/>
                      </a:pPr>
                      <a:r>
                        <a:rPr/>
                        <a:t>4,7 – 11,3 %</a:t>
                      </a:r>
                    </a:p>
                  </a:txBody>
                </a:tc>
              </a:tr>
              <a:tr h="0">
                <a:tc>
                  <a:txBody>
                    <a:bodyPr/>
                    <a:lstStyle/>
                    <a:p>
                      <a:pPr lvl="0" indent="0" marL="0">
                        <a:buNone/>
                      </a:pPr>
                      <a:r>
                        <a:rPr/>
                        <a:t>Rural reculé</a:t>
                      </a:r>
                    </a:p>
                  </a:txBody>
                </a:tc>
                <a:tc>
                  <a:txBody>
                    <a:bodyPr/>
                    <a:lstStyle/>
                    <a:p>
                      <a:pPr lvl="0" indent="0" marL="0">
                        <a:buNone/>
                      </a:pPr>
                      <a:r>
                        <a:rPr/>
                        <a:t>15,7 %</a:t>
                      </a:r>
                    </a:p>
                  </a:txBody>
                </a:tc>
                <a:tc>
                  <a:txBody>
                    <a:bodyPr/>
                    <a:lstStyle/>
                    <a:p>
                      <a:pPr lvl="0" indent="0" marL="0">
                        <a:buNone/>
                      </a:pPr>
                      <a:r>
                        <a:rPr/>
                        <a:t>11,0 – 20,4 %</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intervalles qui se chevauchent ne constituent pas un test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svyttest</a:t>
            </a:r>
            <a:r>
              <a:rPr>
                <a:latin typeface="Courier"/>
              </a:rPr>
              <a:t>(</a:t>
            </a:r>
            <a:r>
              <a:rPr>
                <a:solidFill>
                  <a:srgbClr val="06287E"/>
                </a:solidFill>
                <a:latin typeface="Courier"/>
              </a:rPr>
              <a:t>I</a:t>
            </a:r>
            <a:r>
              <a:rPr>
                <a:latin typeface="Courier"/>
              </a:rPr>
              <a:t>(displacement_status </a:t>
            </a:r>
            <a:r>
              <a:rPr>
                <a:solidFill>
                  <a:srgbClr val="4070A0"/>
                </a:solidFill>
                <a:latin typeface="Courier"/>
              </a:rPr>
              <a:t>==</a:t>
            </a:r>
            <a:r>
              <a:rPr>
                <a:latin typeface="Courier"/>
              </a:rPr>
              <a:t> </a:t>
            </a:r>
            <a:r>
              <a:rPr>
                <a:solidFill>
                  <a:srgbClr val="4070A0"/>
                </a:solidFill>
                <a:latin typeface="Courier"/>
              </a:rPr>
              <a:t>"displaced"</a:t>
            </a:r>
            <a:r>
              <a:rPr>
                <a:latin typeface="Courier"/>
              </a:rPr>
              <a:t>) </a:t>
            </a:r>
            <a:r>
              <a:rPr>
                <a:solidFill>
                  <a:srgbClr val="4070A0"/>
                </a:solidFill>
                <a:latin typeface="Courier"/>
              </a:rPr>
              <a:t>~</a:t>
            </a:r>
            <a:r>
              <a:rPr>
                <a:latin typeface="Courier"/>
              </a:rPr>
              <a:t> </a:t>
            </a:r>
            <a:r>
              <a:rPr>
                <a:solidFill>
                  <a:srgbClr val="06287E"/>
                </a:solidFill>
                <a:latin typeface="Courier"/>
              </a:rPr>
              <a:t>I</a:t>
            </a:r>
            <a:r>
              <a:rPr>
                <a:latin typeface="Courier"/>
              </a:rPr>
              <a:t>(stratum </a:t>
            </a:r>
            <a:r>
              <a:rPr>
                <a:solidFill>
                  <a:srgbClr val="4070A0"/>
                </a:solidFill>
                <a:latin typeface="Courier"/>
              </a:rPr>
              <a:t>==</a:t>
            </a:r>
            <a:r>
              <a:rPr>
                <a:latin typeface="Courier"/>
              </a:rPr>
              <a:t> </a:t>
            </a:r>
            <a:r>
              <a:rPr>
                <a:solidFill>
                  <a:srgbClr val="4070A0"/>
                </a:solidFill>
                <a:latin typeface="Courier"/>
              </a:rPr>
              <a:t>"urban"</a:t>
            </a:r>
            <a:r>
              <a:rPr>
                <a:latin typeface="Courier"/>
              </a:rPr>
              <a:t>),</a:t>
            </a:r>
            <a:br/>
            <a:r>
              <a:rPr>
                <a:latin typeface="Courier"/>
              </a:rPr>
              <a:t>         </a:t>
            </a:r>
            <a:r>
              <a:rPr>
                <a:solidFill>
                  <a:srgbClr val="06287E"/>
                </a:solidFill>
                <a:latin typeface="Courier"/>
              </a:rPr>
              <a:t>subset</a:t>
            </a:r>
            <a:r>
              <a:rPr>
                <a:latin typeface="Courier"/>
              </a:rPr>
              <a:t>(design, stratum </a:t>
            </a:r>
            <a:r>
              <a:rPr>
                <a:solidFill>
                  <a:srgbClr val="4070A0"/>
                </a:solidFill>
                <a:latin typeface="Courier"/>
              </a:rPr>
              <a:t>!=</a:t>
            </a:r>
            <a:r>
              <a:rPr>
                <a:latin typeface="Courier"/>
              </a:rPr>
              <a:t> </a:t>
            </a:r>
            <a:r>
              <a:rPr>
                <a:solidFill>
                  <a:srgbClr val="4070A0"/>
                </a:solidFill>
                <a:latin typeface="Courier"/>
              </a:rPr>
              <a:t>"rural-remote"</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intervalles qui se chevauchent ne constituent pas un test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difference of two estimates, with its own standard error</a:t>
            </a:r>
            <a:br/>
            <a:r>
              <a:rPr>
                <a:latin typeface="Courier"/>
              </a:rPr>
              <a:t>diff </a:t>
            </a:r>
            <a:r>
              <a:rPr>
                <a:solidFill>
                  <a:srgbClr val="666666"/>
                </a:solidFill>
                <a:latin typeface="Courier"/>
              </a:rPr>
              <a:t>=</a:t>
            </a:r>
            <a:r>
              <a:rPr>
                <a:latin typeface="Courier"/>
              </a:rPr>
              <a:t> p_urban </a:t>
            </a:r>
            <a:r>
              <a:rPr>
                <a:solidFill>
                  <a:srgbClr val="666666"/>
                </a:solidFill>
                <a:latin typeface="Courier"/>
              </a:rPr>
              <a:t>-</a:t>
            </a:r>
            <a:r>
              <a:rPr>
                <a:latin typeface="Courier"/>
              </a:rPr>
              <a:t> p_rural</a:t>
            </a:r>
            <a:br/>
            <a:r>
              <a:rPr>
                <a:latin typeface="Courier"/>
              </a:rPr>
              <a:t>se_diff </a:t>
            </a:r>
            <a:r>
              <a:rPr>
                <a:solidFill>
                  <a:srgbClr val="666666"/>
                </a:solidFill>
                <a:latin typeface="Courier"/>
              </a:rPr>
              <a:t>=</a:t>
            </a:r>
            <a:r>
              <a:rPr>
                <a:latin typeface="Courier"/>
              </a:rPr>
              <a:t> math.sqrt(se_urban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se_rural</a:t>
            </a:r>
            <a:r>
              <a:rPr>
                <a:solidFill>
                  <a:srgbClr val="666666"/>
                </a:solidFill>
                <a:latin typeface="Courier"/>
              </a:rPr>
              <a:t>**</a:t>
            </a:r>
            <a:r>
              <a:rPr>
                <a:solidFill>
                  <a:srgbClr val="40A070"/>
                </a:solidFill>
                <a:latin typeface="Courier"/>
              </a:rPr>
              <a:t>2</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diff</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diff </a:t>
            </a:r>
            <a:r>
              <a:rPr>
                <a:solidFill>
                  <a:srgbClr val="666666"/>
                </a:solidFill>
                <a:latin typeface="Courier"/>
              </a:rPr>
              <a:t>-</a:t>
            </a:r>
            <a:r>
              <a:rPr>
                <a:latin typeface="Courier"/>
              </a:rPr>
              <a:t> </a:t>
            </a:r>
            <a:r>
              <a:rPr>
                <a:solidFill>
                  <a:srgbClr val="40A070"/>
                </a:solidFill>
                <a:latin typeface="Courier"/>
              </a:rPr>
              <a:t>1.99</a:t>
            </a:r>
            <a:r>
              <a:rPr>
                <a:latin typeface="Courier"/>
              </a:rPr>
              <a:t> </a:t>
            </a:r>
            <a:r>
              <a:rPr>
                <a:solidFill>
                  <a:srgbClr val="666666"/>
                </a:solidFill>
                <a:latin typeface="Courier"/>
              </a:rPr>
              <a:t>*</a:t>
            </a:r>
            <a:r>
              <a:rPr>
                <a:latin typeface="Courier"/>
              </a:rPr>
              <a:t> se_diff</a:t>
            </a:r>
            <a:r>
              <a:rPr>
                <a:solidFill>
                  <a:srgbClr val="4070A0"/>
                </a:solidFill>
                <a:latin typeface="Courier"/>
              </a:rPr>
              <a:t>:.1%}</a:t>
            </a:r>
            <a:r>
              <a:rPr>
                <a:solidFill>
                  <a:srgbClr val="BB6688"/>
                </a:solidFill>
                <a:latin typeface="Courier"/>
              </a:rPr>
              <a:t> to "</a:t>
            </a:r>
            <a:br/>
            <a:r>
              <a:rPr>
                <a:latin typeface="Courier"/>
              </a:rPr>
              <a:t>      </a:t>
            </a:r>
            <a:r>
              <a:rPr>
                <a:solidFill>
                  <a:srgbClr val="BB6688"/>
                </a:solidFill>
                <a:latin typeface="Courier"/>
              </a:rPr>
              <a:t>f"</a:t>
            </a:r>
            <a:r>
              <a:rPr>
                <a:solidFill>
                  <a:srgbClr val="4070A0"/>
                </a:solidFill>
                <a:latin typeface="Courier"/>
              </a:rPr>
              <a:t>{</a:t>
            </a:r>
            <a:r>
              <a:rPr>
                <a:latin typeface="Courier"/>
              </a:rPr>
              <a:t>diff </a:t>
            </a:r>
            <a:r>
              <a:rPr>
                <a:solidFill>
                  <a:srgbClr val="666666"/>
                </a:solidFill>
                <a:latin typeface="Courier"/>
              </a:rPr>
              <a:t>+</a:t>
            </a:r>
            <a:r>
              <a:rPr>
                <a:latin typeface="Courier"/>
              </a:rPr>
              <a:t> </a:t>
            </a:r>
            <a:r>
              <a:rPr>
                <a:solidFill>
                  <a:srgbClr val="40A070"/>
                </a:solidFill>
                <a:latin typeface="Courier"/>
              </a:rPr>
              <a:t>1.99</a:t>
            </a:r>
            <a:r>
              <a:rPr>
                <a:latin typeface="Courier"/>
              </a:rPr>
              <a:t> </a:t>
            </a:r>
            <a:r>
              <a:rPr>
                <a:solidFill>
                  <a:srgbClr val="666666"/>
                </a:solidFill>
                <a:latin typeface="Courier"/>
              </a:rPr>
              <a:t>*</a:t>
            </a:r>
            <a:r>
              <a:rPr>
                <a:latin typeface="Courier"/>
              </a:rPr>
              <a:t> se_diff</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Arrondis et fausse précision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low</a:t>
            </a:r>
            <a:r>
              <a:rPr>
                <a:solidFill>
                  <a:srgbClr val="4070A0"/>
                </a:solidFill>
                <a:latin typeface="Courier"/>
              </a:rPr>
              <a:t>:.1%}</a:t>
            </a:r>
            <a:r>
              <a:rPr>
                <a:solidFill>
                  <a:srgbClr val="BB6688"/>
                </a:solidFill>
                <a:latin typeface="Courier"/>
              </a:rPr>
              <a:t> to </a:t>
            </a:r>
            <a:r>
              <a:rPr>
                <a:solidFill>
                  <a:srgbClr val="4070A0"/>
                </a:solidFill>
                <a:latin typeface="Courier"/>
              </a:rPr>
              <a:t>{</a:t>
            </a:r>
            <a:r>
              <a:rPr>
                <a:latin typeface="Courier"/>
              </a:rPr>
              <a:t>high</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Arrondis et fausse précision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sprintf</a:t>
            </a:r>
            <a:r>
              <a:rPr>
                <a:latin typeface="Courier"/>
              </a:rPr>
              <a:t>(</a:t>
            </a:r>
            <a:r>
              <a:rPr>
                <a:solidFill>
                  <a:srgbClr val="4070A0"/>
                </a:solidFill>
                <a:latin typeface="Courier"/>
              </a:rPr>
              <a:t>"%.1f%% (95%% CI %.1f-%.1f)"</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p, </a:t>
            </a:r>
            <a:r>
              <a:rPr>
                <a:solidFill>
                  <a:srgbClr val="40A070"/>
                </a:solidFill>
                <a:latin typeface="Courier"/>
              </a:rPr>
              <a:t>100</a:t>
            </a:r>
            <a:r>
              <a:rPr>
                <a:latin typeface="Courier"/>
              </a:rPr>
              <a:t> </a:t>
            </a:r>
            <a:r>
              <a:rPr>
                <a:solidFill>
                  <a:srgbClr val="4070A0"/>
                </a:solidFill>
                <a:latin typeface="Courier"/>
              </a:rPr>
              <a:t>*</a:t>
            </a:r>
            <a:r>
              <a:rPr>
                <a:latin typeface="Courier"/>
              </a:rPr>
              <a:t> low, </a:t>
            </a:r>
            <a:r>
              <a:rPr>
                <a:solidFill>
                  <a:srgbClr val="40A070"/>
                </a:solidFill>
                <a:latin typeface="Courier"/>
              </a:rPr>
              <a:t>100</a:t>
            </a:r>
            <a:r>
              <a:rPr>
                <a:latin typeface="Courier"/>
              </a:rPr>
              <a:t> </a:t>
            </a:r>
            <a:r>
              <a:rPr>
                <a:solidFill>
                  <a:srgbClr val="4070A0"/>
                </a:solidFill>
                <a:latin typeface="Courier"/>
              </a:rPr>
              <a:t>*</a:t>
            </a:r>
            <a:r>
              <a:rPr>
                <a:latin typeface="Courier"/>
              </a:rPr>
              <a:t> high)</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Arrondis et fausse précision</a:t>
            </a:r>
          </a:p>
        </p:txBody>
      </p:sp>
      <p:sp>
        <p:nvSpPr>
          <p:cNvPr id="3" name="Content Placeholder 2"/>
          <p:cNvSpPr>
            <a:spLocks noGrp="1"/>
          </p:cNvSpPr>
          <p:nvPr>
            <p:ph idx="1"/>
          </p:nvPr>
        </p:nvSpPr>
        <p:spPr/>
        <p:txBody>
          <a:bodyPr/>
          <a:lstStyle/>
          <a:p>
            <a:pPr lvl="0"/>
            <a:r>
              <a:rPr b="1"/>
              <a:t>Une décimale</a:t>
            </a:r>
            <a:r>
              <a:rPr/>
              <a:t> pour un pourcentage issu d’une enquête de cette taille. Deux laissent entendre une précision de 0,01…</a:t>
            </a:r>
          </a:p>
          <a:p>
            <a:pPr lvl="0"/>
            <a:r>
              <a:rPr b="1"/>
              <a:t>Arrondissez l’intervalle vers l’extérieur</a:t>
            </a:r>
            <a:r>
              <a:rPr/>
              <a:t>, jamais vers l’intérieur. 25,47-32,71 devient 25,4-32,8.</a:t>
            </a:r>
          </a:p>
          <a:p>
            <a:pPr lvl="0"/>
            <a:r>
              <a:rPr b="1"/>
              <a:t>N’arrondissez jamais l’estimation ponctuelle jusqu’à un seuil.</a:t>
            </a:r>
            <a:r>
              <a:rPr/>
              <a:t> Une estimation de 14,96 % rapportée « 15 % » à côté…</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a:t>
            </a:r>
          </a:p>
        </p:txBody>
      </p:sp>
      <p:sp>
        <p:nvSpPr>
          <p:cNvPr id="3" name="Content Placeholder 2"/>
          <p:cNvSpPr>
            <a:spLocks noGrp="1"/>
          </p:cNvSpPr>
          <p:nvPr>
            <p:ph idx="1"/>
          </p:nvPr>
        </p:nvSpPr>
        <p:spPr/>
        <p:txBody>
          <a:bodyPr/>
          <a:lstStyle/>
          <a:p>
            <a:pPr lvl="0" indent="0" marL="1270000">
              <a:buNone/>
            </a:pPr>
            <a:r>
              <a:rPr sz="2000"/>
              <a:t>L’insécurité alimentaire des ménages est estimée à </a:t>
            </a:r>
            <a:r>
              <a:rPr sz="2000" b="1"/>
              <a:t>29,1 %</a:t>
            </a:r>
            <a:r>
              <a:rPr sz="2000"/>
              <a:t> (IC 95 % 25,5-32,7), sur 996 ménages répartis dans 75 grappes, pondérés selon la base de sondage et ajustés pour la non-réponse ; effet de plan 1,60, échantillon effectif 623.</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a:t>
            </a:r>
          </a:p>
        </p:txBody>
      </p:sp>
      <p:sp>
        <p:nvSpPr>
          <p:cNvPr id="3" name="Content Placeholder 2"/>
          <p:cNvSpPr>
            <a:spLocks noGrp="1"/>
          </p:cNvSpPr>
          <p:nvPr>
            <p:ph idx="1"/>
          </p:nvPr>
        </p:nvSpPr>
        <p:spPr/>
        <p:txBody>
          <a:bodyPr/>
          <a:lstStyle/>
          <a:p>
            <a:pPr lvl="0" indent="0" marL="1270000">
              <a:buNone/>
            </a:pPr>
            <a:r>
              <a:rPr sz="2000"/>
              <a:t>L’insécurité alimentaire touche 32,8 % des ménages.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intervalle face à un seuil — En Python</a:t>
            </a:r>
          </a:p>
        </p:txBody>
      </p:sp>
      <p:sp>
        <p:nvSpPr>
          <p:cNvPr id="3" name="Content Placeholder 2"/>
          <p:cNvSpPr>
            <a:spLocks noGrp="1"/>
          </p:cNvSpPr>
          <p:nvPr>
            <p:ph idx="1"/>
          </p:nvPr>
        </p:nvSpPr>
        <p:spPr/>
        <p:txBody>
          <a:bodyPr/>
          <a:lstStyle/>
          <a:p>
            <a:pPr lvl="0" indent="0">
              <a:buNone/>
            </a:pPr>
            <a:r>
              <a:rPr>
                <a:latin typeface="Courier"/>
              </a:rPr>
              <a:t>THRESHOLD </a:t>
            </a:r>
            <a:r>
              <a:rPr>
                <a:solidFill>
                  <a:srgbClr val="666666"/>
                </a:solidFill>
                <a:latin typeface="Courier"/>
              </a:rPr>
              <a:t>=</a:t>
            </a:r>
            <a:r>
              <a:rPr>
                <a:latin typeface="Courier"/>
              </a:rPr>
              <a:t> </a:t>
            </a:r>
            <a:r>
              <a:rPr>
                <a:solidFill>
                  <a:srgbClr val="40A070"/>
                </a:solidFill>
                <a:latin typeface="Courier"/>
              </a:rPr>
              <a:t>0.15</a:t>
            </a:r>
            <a:br/>
            <a:br/>
            <a:r>
              <a:rPr b="1">
                <a:solidFill>
                  <a:srgbClr val="007020"/>
                </a:solidFill>
                <a:latin typeface="Courier"/>
              </a:rPr>
              <a:t>if</a:t>
            </a:r>
            <a:r>
              <a:rPr>
                <a:latin typeface="Courier"/>
              </a:rPr>
              <a:t> high </a:t>
            </a:r>
            <a:r>
              <a:rPr>
                <a:solidFill>
                  <a:srgbClr val="666666"/>
                </a:solidFill>
                <a:latin typeface="Courier"/>
              </a:rPr>
              <a:t>&lt;</a:t>
            </a:r>
            <a:r>
              <a:rPr>
                <a:latin typeface="Courier"/>
              </a:rPr>
              <a:t> THRESHOLD:</a:t>
            </a:r>
            <a:br/>
            <a:r>
              <a:rPr>
                <a:latin typeface="Courier"/>
              </a:rPr>
              <a:t>    verdict </a:t>
            </a:r>
            <a:r>
              <a:rPr>
                <a:solidFill>
                  <a:srgbClr val="666666"/>
                </a:solidFill>
                <a:latin typeface="Courier"/>
              </a:rPr>
              <a:t>=</a:t>
            </a:r>
            <a:r>
              <a:rPr>
                <a:latin typeface="Courier"/>
              </a:rPr>
              <a:t> </a:t>
            </a:r>
            <a:r>
              <a:rPr>
                <a:solidFill>
                  <a:srgbClr val="4070A0"/>
                </a:solidFill>
                <a:latin typeface="Courier"/>
              </a:rPr>
              <a:t>"below the threshold"</a:t>
            </a:r>
            <a:br/>
            <a:r>
              <a:rPr b="1">
                <a:solidFill>
                  <a:srgbClr val="007020"/>
                </a:solidFill>
                <a:latin typeface="Courier"/>
              </a:rPr>
              <a:t>elif</a:t>
            </a:r>
            <a:r>
              <a:rPr>
                <a:latin typeface="Courier"/>
              </a:rPr>
              <a:t> low </a:t>
            </a:r>
            <a:r>
              <a:rPr>
                <a:solidFill>
                  <a:srgbClr val="666666"/>
                </a:solidFill>
                <a:latin typeface="Courier"/>
              </a:rPr>
              <a:t>&gt;</a:t>
            </a:r>
            <a:r>
              <a:rPr>
                <a:latin typeface="Courier"/>
              </a:rPr>
              <a:t> THRESHOLD:</a:t>
            </a:r>
            <a:br/>
            <a:r>
              <a:rPr>
                <a:latin typeface="Courier"/>
              </a:rPr>
              <a:t>    verdict </a:t>
            </a:r>
            <a:r>
              <a:rPr>
                <a:solidFill>
                  <a:srgbClr val="666666"/>
                </a:solidFill>
                <a:latin typeface="Courier"/>
              </a:rPr>
              <a:t>=</a:t>
            </a:r>
            <a:r>
              <a:rPr>
                <a:latin typeface="Courier"/>
              </a:rPr>
              <a:t> </a:t>
            </a:r>
            <a:r>
              <a:rPr>
                <a:solidFill>
                  <a:srgbClr val="4070A0"/>
                </a:solidFill>
                <a:latin typeface="Courier"/>
              </a:rPr>
              <a:t>"above the threshold"</a:t>
            </a:r>
            <a:br/>
            <a:r>
              <a:rPr b="1">
                <a:solidFill>
                  <a:srgbClr val="007020"/>
                </a:solidFill>
                <a:latin typeface="Courier"/>
              </a:rPr>
              <a:t>else</a:t>
            </a:r>
            <a:r>
              <a:rPr>
                <a:latin typeface="Courier"/>
              </a:rPr>
              <a:t>:</a:t>
            </a:r>
            <a:br/>
            <a:r>
              <a:rPr>
                <a:latin typeface="Courier"/>
              </a:rPr>
              <a:t>    verdict </a:t>
            </a:r>
            <a:r>
              <a:rPr>
                <a:solidFill>
                  <a:srgbClr val="666666"/>
                </a:solidFill>
                <a:latin typeface="Courier"/>
              </a:rPr>
              <a:t>=</a:t>
            </a:r>
            <a:r>
              <a:rPr>
                <a:latin typeface="Courier"/>
              </a:rPr>
              <a:t> </a:t>
            </a:r>
            <a:r>
              <a:rPr>
                <a:solidFill>
                  <a:srgbClr val="4070A0"/>
                </a:solidFill>
                <a:latin typeface="Courier"/>
              </a:rPr>
              <a:t>"cannot be distinguished from the threshold"</a:t>
            </a:r>
            <a:br/>
            <a:r>
              <a:rPr>
                <a:solidFill>
                  <a:srgbClr val="008000"/>
                </a:solidFill>
                <a:latin typeface="Courier"/>
              </a:rPr>
              <a:t>print</a:t>
            </a:r>
            <a:r>
              <a:rPr>
                <a:latin typeface="Courier"/>
              </a:rPr>
              <a:t>(verdict)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Lire un intervalle face à un seuil — En R</a:t>
            </a:r>
          </a:p>
        </p:txBody>
      </p:sp>
      <p:sp>
        <p:nvSpPr>
          <p:cNvPr id="3" name="Content Placeholder 2"/>
          <p:cNvSpPr>
            <a:spLocks noGrp="1"/>
          </p:cNvSpPr>
          <p:nvPr>
            <p:ph idx="1"/>
          </p:nvPr>
        </p:nvSpPr>
        <p:spPr/>
        <p:txBody>
          <a:bodyPr/>
          <a:lstStyle/>
          <a:p>
            <a:pPr lvl="0" indent="0">
              <a:buNone/>
            </a:pPr>
            <a:r>
              <a:rPr>
                <a:latin typeface="Courier"/>
              </a:rPr>
              <a:t>dplyr</a:t>
            </a:r>
            <a:r>
              <a:rPr>
                <a:solidFill>
                  <a:srgbClr val="4070A0"/>
                </a:solidFill>
                <a:latin typeface="Courier"/>
              </a:rPr>
              <a:t>::</a:t>
            </a:r>
            <a:r>
              <a:rPr>
                <a:solidFill>
                  <a:srgbClr val="06287E"/>
                </a:solidFill>
                <a:latin typeface="Courier"/>
              </a:rPr>
              <a:t>case_when</a:t>
            </a:r>
            <a:r>
              <a:rPr>
                <a:latin typeface="Courier"/>
              </a:rPr>
              <a:t>(</a:t>
            </a:r>
            <a:br/>
            <a:r>
              <a:rPr>
                <a:latin typeface="Courier"/>
              </a:rPr>
              <a:t>  high </a:t>
            </a:r>
            <a:r>
              <a:rPr>
                <a:solidFill>
                  <a:srgbClr val="4070A0"/>
                </a:solidFill>
                <a:latin typeface="Courier"/>
              </a:rPr>
              <a:t>&lt;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a:t>
            </a:r>
            <a:r>
              <a:rPr>
                <a:solidFill>
                  <a:srgbClr val="4070A0"/>
                </a:solidFill>
                <a:latin typeface="Courier"/>
              </a:rPr>
              <a:t>"below the threshold"</a:t>
            </a:r>
            <a:r>
              <a:rPr>
                <a:latin typeface="Courier"/>
              </a:rPr>
              <a:t>,</a:t>
            </a:r>
            <a:br/>
            <a:r>
              <a:rPr>
                <a:latin typeface="Courier"/>
              </a:rPr>
              <a:t>  low  </a:t>
            </a:r>
            <a:r>
              <a:rPr>
                <a:solidFill>
                  <a:srgbClr val="4070A0"/>
                </a:solidFill>
                <a:latin typeface="Courier"/>
              </a:rPr>
              <a:t>&gt;</a:t>
            </a:r>
            <a:r>
              <a:rPr>
                <a:latin typeface="Courier"/>
              </a:rPr>
              <a:t> </a:t>
            </a:r>
            <a:r>
              <a:rPr>
                <a:solidFill>
                  <a:srgbClr val="40A070"/>
                </a:solidFill>
                <a:latin typeface="Courier"/>
              </a:rPr>
              <a:t>0.15</a:t>
            </a:r>
            <a:r>
              <a:rPr>
                <a:latin typeface="Courier"/>
              </a:rPr>
              <a:t> </a:t>
            </a:r>
            <a:r>
              <a:rPr>
                <a:solidFill>
                  <a:srgbClr val="4070A0"/>
                </a:solidFill>
                <a:latin typeface="Courier"/>
              </a:rPr>
              <a:t>~</a:t>
            </a:r>
            <a:r>
              <a:rPr>
                <a:latin typeface="Courier"/>
              </a:rPr>
              <a:t> </a:t>
            </a:r>
            <a:r>
              <a:rPr>
                <a:solidFill>
                  <a:srgbClr val="4070A0"/>
                </a:solidFill>
                <a:latin typeface="Courier"/>
              </a:rPr>
              <a:t>"above the threshold"</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"cannot be distinguished from the threshold"</a:t>
            </a:r>
            <a:b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L’intervalle dit ce que votre échantillon entier permet.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https://data-analysis.cassion.dev/fr/cours/survey-analysis-sampling/survey-07-confidence-intervals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L’intervalle, et la phrase qui l’entoure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Pourquoi l’intervalle des manuels donne 0,88 % pour une proportion qui ne peut pas descendre sous zéro, l’intervalle logit qui corrige cela, les 72 degrés de liberté dont vous disposez, et pourquoi deux intervalles qui se chevauchent ne signifient pas l’absence de différence.</vt:lpwstr>
  </property>
</Properties>
</file>