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strates soutiennent une estimation. Strate par statut de déplacement donne neuf cellules dont la plus petite compte dix-huit ménages. Une règle fixée avant de regarder, et le tableau qui montre au lecteur où l’enquête s’est épuisée.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rapport d’enquête sort avec trois estimations par strate. Dans la semaine, quelqu’un le redemande par statut de déplacement. Puis par sexe du chef de ménage. Puis pour les ménages déplacés dirigés par une femme en zone rurale reculée, parce que c’est le groupe de la prochaine proposition. Chaque demande est raisonnable et la dernière est sans réponse, et la difficulté est que rien dans le logiciel ne refuse. Chaque découpage produit un pourcentage.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variable supplémentaire fait passer la plus petite cellule de 316 ménages à Et le décompte de ménages est la vue </a:t>
            </a:r>
            <a:r>
              <a:rPr i="1"/>
              <a:t>optimiste</a:t>
            </a:r>
            <a:r>
              <a:rPr/>
              <a:t>, car ce sont des observations groupées. Dix-huit ménages dans une cellule peuvent venir de quatre zones de dénombrement, soit quatre unités indépendantes et environ neuf degrés de liberté — pas dix-huit.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cellule issue de moins d’une dizaine de grappes ne peut pas soutenir une estimation de variance que vous voudriez défendre, quel que soit son nombre de ménages. C’est la version propre aux enquêtes de l’effectif minimal introduit par le cours sur les indicateurs, et elle est plus stricte, car la mise en grappes rend l’échantillon effectif plus petit que le décompte. Deux cellules de cette enquête proviennent d’une seule grappe. Une estimation de variance à partir d’une grappe est indéfinie, et la plupart des logiciels écarteront la cellule en silence ou renverront zéro — une erreur type nulle sur une estimation de sous-groupe est toujours un défaut, et c’est toujours celui-là.</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seuils, décidés à l’avance et inscrits au plan d’analyse.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troisième condition fait le vrai travail, et elle vaut mieux que les deux premières parce qu’elle porte sur la réponse plutôt que sur l’entrée. Un intervalle plus large que 20 points ne peut pas distinguer « un problème grave » de « pas de problème », si bien que publier le point milieu appelle une décision que le nombre ne peut pas porter. Là où un seuil du secteur est ce qui compte, fixez la largeur face à ce seuil : un intervalle devant tenir d’un seul côté de 15 % doit être plus étroit que la distance entre l’estimation et 15 %.</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Ne supprimez jamais la ligne. Une cellule masquée qui affiche encore son effectif de ménages et un motif dit au lecteur que le groupe a été enquêté et que l’enquête n’a pas pu répondre pour lui. Une ligne supprimée se lit comme si le groupe n’existait pas, et la personne suivante reposera la question. C’est la règle que le cours d’évaluation appliquait aux dimensions non mesurables et celui sur les indicateurs aux petits effectifs. Elle revient parce que c’est la même discipline sous-jacente — l’absence de preuve doit avoir une autre allure que l’absence.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point technique qui change la réponse.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sous-groupe qui ne couvre pas toutes les grappes est un domaine, non une sous-population avec son propre plan. L’estimer depuis un tableau filtré perd les grappes qui n’en contiennent aucun élément, et ces grappes vides portent une information réelle sur la variance de la taille du sous-groupe. Le paquet </a:t>
            </a:r>
            <a:r>
              <a:rPr>
                <a:latin typeface="Courier"/>
              </a:rPr>
              <a:t>survey</a:t>
            </a:r>
            <a:r>
              <a:rPr/>
              <a:t> de R traite cela correctement via </a:t>
            </a:r>
            <a:r>
              <a:rPr>
                <a:latin typeface="Courier"/>
              </a:rPr>
              <a:t>svyby</a:t>
            </a:r>
            <a:r>
              <a:rPr/>
              <a:t> sur le plan complet ; une reconstruction filtrée non. L’effet est en général modeste et toujours dans le même sens — la version filtrée sous-estime l’erreur type, c’est-à-dire le sens qui rend trop confiant.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remède honnête à tout cela est en amont. Le cours sur les indicateurs le disait en général ; ici cela porte un chiffre. Si un sous-groupe représente 12 % de la population et qu’il vous faut ±10 points dessus, la formule de taille d’échantillon appliquée à ce sous-groupe donne le nécessaire — et c’est en général bien plus que ce pour quoi l’enquête a été dimensionnée. C’est une conversation de conception, et les options sont réelles. Ce qu’on ne peut pas faire, c’est décider après. Le jour où les données existent, les cellules sont ce qu’elles sont, et un tableau montrant huit cellules masquées sur dix-huit est la forme visible d’une conversation de conception qui n’a pas eu lieu.</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Sept colonnes, et les deux vides sont aussi instructives que les quatre remplies. Un lecteur voit exactement où l’enquête s’est épuisée, ce qui fait la différence entre un tableau qui répond aux questions et un tableau qui en engendre.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savez reconstituer des pondérations à partir d’une base et prouver qu’elles totalisent la population, dimensionner une enquête face à une exigence de précision et lire cette exigence à l’envers sur une enquête dont vous héritez, mesurer un effet de plan au lieu de le supposer, estimer avec le plan propagé, traiter explicitement la non-réponse et les remplacements, publier un intervalle de la bonne forme, et dire où l’échantillon cesse de soutenir un découpage. C’est tout ce sur quoi un analyste d’enquête est jugé, et c’est l’essentiel du module 3. Le dernier cours du module, </a:t>
            </a:r>
            <a:r>
              <a:rPr i="1"/>
              <a:t>Données de routine et DHIS2</a:t>
            </a:r>
            <a:r>
              <a:rPr/>
              <a:t>, revient aux systèmes de rapportage agrégé auxquels ce programme emprunte depuis le module 2 — éléments de données, combinaisons de catégories, hiérarchie des unités d’organisation — et répond à la question que provoque toujours un taux de couverture : qu’a-t-on exactement compté, et par qui ?</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survey-analysis-sampling/survey-08-how-far-to-disaggregat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Où cesser de découper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Trois strates soutiennent une estimation. Strate par statut de déplacement donne neuf cellules dont la plus petite compte dix-huit ménages. Une règle fixée avant de regarder, et le tableau qui montre au lecteur où l’enquête s’est épuisée.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8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 demande qui arrive toujours</a:t>
            </a:r>
          </a:p>
          <a:p>
            <a:pPr lvl="0"/>
            <a:r>
              <a:rPr/>
              <a:t>Ce que fait le découpage</a:t>
            </a:r>
          </a:p>
          <a:p>
            <a:pPr lvl="0"/>
            <a:r>
              <a:rPr/>
              <a:t>Comptez les grappes, pas seulement les ménages</a:t>
            </a:r>
          </a:p>
          <a:p>
            <a:pPr lvl="0"/>
            <a:r>
              <a:rPr/>
              <a:t>Fixez la règle avant de regarder</a:t>
            </a:r>
          </a:p>
          <a:p>
            <a:pPr lvl="0"/>
            <a:r>
              <a:rPr/>
              <a:t>Supprimez, mais montrez la cellule</a:t>
            </a:r>
          </a:p>
          <a:p>
            <a:pPr lvl="0"/>
            <a:r>
              <a:rPr/>
              <a:t>Estimation par domaine, et ce qui ressemble à un filtre</a:t>
            </a:r>
          </a:p>
          <a:p>
            <a:pPr lvl="0"/>
            <a:r>
              <a:rPr/>
              <a:t>Planifiez la désagrégation avant l’enquête</a:t>
            </a:r>
          </a:p>
          <a:p>
            <a:pPr lvl="0"/>
            <a:r>
              <a:rPr/>
              <a:t>Le tableau à publier</a:t>
            </a:r>
          </a:p>
          <a:p>
            <a:pPr lvl="0"/>
            <a:r>
              <a:rPr/>
              <a:t>Ce que ce cours vous laisse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demande qui arrive toujours</a:t>
            </a:r>
          </a:p>
        </p:txBody>
      </p:sp>
      <p:sp>
        <p:nvSpPr>
          <p:cNvPr id="3" name="Content Placeholder 2"/>
          <p:cNvSpPr>
            <a:spLocks noGrp="1"/>
          </p:cNvSpPr>
          <p:nvPr>
            <p:ph idx="1"/>
          </p:nvPr>
        </p:nvSpPr>
        <p:spPr/>
        <p:txBody>
          <a:bodyPr/>
          <a:lstStyle/>
          <a:p>
            <a:pPr lvl="0"/>
            <a:r>
              <a:rPr/>
              <a:t>Le rapport d’enquête sort avec trois estimations par strate.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fait le découpage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keys </a:t>
            </a:r>
            <a:r>
              <a:rPr b="1">
                <a:solidFill>
                  <a:srgbClr val="007020"/>
                </a:solidFill>
                <a:latin typeface="Courier"/>
              </a:rPr>
              <a:t>in</a:t>
            </a:r>
            <a:r>
              <a:rPr>
                <a:latin typeface="Courier"/>
              </a:rPr>
              <a:t> [[</a:t>
            </a:r>
            <a:r>
              <a:rPr>
                <a:solidFill>
                  <a:srgbClr val="4070A0"/>
                </a:solidFill>
                <a:latin typeface="Courier"/>
              </a:rPr>
              <a:t>"stratum"</a:t>
            </a:r>
            <a:r>
              <a:rPr>
                <a:latin typeface="Courier"/>
              </a:rPr>
              <a:t>],</a:t>
            </a:r>
            <a:br/>
            <a:r>
              <a:rPr>
                <a:latin typeface="Courier"/>
              </a:rPr>
              <a:t>             [</a:t>
            </a:r>
            <a:r>
              <a:rPr>
                <a:solidFill>
                  <a:srgbClr val="4070A0"/>
                </a:solidFill>
                <a:latin typeface="Courier"/>
              </a:rPr>
              <a:t>"stratum"</a:t>
            </a:r>
            <a:r>
              <a:rPr>
                <a:latin typeface="Courier"/>
              </a:rPr>
              <a:t>, </a:t>
            </a:r>
            <a:r>
              <a:rPr>
                <a:solidFill>
                  <a:srgbClr val="4070A0"/>
                </a:solidFill>
                <a:latin typeface="Courier"/>
              </a:rPr>
              <a:t>"displacement_status"</a:t>
            </a:r>
            <a:r>
              <a:rPr>
                <a:latin typeface="Courier"/>
              </a:rPr>
              <a:t>],</a:t>
            </a:r>
            <a:br/>
            <a:r>
              <a:rPr>
                <a:latin typeface="Courier"/>
              </a:rPr>
              <a:t>             [</a:t>
            </a:r>
            <a:r>
              <a:rPr>
                <a:solidFill>
                  <a:srgbClr val="4070A0"/>
                </a:solidFill>
                <a:latin typeface="Courier"/>
              </a:rPr>
              <a:t>"stratum"</a:t>
            </a:r>
            <a:r>
              <a:rPr>
                <a:latin typeface="Courier"/>
              </a:rPr>
              <a:t>, </a:t>
            </a:r>
            <a:r>
              <a:rPr>
                <a:solidFill>
                  <a:srgbClr val="4070A0"/>
                </a:solidFill>
                <a:latin typeface="Courier"/>
              </a:rPr>
              <a:t>"main_livelihood"</a:t>
            </a:r>
            <a:r>
              <a:rPr>
                <a:latin typeface="Courier"/>
              </a:rPr>
              <a:t>]]:</a:t>
            </a:r>
            <a:br/>
            <a:r>
              <a:rPr>
                <a:latin typeface="Courier"/>
              </a:rPr>
              <a:t>    cells </a:t>
            </a:r>
            <a:r>
              <a:rPr>
                <a:solidFill>
                  <a:srgbClr val="666666"/>
                </a:solidFill>
                <a:latin typeface="Courier"/>
              </a:rPr>
              <a:t>=</a:t>
            </a:r>
            <a:r>
              <a:rPr>
                <a:latin typeface="Courier"/>
              </a:rPr>
              <a:t> survey.groupby(keys).size()</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 x '.</a:t>
            </a:r>
            <a:r>
              <a:rPr>
                <a:latin typeface="Courier"/>
              </a:rPr>
              <a:t>join(keys)</a:t>
            </a:r>
            <a:r>
              <a:rPr>
                <a:solidFill>
                  <a:srgbClr val="4070A0"/>
                </a:solidFill>
                <a:latin typeface="Courier"/>
              </a:rPr>
              <a:t>:40}</a:t>
            </a:r>
            <a:r>
              <a:rPr>
                <a:solidFill>
                  <a:srgbClr val="BB6688"/>
                </a:solidFill>
                <a:latin typeface="Courier"/>
              </a:rPr>
              <a:t> </a:t>
            </a:r>
            <a:r>
              <a:rPr>
                <a:solidFill>
                  <a:srgbClr val="4070A0"/>
                </a:solidFill>
                <a:latin typeface="Courier"/>
              </a:rPr>
              <a:t>{</a:t>
            </a:r>
            <a:r>
              <a:rPr>
                <a:solidFill>
                  <a:srgbClr val="008000"/>
                </a:solidFill>
                <a:latin typeface="Courier"/>
              </a:rPr>
              <a:t>len</a:t>
            </a:r>
            <a:r>
              <a:rPr>
                <a:latin typeface="Courier"/>
              </a:rPr>
              <a:t>(cells)</a:t>
            </a:r>
            <a:r>
              <a:rPr>
                <a:solidFill>
                  <a:srgbClr val="4070A0"/>
                </a:solidFill>
                <a:latin typeface="Courier"/>
              </a:rPr>
              <a:t>:&gt;3}</a:t>
            </a:r>
            <a:r>
              <a:rPr>
                <a:solidFill>
                  <a:srgbClr val="BB6688"/>
                </a:solidFill>
                <a:latin typeface="Courier"/>
              </a:rPr>
              <a:t> cells, "</a:t>
            </a:r>
            <a:br/>
            <a:r>
              <a:rPr>
                <a:latin typeface="Courier"/>
              </a:rPr>
              <a:t>          </a:t>
            </a:r>
            <a:r>
              <a:rPr>
                <a:solidFill>
                  <a:srgbClr val="BB6688"/>
                </a:solidFill>
                <a:latin typeface="Courier"/>
              </a:rPr>
              <a:t>f"smallest </a:t>
            </a:r>
            <a:r>
              <a:rPr>
                <a:solidFill>
                  <a:srgbClr val="4070A0"/>
                </a:solidFill>
                <a:latin typeface="Courier"/>
              </a:rPr>
              <a:t>{</a:t>
            </a:r>
            <a:r>
              <a:rPr>
                <a:latin typeface="Courier"/>
              </a:rPr>
              <a:t>cells</a:t>
            </a:r>
            <a:r>
              <a:rPr>
                <a:solidFill>
                  <a:srgbClr val="4070A0"/>
                </a:solidFill>
                <a:latin typeface="Courier"/>
              </a:rPr>
              <a:t>.</a:t>
            </a:r>
            <a:r>
              <a:rPr>
                <a:solidFill>
                  <a:srgbClr val="008000"/>
                </a:solidFill>
                <a:latin typeface="Courier"/>
              </a:rPr>
              <a:t>min</a:t>
            </a:r>
            <a:r>
              <a:rPr>
                <a:latin typeface="Courier"/>
              </a:rPr>
              <a:t>()</a:t>
            </a:r>
            <a:r>
              <a:rPr>
                <a:solidFill>
                  <a:srgbClr val="4070A0"/>
                </a:solidFill>
                <a:latin typeface="Courier"/>
              </a:rPr>
              <a:t>:&gt;3}</a:t>
            </a:r>
            <a:r>
              <a:rPr>
                <a:solidFill>
                  <a:srgbClr val="BB6688"/>
                </a:solidFill>
                <a:latin typeface="Courier"/>
              </a:rPr>
              <a:t>, </a:t>
            </a:r>
            <a:r>
              <a:rPr>
                <a:solidFill>
                  <a:srgbClr val="4070A0"/>
                </a:solidFill>
                <a:latin typeface="Courier"/>
              </a:rPr>
              <a:t>{</a:t>
            </a:r>
            <a:r>
              <a:rPr>
                <a:latin typeface="Courier"/>
              </a:rPr>
              <a:t>(cells </a:t>
            </a:r>
            <a:r>
              <a:rPr>
                <a:solidFill>
                  <a:srgbClr val="666666"/>
                </a:solidFill>
                <a:latin typeface="Courier"/>
              </a:rPr>
              <a:t>&lt;</a:t>
            </a:r>
            <a:r>
              <a:rPr>
                <a:latin typeface="Courier"/>
              </a:rPr>
              <a:t> </a:t>
            </a:r>
            <a:r>
              <a:rPr>
                <a:solidFill>
                  <a:srgbClr val="40A070"/>
                </a:solidFill>
                <a:latin typeface="Courier"/>
              </a:rPr>
              <a:t>50</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below 50"</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fait le découpage — En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r>
              <a:rPr>
                <a:latin typeface="Courier"/>
              </a:rPr>
              <a:t> </a:t>
            </a:r>
            <a:r>
              <a:rPr>
                <a:solidFill>
                  <a:srgbClr val="06287E"/>
                </a:solidFill>
                <a:latin typeface="Courier"/>
              </a:rPr>
              <a:t>count</a:t>
            </a:r>
            <a:r>
              <a:rPr>
                <a:latin typeface="Courier"/>
              </a:rPr>
              <a:t>(stratum)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cells =</a:t>
            </a:r>
            <a:r>
              <a:rPr>
                <a:latin typeface="Courier"/>
              </a:rPr>
              <a:t> </a:t>
            </a:r>
            <a:r>
              <a:rPr>
                <a:solidFill>
                  <a:srgbClr val="06287E"/>
                </a:solidFill>
                <a:latin typeface="Courier"/>
              </a:rPr>
              <a:t>n</a:t>
            </a:r>
            <a:r>
              <a:rPr>
                <a:latin typeface="Courier"/>
              </a:rPr>
              <a:t>(), </a:t>
            </a:r>
            <a:r>
              <a:rPr>
                <a:solidFill>
                  <a:srgbClr val="7D9029"/>
                </a:solidFill>
                <a:latin typeface="Courier"/>
              </a:rPr>
              <a:t>smallest =</a:t>
            </a:r>
            <a:r>
              <a:rPr>
                <a:latin typeface="Courier"/>
              </a:rPr>
              <a:t> </a:t>
            </a:r>
            <a:r>
              <a:rPr>
                <a:solidFill>
                  <a:srgbClr val="06287E"/>
                </a:solidFill>
                <a:latin typeface="Courier"/>
              </a:rPr>
              <a:t>min</a:t>
            </a:r>
            <a:r>
              <a:rPr>
                <a:latin typeface="Courier"/>
              </a:rPr>
              <a:t>(n))</a:t>
            </a:r>
            <a:br/>
            <a:r>
              <a:rPr>
                <a:latin typeface="Courier"/>
              </a:rPr>
              <a:t>survey </a:t>
            </a:r>
            <a:r>
              <a:rPr>
                <a:solidFill>
                  <a:srgbClr val="4070A0"/>
                </a:solidFill>
                <a:latin typeface="Courier"/>
              </a:rPr>
              <a:t>|&gt;</a:t>
            </a:r>
            <a:r>
              <a:rPr>
                <a:latin typeface="Courier"/>
              </a:rPr>
              <a:t> </a:t>
            </a:r>
            <a:r>
              <a:rPr>
                <a:solidFill>
                  <a:srgbClr val="06287E"/>
                </a:solidFill>
                <a:latin typeface="Courier"/>
              </a:rPr>
              <a:t>count</a:t>
            </a:r>
            <a:r>
              <a:rPr>
                <a:latin typeface="Courier"/>
              </a:rPr>
              <a:t>(stratum, displacement_status)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cells =</a:t>
            </a:r>
            <a:r>
              <a:rPr>
                <a:latin typeface="Courier"/>
              </a:rPr>
              <a:t> </a:t>
            </a:r>
            <a:r>
              <a:rPr>
                <a:solidFill>
                  <a:srgbClr val="06287E"/>
                </a:solidFill>
                <a:latin typeface="Courier"/>
              </a:rPr>
              <a:t>n</a:t>
            </a:r>
            <a:r>
              <a:rPr>
                <a:latin typeface="Courier"/>
              </a:rPr>
              <a:t>(), </a:t>
            </a:r>
            <a:r>
              <a:rPr>
                <a:solidFill>
                  <a:srgbClr val="7D9029"/>
                </a:solidFill>
                <a:latin typeface="Courier"/>
              </a:rPr>
              <a:t>smallest =</a:t>
            </a:r>
            <a:r>
              <a:rPr>
                <a:latin typeface="Courier"/>
              </a:rPr>
              <a:t> </a:t>
            </a:r>
            <a:r>
              <a:rPr>
                <a:solidFill>
                  <a:srgbClr val="06287E"/>
                </a:solidFill>
                <a:latin typeface="Courier"/>
              </a:rPr>
              <a:t>min</a:t>
            </a:r>
            <a:r>
              <a:rPr>
                <a:latin typeface="Courier"/>
              </a:rPr>
              <a:t>(n))</a:t>
            </a:r>
            <a:br/>
            <a:r>
              <a:rPr>
                <a:latin typeface="Courier"/>
              </a:rPr>
              <a:t>survey </a:t>
            </a:r>
            <a:r>
              <a:rPr>
                <a:solidFill>
                  <a:srgbClr val="4070A0"/>
                </a:solidFill>
                <a:latin typeface="Courier"/>
              </a:rPr>
              <a:t>|&gt;</a:t>
            </a:r>
            <a:r>
              <a:rPr>
                <a:latin typeface="Courier"/>
              </a:rPr>
              <a:t> </a:t>
            </a:r>
            <a:r>
              <a:rPr>
                <a:solidFill>
                  <a:srgbClr val="06287E"/>
                </a:solidFill>
                <a:latin typeface="Courier"/>
              </a:rPr>
              <a:t>count</a:t>
            </a:r>
            <a:r>
              <a:rPr>
                <a:latin typeface="Courier"/>
              </a:rPr>
              <a:t>(stratum, main_livelihood)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cells =</a:t>
            </a:r>
            <a:r>
              <a:rPr>
                <a:latin typeface="Courier"/>
              </a:rPr>
              <a:t> </a:t>
            </a:r>
            <a:r>
              <a:rPr>
                <a:solidFill>
                  <a:srgbClr val="06287E"/>
                </a:solidFill>
                <a:latin typeface="Courier"/>
              </a:rPr>
              <a:t>n</a:t>
            </a:r>
            <a:r>
              <a:rPr>
                <a:latin typeface="Courier"/>
              </a:rPr>
              <a:t>(), </a:t>
            </a:r>
            <a:r>
              <a:rPr>
                <a:solidFill>
                  <a:srgbClr val="7D9029"/>
                </a:solidFill>
                <a:latin typeface="Courier"/>
              </a:rPr>
              <a:t>smallest =</a:t>
            </a:r>
            <a:r>
              <a:rPr>
                <a:latin typeface="Courier"/>
              </a:rPr>
              <a:t> </a:t>
            </a:r>
            <a:r>
              <a:rPr>
                <a:solidFill>
                  <a:srgbClr val="06287E"/>
                </a:solidFill>
                <a:latin typeface="Courier"/>
              </a:rPr>
              <a:t>min</a:t>
            </a:r>
            <a:r>
              <a:rPr>
                <a:latin typeface="Courier"/>
              </a:rPr>
              <a:t>(n))</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fait le découpage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Désagrégation</a:t>
                      </a:r>
                    </a:p>
                  </a:txBody>
                  <a:tcPr/>
                </a:tc>
                <a:tc>
                  <a:txBody>
                    <a:bodyPr/>
                    <a:lstStyle/>
                    <a:p>
                      <a:pPr lvl="0" indent="0" marL="0">
                        <a:buNone/>
                      </a:pPr>
                      <a:r>
                        <a:rPr/>
                        <a:t>Cellules</a:t>
                      </a:r>
                    </a:p>
                  </a:txBody>
                  <a:tcPr/>
                </a:tc>
                <a:tc>
                  <a:txBody>
                    <a:bodyPr/>
                    <a:lstStyle/>
                    <a:p>
                      <a:pPr lvl="0" indent="0" marL="0">
                        <a:buNone/>
                      </a:pPr>
                      <a:r>
                        <a:rPr/>
                        <a:t>Plus petite</a:t>
                      </a:r>
                    </a:p>
                  </a:txBody>
                  <a:tcPr/>
                </a:tc>
                <a:tc>
                  <a:txBody>
                    <a:bodyPr/>
                    <a:lstStyle/>
                    <a:p>
                      <a:pPr lvl="0" indent="0" marL="0">
                        <a:buNone/>
                      </a:pPr>
                      <a:r>
                        <a:rPr/>
                        <a:t>Sous 50</a:t>
                      </a:r>
                    </a:p>
                  </a:txBody>
                  <a:tcPr/>
                </a:tc>
              </a:tr>
              <a:tr h="0">
                <a:tc>
                  <a:txBody>
                    <a:bodyPr/>
                    <a:lstStyle/>
                    <a:p>
                      <a:pPr lvl="0" indent="0" marL="0">
                        <a:buNone/>
                      </a:pPr>
                      <a:r>
                        <a:rPr/>
                        <a:t>Strate</a:t>
                      </a:r>
                    </a:p>
                  </a:txBody>
                </a:tc>
                <a:tc>
                  <a:txBody>
                    <a:bodyPr/>
                    <a:lstStyle/>
                    <a:p>
                      <a:pPr lvl="0" indent="0" marL="0">
                        <a:buNone/>
                      </a:pPr>
                      <a:r>
                        <a:rPr/>
                        <a:t>3</a:t>
                      </a:r>
                    </a:p>
                  </a:txBody>
                </a:tc>
                <a:tc>
                  <a:txBody>
                    <a:bodyPr/>
                    <a:lstStyle/>
                    <a:p>
                      <a:pPr lvl="0" indent="0" marL="0">
                        <a:buNone/>
                      </a:pPr>
                      <a:r>
                        <a:rPr/>
                        <a:t>316</a:t>
                      </a:r>
                    </a:p>
                  </a:txBody>
                </a:tc>
                <a:tc>
                  <a:txBody>
                    <a:bodyPr/>
                    <a:lstStyle/>
                    <a:p>
                      <a:pPr lvl="0" indent="0" marL="0">
                        <a:buNone/>
                      </a:pPr>
                      <a:r>
                        <a:rPr/>
                        <a:t>0</a:t>
                      </a:r>
                    </a:p>
                  </a:txBody>
                </a:tc>
              </a:tr>
              <a:tr h="0">
                <a:tc>
                  <a:txBody>
                    <a:bodyPr/>
                    <a:lstStyle/>
                    <a:p>
                      <a:pPr lvl="0" indent="0" marL="0">
                        <a:buNone/>
                      </a:pPr>
                      <a:r>
                        <a:rPr/>
                        <a:t>Strate × déplacement</a:t>
                      </a:r>
                    </a:p>
                  </a:txBody>
                </a:tc>
                <a:tc>
                  <a:txBody>
                    <a:bodyPr/>
                    <a:lstStyle/>
                    <a:p>
                      <a:pPr lvl="0" indent="0" marL="0">
                        <a:buNone/>
                      </a:pPr>
                      <a:r>
                        <a:rPr/>
                        <a:t>9</a:t>
                      </a:r>
                    </a:p>
                  </a:txBody>
                </a:tc>
                <a:tc>
                  <a:txBody>
                    <a:bodyPr/>
                    <a:lstStyle/>
                    <a:p>
                      <a:pPr lvl="0" indent="0" marL="0">
                        <a:buNone/>
                      </a:pPr>
                      <a:r>
                        <a:rPr/>
                        <a:t>18</a:t>
                      </a:r>
                    </a:p>
                  </a:txBody>
                </a:tc>
                <a:tc>
                  <a:txBody>
                    <a:bodyPr/>
                    <a:lstStyle/>
                    <a:p>
                      <a:pPr lvl="0" indent="0" marL="0">
                        <a:buNone/>
                      </a:pPr>
                      <a:r>
                        <a:rPr/>
                        <a:t>5</a:t>
                      </a:r>
                    </a:p>
                  </a:txBody>
                </a:tc>
              </a:tr>
              <a:tr h="0">
                <a:tc>
                  <a:txBody>
                    <a:bodyPr/>
                    <a:lstStyle/>
                    <a:p>
                      <a:pPr lvl="0" indent="0" marL="0">
                        <a:buNone/>
                      </a:pPr>
                      <a:r>
                        <a:rPr/>
                        <a:t>Strate × moyen d’existence</a:t>
                      </a:r>
                    </a:p>
                  </a:txBody>
                </a:tc>
                <a:tc>
                  <a:txBody>
                    <a:bodyPr/>
                    <a:lstStyle/>
                    <a:p>
                      <a:pPr lvl="0" indent="0" marL="0">
                        <a:buNone/>
                      </a:pPr>
                      <a:r>
                        <a:rPr/>
                        <a:t>18</a:t>
                      </a:r>
                    </a:p>
                  </a:txBody>
                </a:tc>
                <a:tc>
                  <a:txBody>
                    <a:bodyPr/>
                    <a:lstStyle/>
                    <a:p>
                      <a:pPr lvl="0" indent="0" marL="0">
                        <a:buNone/>
                      </a:pPr>
                      <a:r>
                        <a:rPr/>
                        <a:t>6</a:t>
                      </a:r>
                    </a:p>
                  </a:txBody>
                </a:tc>
                <a:tc>
                  <a:txBody>
                    <a:bodyPr/>
                    <a:lstStyle/>
                    <a:p>
                      <a:pPr lvl="0" indent="0" marL="0">
                        <a:buNone/>
                      </a:pPr>
                      <a:r>
                        <a:rPr/>
                        <a:t>9</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fait le découpage</a:t>
            </a:r>
          </a:p>
        </p:txBody>
      </p:sp>
      <p:sp>
        <p:nvSpPr>
          <p:cNvPr id="3" name="Content Placeholder 2"/>
          <p:cNvSpPr>
            <a:spLocks noGrp="1"/>
          </p:cNvSpPr>
          <p:nvPr>
            <p:ph idx="1"/>
          </p:nvPr>
        </p:nvSpPr>
        <p:spPr/>
        <p:txBody>
          <a:bodyPr/>
          <a:lstStyle/>
          <a:p>
            <a:pPr lvl="0"/>
            <a:r>
              <a:rPr/>
              <a:t>Une seconde la fait tomber à 6.</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Comptez les grappes, pas seulement les ménages — En Python</a:t>
            </a:r>
          </a:p>
        </p:txBody>
      </p:sp>
      <p:sp>
        <p:nvSpPr>
          <p:cNvPr id="3" name="Content Placeholder 2"/>
          <p:cNvSpPr>
            <a:spLocks noGrp="1"/>
          </p:cNvSpPr>
          <p:nvPr>
            <p:ph idx="1"/>
          </p:nvPr>
        </p:nvSpPr>
        <p:spPr/>
        <p:txBody>
          <a:bodyPr/>
          <a:lstStyle/>
          <a:p>
            <a:pPr lvl="0" indent="0">
              <a:buNone/>
            </a:pPr>
            <a:r>
              <a:rPr>
                <a:latin typeface="Courier"/>
              </a:rPr>
              <a:t>cells </a:t>
            </a:r>
            <a:r>
              <a:rPr>
                <a:solidFill>
                  <a:srgbClr val="666666"/>
                </a:solidFill>
                <a:latin typeface="Courier"/>
              </a:rPr>
              <a:t>=</a:t>
            </a:r>
            <a:r>
              <a:rPr>
                <a:latin typeface="Courier"/>
              </a:rPr>
              <a:t> survey.groupby([</a:t>
            </a:r>
            <a:r>
              <a:rPr>
                <a:solidFill>
                  <a:srgbClr val="4070A0"/>
                </a:solidFill>
                <a:latin typeface="Courier"/>
              </a:rPr>
              <a:t>"stratum"</a:t>
            </a:r>
            <a:r>
              <a:rPr>
                <a:latin typeface="Courier"/>
              </a:rPr>
              <a:t>, </a:t>
            </a:r>
            <a:r>
              <a:rPr>
                <a:solidFill>
                  <a:srgbClr val="4070A0"/>
                </a:solidFill>
                <a:latin typeface="Courier"/>
              </a:rPr>
              <a:t>"displacement_status"</a:t>
            </a:r>
            <a:r>
              <a:rPr>
                <a:latin typeface="Courier"/>
              </a:rPr>
              <a:t>]).agg(</a:t>
            </a:r>
            <a:br/>
            <a:r>
              <a:rPr>
                <a:latin typeface="Courier"/>
              </a:rPr>
              <a:t>    households</a:t>
            </a:r>
            <a:r>
              <a:rPr>
                <a:solidFill>
                  <a:srgbClr val="666666"/>
                </a:solidFill>
                <a:latin typeface="Courier"/>
              </a:rPr>
              <a:t>=</a:t>
            </a:r>
            <a:r>
              <a:rPr>
                <a:latin typeface="Courier"/>
              </a:rPr>
              <a:t>(</a:t>
            </a:r>
            <a:r>
              <a:rPr>
                <a:solidFill>
                  <a:srgbClr val="4070A0"/>
                </a:solidFill>
                <a:latin typeface="Courier"/>
              </a:rPr>
              <a:t>"household_id"</a:t>
            </a:r>
            <a:r>
              <a:rPr>
                <a:latin typeface="Courier"/>
              </a:rPr>
              <a:t>, </a:t>
            </a:r>
            <a:r>
              <a:rPr>
                <a:solidFill>
                  <a:srgbClr val="4070A0"/>
                </a:solidFill>
                <a:latin typeface="Courier"/>
              </a:rPr>
              <a:t>"size"</a:t>
            </a:r>
            <a:r>
              <a:rPr>
                <a:latin typeface="Courier"/>
              </a:rPr>
              <a:t>),</a:t>
            </a:r>
            <a:br/>
            <a:r>
              <a:rPr>
                <a:latin typeface="Courier"/>
              </a:rPr>
              <a:t>    clusters</a:t>
            </a:r>
            <a:r>
              <a:rPr>
                <a:solidFill>
                  <a:srgbClr val="666666"/>
                </a:solidFill>
                <a:latin typeface="Courier"/>
              </a:rPr>
              <a:t>=</a:t>
            </a:r>
            <a:r>
              <a:rPr>
                <a:latin typeface="Courier"/>
              </a:rPr>
              <a:t>(</a:t>
            </a:r>
            <a:r>
              <a:rPr>
                <a:solidFill>
                  <a:srgbClr val="4070A0"/>
                </a:solidFill>
                <a:latin typeface="Courier"/>
              </a:rPr>
              <a:t>"ea_id"</a:t>
            </a:r>
            <a:r>
              <a:rPr>
                <a:latin typeface="Courier"/>
              </a:rPr>
              <a:t>, </a:t>
            </a:r>
            <a:r>
              <a:rPr>
                <a:solidFill>
                  <a:srgbClr val="4070A0"/>
                </a:solidFill>
                <a:latin typeface="Courier"/>
              </a:rPr>
              <a:t>"nunique"</a:t>
            </a:r>
            <a:r>
              <a:rPr>
                <a:latin typeface="Courier"/>
              </a:rPr>
              <a:t>),</a:t>
            </a:r>
            <a:br/>
            <a:r>
              <a:rPr>
                <a:latin typeface="Courier"/>
              </a:rPr>
              <a:t>)</a:t>
            </a:r>
            <a:br/>
            <a:r>
              <a:rPr>
                <a:solidFill>
                  <a:srgbClr val="008000"/>
                </a:solidFill>
                <a:latin typeface="Courier"/>
              </a:rPr>
              <a:t>print</a:t>
            </a:r>
            <a:r>
              <a:rPr>
                <a:latin typeface="Courier"/>
              </a:rPr>
              <a:t>(cells.sort_values(</a:t>
            </a:r>
            <a:r>
              <a:rPr>
                <a:solidFill>
                  <a:srgbClr val="4070A0"/>
                </a:solidFill>
                <a:latin typeface="Courier"/>
              </a:rPr>
              <a:t>"clusters"</a:t>
            </a:r>
            <a:r>
              <a:rPr>
                <a:latin typeface="Courier"/>
              </a:rPr>
              <a:t>).head())</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Comptez les grappes, pas seulement les ménages — En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households =</a:t>
            </a:r>
            <a:r>
              <a:rPr>
                <a:latin typeface="Courier"/>
              </a:rPr>
              <a:t> </a:t>
            </a:r>
            <a:r>
              <a:rPr>
                <a:solidFill>
                  <a:srgbClr val="06287E"/>
                </a:solidFill>
                <a:latin typeface="Courier"/>
              </a:rPr>
              <a:t>n</a:t>
            </a:r>
            <a:r>
              <a:rPr>
                <a:latin typeface="Courier"/>
              </a:rPr>
              <a:t>(), </a:t>
            </a:r>
            <a:r>
              <a:rPr>
                <a:solidFill>
                  <a:srgbClr val="7D9029"/>
                </a:solidFill>
                <a:latin typeface="Courier"/>
              </a:rPr>
              <a:t>clusters =</a:t>
            </a:r>
            <a:r>
              <a:rPr>
                <a:latin typeface="Courier"/>
              </a:rPr>
              <a:t> </a:t>
            </a:r>
            <a:r>
              <a:rPr>
                <a:solidFill>
                  <a:srgbClr val="06287E"/>
                </a:solidFill>
                <a:latin typeface="Courier"/>
              </a:rPr>
              <a:t>n_distinct</a:t>
            </a:r>
            <a:r>
              <a:rPr>
                <a:latin typeface="Courier"/>
              </a:rPr>
              <a:t>(ea_id),</a:t>
            </a:r>
            <a:br/>
            <a:r>
              <a:rPr>
                <a:latin typeface="Courier"/>
              </a:rPr>
              <a:t>            </a:t>
            </a:r>
            <a:r>
              <a:rPr>
                <a:solidFill>
                  <a:srgbClr val="7D9029"/>
                </a:solidFill>
                <a:latin typeface="Courier"/>
              </a:rPr>
              <a:t>.by =</a:t>
            </a:r>
            <a:r>
              <a:rPr>
                <a:latin typeface="Courier"/>
              </a:rPr>
              <a:t> </a:t>
            </a:r>
            <a:r>
              <a:rPr>
                <a:solidFill>
                  <a:srgbClr val="06287E"/>
                </a:solidFill>
                <a:latin typeface="Courier"/>
              </a:rPr>
              <a:t>c</a:t>
            </a:r>
            <a:r>
              <a:rPr>
                <a:latin typeface="Courier"/>
              </a:rPr>
              <a:t>(stratum, displacement_status)) </a:t>
            </a:r>
            <a:r>
              <a:rPr>
                <a:solidFill>
                  <a:srgbClr val="4070A0"/>
                </a:solidFill>
                <a:latin typeface="Courier"/>
              </a:rPr>
              <a:t>|&gt;</a:t>
            </a:r>
            <a:br/>
            <a:r>
              <a:rPr>
                <a:latin typeface="Courier"/>
              </a:rPr>
              <a:t>  </a:t>
            </a:r>
            <a:r>
              <a:rPr>
                <a:solidFill>
                  <a:srgbClr val="06287E"/>
                </a:solidFill>
                <a:latin typeface="Courier"/>
              </a:rPr>
              <a:t>arrange</a:t>
            </a:r>
            <a:r>
              <a:rPr>
                <a:latin typeface="Courier"/>
              </a:rPr>
              <a:t>(clusters)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Comptez les grappes, pas seulement les ménages</a:t>
            </a:r>
          </a:p>
        </p:txBody>
      </p:sp>
      <p:sp>
        <p:nvSpPr>
          <p:cNvPr id="3" name="Content Placeholder 2"/>
          <p:cNvSpPr>
            <a:spLocks noGrp="1"/>
          </p:cNvSpPr>
          <p:nvPr>
            <p:ph idx="1"/>
          </p:nvPr>
        </p:nvSpPr>
        <p:spPr/>
        <p:txBody>
          <a:bodyPr/>
          <a:lstStyle/>
          <a:p>
            <a:pPr lvl="0"/>
            <a:r>
              <a:rPr/>
              <a:t>Une cellule issue de moins d’une dizaine de grappes ne peut pas soutenir une estimation de variance que vous voudriez…</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Fixez la règle avant de regarder — En Python</a:t>
            </a:r>
          </a:p>
        </p:txBody>
      </p:sp>
      <p:sp>
        <p:nvSpPr>
          <p:cNvPr id="3" name="Content Placeholder 2"/>
          <p:cNvSpPr>
            <a:spLocks noGrp="1"/>
          </p:cNvSpPr>
          <p:nvPr>
            <p:ph idx="1"/>
          </p:nvPr>
        </p:nvSpPr>
        <p:spPr/>
        <p:txBody>
          <a:bodyPr/>
          <a:lstStyle/>
          <a:p>
            <a:pPr lvl="0" indent="0">
              <a:buNone/>
            </a:pPr>
            <a:r>
              <a:rPr>
                <a:latin typeface="Courier"/>
              </a:rPr>
              <a:t>MIN_HOUSEHOLDS </a:t>
            </a:r>
            <a:r>
              <a:rPr>
                <a:solidFill>
                  <a:srgbClr val="666666"/>
                </a:solidFill>
                <a:latin typeface="Courier"/>
              </a:rPr>
              <a:t>=</a:t>
            </a:r>
            <a:r>
              <a:rPr>
                <a:latin typeface="Courier"/>
              </a:rPr>
              <a:t> </a:t>
            </a:r>
            <a:r>
              <a:rPr>
                <a:solidFill>
                  <a:srgbClr val="40A070"/>
                </a:solidFill>
                <a:latin typeface="Courier"/>
              </a:rPr>
              <a:t>50</a:t>
            </a:r>
            <a:br/>
            <a:r>
              <a:rPr>
                <a:latin typeface="Courier"/>
              </a:rPr>
              <a:t>MIN_CLUSTERS </a:t>
            </a:r>
            <a:r>
              <a:rPr>
                <a:solidFill>
                  <a:srgbClr val="666666"/>
                </a:solidFill>
                <a:latin typeface="Courier"/>
              </a:rPr>
              <a:t>=</a:t>
            </a:r>
            <a:r>
              <a:rPr>
                <a:latin typeface="Courier"/>
              </a:rPr>
              <a:t> </a:t>
            </a:r>
            <a:r>
              <a:rPr>
                <a:solidFill>
                  <a:srgbClr val="40A070"/>
                </a:solidFill>
                <a:latin typeface="Courier"/>
              </a:rPr>
              <a:t>10</a:t>
            </a:r>
            <a:br/>
            <a:r>
              <a:rPr>
                <a:latin typeface="Courier"/>
              </a:rPr>
              <a:t>MAX_CI_WIDTH </a:t>
            </a:r>
            <a:r>
              <a:rPr>
                <a:solidFill>
                  <a:srgbClr val="666666"/>
                </a:solidFill>
                <a:latin typeface="Courier"/>
              </a:rPr>
              <a:t>=</a:t>
            </a:r>
            <a:r>
              <a:rPr>
                <a:latin typeface="Courier"/>
              </a:rPr>
              <a:t> </a:t>
            </a:r>
            <a:r>
              <a:rPr>
                <a:solidFill>
                  <a:srgbClr val="40A070"/>
                </a:solidFill>
                <a:latin typeface="Courier"/>
              </a:rPr>
              <a:t>0.20</a:t>
            </a:r>
            <a:r>
              <a:rPr>
                <a:latin typeface="Courier"/>
              </a:rPr>
              <a:t>      </a:t>
            </a:r>
            <a:r>
              <a:rPr i="1">
                <a:solidFill>
                  <a:srgbClr val="60A0B0"/>
                </a:solidFill>
                <a:latin typeface="Courier"/>
              </a:rPr>
              <a:t># 20 percentage points</a:t>
            </a:r>
            <a:br/>
            <a:br/>
            <a:r>
              <a:rPr b="1">
                <a:solidFill>
                  <a:srgbClr val="007020"/>
                </a:solidFill>
                <a:latin typeface="Courier"/>
              </a:rPr>
              <a:t>def</a:t>
            </a:r>
            <a:r>
              <a:rPr>
                <a:latin typeface="Courier"/>
              </a:rPr>
              <a:t> reportable(cell):</a:t>
            </a:r>
            <a:br/>
            <a:r>
              <a:rPr>
                <a:latin typeface="Courier"/>
              </a:rPr>
              <a:t>    </a:t>
            </a:r>
            <a:r>
              <a:rPr b="1">
                <a:solidFill>
                  <a:srgbClr val="007020"/>
                </a:solidFill>
                <a:latin typeface="Courier"/>
              </a:rPr>
              <a:t>return</a:t>
            </a:r>
            <a:r>
              <a:rPr>
                <a:latin typeface="Courier"/>
              </a:rPr>
              <a:t> (cell[</a:t>
            </a:r>
            <a:r>
              <a:rPr>
                <a:solidFill>
                  <a:srgbClr val="4070A0"/>
                </a:solidFill>
                <a:latin typeface="Courier"/>
              </a:rPr>
              <a:t>"households"</a:t>
            </a:r>
            <a:r>
              <a:rPr>
                <a:latin typeface="Courier"/>
              </a:rPr>
              <a:t>] </a:t>
            </a:r>
            <a:r>
              <a:rPr>
                <a:solidFill>
                  <a:srgbClr val="666666"/>
                </a:solidFill>
                <a:latin typeface="Courier"/>
              </a:rPr>
              <a:t>&gt;=</a:t>
            </a:r>
            <a:r>
              <a:rPr>
                <a:latin typeface="Courier"/>
              </a:rPr>
              <a:t> MIN_HOUSEHOLDS</a:t>
            </a:r>
            <a:br/>
            <a:r>
              <a:rPr>
                <a:latin typeface="Courier"/>
              </a:rPr>
              <a:t>            </a:t>
            </a:r>
            <a:r>
              <a:rPr b="1">
                <a:solidFill>
                  <a:srgbClr val="007020"/>
                </a:solidFill>
                <a:latin typeface="Courier"/>
              </a:rPr>
              <a:t>and</a:t>
            </a:r>
            <a:r>
              <a:rPr>
                <a:latin typeface="Courier"/>
              </a:rPr>
              <a:t> cell[</a:t>
            </a:r>
            <a:r>
              <a:rPr>
                <a:solidFill>
                  <a:srgbClr val="4070A0"/>
                </a:solidFill>
                <a:latin typeface="Courier"/>
              </a:rPr>
              <a:t>"clusters"</a:t>
            </a:r>
            <a:r>
              <a:rPr>
                <a:latin typeface="Courier"/>
              </a:rPr>
              <a:t>] </a:t>
            </a:r>
            <a:r>
              <a:rPr>
                <a:solidFill>
                  <a:srgbClr val="666666"/>
                </a:solidFill>
                <a:latin typeface="Courier"/>
              </a:rPr>
              <a:t>&gt;=</a:t>
            </a:r>
            <a:r>
              <a:rPr>
                <a:latin typeface="Courier"/>
              </a:rPr>
              <a:t> MIN_CLUSTERS</a:t>
            </a:r>
            <a:br/>
            <a:r>
              <a:rPr>
                <a:latin typeface="Courier"/>
              </a:rPr>
              <a:t>            </a:t>
            </a:r>
            <a:r>
              <a:rPr b="1">
                <a:solidFill>
                  <a:srgbClr val="007020"/>
                </a:solidFill>
                <a:latin typeface="Courier"/>
              </a:rPr>
              <a:t>and</a:t>
            </a:r>
            <a:r>
              <a:rPr>
                <a:latin typeface="Courier"/>
              </a:rPr>
              <a:t> cell[</a:t>
            </a:r>
            <a:r>
              <a:rPr>
                <a:solidFill>
                  <a:srgbClr val="4070A0"/>
                </a:solidFill>
                <a:latin typeface="Courier"/>
              </a:rPr>
              <a:t>"ci_width"</a:t>
            </a:r>
            <a:r>
              <a:rPr>
                <a:latin typeface="Courier"/>
              </a:rPr>
              <a:t>] </a:t>
            </a:r>
            <a:r>
              <a:rPr>
                <a:solidFill>
                  <a:srgbClr val="666666"/>
                </a:solidFill>
                <a:latin typeface="Courier"/>
              </a:rPr>
              <a:t>&lt;=</a:t>
            </a:r>
            <a:r>
              <a:rPr>
                <a:latin typeface="Courier"/>
              </a:rPr>
              <a:t> MAX_CI_WIDTH)</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Fixez la règle avant de regarder — En R</a:t>
            </a:r>
          </a:p>
        </p:txBody>
      </p:sp>
      <p:sp>
        <p:nvSpPr>
          <p:cNvPr id="3" name="Content Placeholder 2"/>
          <p:cNvSpPr>
            <a:spLocks noGrp="1"/>
          </p:cNvSpPr>
          <p:nvPr>
            <p:ph idx="1"/>
          </p:nvPr>
        </p:nvSpPr>
        <p:spPr/>
        <p:txBody>
          <a:bodyPr/>
          <a:lstStyle/>
          <a:p>
            <a:pPr lvl="0" indent="0">
              <a:buNone/>
            </a:pPr>
            <a:r>
              <a:rPr>
                <a:latin typeface="Courier"/>
              </a:rPr>
              <a:t>MIN_HOUSEHOLDS </a:t>
            </a:r>
            <a:r>
              <a:rPr>
                <a:solidFill>
                  <a:srgbClr val="007020"/>
                </a:solidFill>
                <a:latin typeface="Courier"/>
              </a:rPr>
              <a:t>&lt;-</a:t>
            </a:r>
            <a:r>
              <a:rPr>
                <a:latin typeface="Courier"/>
              </a:rPr>
              <a:t> </a:t>
            </a:r>
            <a:r>
              <a:rPr>
                <a:solidFill>
                  <a:srgbClr val="40A070"/>
                </a:solidFill>
                <a:latin typeface="Courier"/>
              </a:rPr>
              <a:t>50</a:t>
            </a:r>
            <a:r>
              <a:rPr>
                <a:latin typeface="Courier"/>
              </a:rPr>
              <a:t>; MIN_CLUSTERS </a:t>
            </a:r>
            <a:r>
              <a:rPr>
                <a:solidFill>
                  <a:srgbClr val="007020"/>
                </a:solidFill>
                <a:latin typeface="Courier"/>
              </a:rPr>
              <a:t>&lt;-</a:t>
            </a:r>
            <a:r>
              <a:rPr>
                <a:latin typeface="Courier"/>
              </a:rPr>
              <a:t> </a:t>
            </a:r>
            <a:r>
              <a:rPr>
                <a:solidFill>
                  <a:srgbClr val="40A070"/>
                </a:solidFill>
                <a:latin typeface="Courier"/>
              </a:rPr>
              <a:t>10</a:t>
            </a:r>
            <a:r>
              <a:rPr>
                <a:latin typeface="Courier"/>
              </a:rPr>
              <a:t>; MAX_CI_WIDTH </a:t>
            </a:r>
            <a:r>
              <a:rPr>
                <a:solidFill>
                  <a:srgbClr val="007020"/>
                </a:solidFill>
                <a:latin typeface="Courier"/>
              </a:rPr>
              <a:t>&lt;-</a:t>
            </a:r>
            <a:r>
              <a:rPr>
                <a:latin typeface="Courier"/>
              </a:rPr>
              <a:t> </a:t>
            </a:r>
            <a:r>
              <a:rPr>
                <a:solidFill>
                  <a:srgbClr val="40A070"/>
                </a:solidFill>
                <a:latin typeface="Courier"/>
              </a:rPr>
              <a:t>0.20</a:t>
            </a:r>
            <a:br/>
            <a:br/>
            <a:r>
              <a:rPr>
                <a:latin typeface="Courier"/>
              </a:rPr>
              <a:t>reportable </a:t>
            </a:r>
            <a:r>
              <a:rPr>
                <a:solidFill>
                  <a:srgbClr val="007020"/>
                </a:solidFill>
                <a:latin typeface="Courier"/>
              </a:rPr>
              <a:t>&lt;-</a:t>
            </a:r>
            <a:r>
              <a:rPr>
                <a:latin typeface="Courier"/>
              </a:rPr>
              <a:t> </a:t>
            </a:r>
            <a:r>
              <a:rPr b="1">
                <a:solidFill>
                  <a:srgbClr val="007020"/>
                </a:solidFill>
                <a:latin typeface="Courier"/>
              </a:rPr>
              <a:t>function</a:t>
            </a:r>
            <a:r>
              <a:rPr>
                <a:latin typeface="Courier"/>
              </a:rPr>
              <a:t>(d) {</a:t>
            </a:r>
            <a:br/>
            <a:r>
              <a:rPr>
                <a:latin typeface="Courier"/>
              </a:rPr>
              <a:t>  d</a:t>
            </a:r>
            <a:r>
              <a:rPr>
                <a:solidFill>
                  <a:srgbClr val="4070A0"/>
                </a:solidFill>
                <a:latin typeface="Courier"/>
              </a:rPr>
              <a:t>$</a:t>
            </a:r>
            <a:r>
              <a:rPr>
                <a:latin typeface="Courier"/>
              </a:rPr>
              <a:t>households </a:t>
            </a:r>
            <a:r>
              <a:rPr>
                <a:solidFill>
                  <a:srgbClr val="4070A0"/>
                </a:solidFill>
                <a:latin typeface="Courier"/>
              </a:rPr>
              <a:t>&gt;=</a:t>
            </a:r>
            <a:r>
              <a:rPr>
                <a:latin typeface="Courier"/>
              </a:rPr>
              <a:t> MIN_HOUSEHOLDS </a:t>
            </a:r>
            <a:r>
              <a:rPr>
                <a:solidFill>
                  <a:srgbClr val="4070A0"/>
                </a:solidFill>
                <a:latin typeface="Courier"/>
              </a:rPr>
              <a:t>&amp;</a:t>
            </a:r>
            <a:r>
              <a:rPr>
                <a:latin typeface="Courier"/>
              </a:rPr>
              <a:t> d</a:t>
            </a:r>
            <a:r>
              <a:rPr>
                <a:solidFill>
                  <a:srgbClr val="4070A0"/>
                </a:solidFill>
                <a:latin typeface="Courier"/>
              </a:rPr>
              <a:t>$</a:t>
            </a:r>
            <a:r>
              <a:rPr>
                <a:latin typeface="Courier"/>
              </a:rPr>
              <a:t>clusters </a:t>
            </a:r>
            <a:r>
              <a:rPr>
                <a:solidFill>
                  <a:srgbClr val="4070A0"/>
                </a:solidFill>
                <a:latin typeface="Courier"/>
              </a:rPr>
              <a:t>&gt;=</a:t>
            </a:r>
            <a:r>
              <a:rPr>
                <a:latin typeface="Courier"/>
              </a:rPr>
              <a:t> MIN_CLUSTERS </a:t>
            </a:r>
            <a:r>
              <a:rPr>
                <a:solidFill>
                  <a:srgbClr val="4070A0"/>
                </a:solidFill>
                <a:latin typeface="Courier"/>
              </a:rPr>
              <a:t>&amp;</a:t>
            </a:r>
            <a:br/>
            <a:r>
              <a:rPr>
                <a:latin typeface="Courier"/>
              </a:rPr>
              <a:t>    d</a:t>
            </a:r>
            <a:r>
              <a:rPr>
                <a:solidFill>
                  <a:srgbClr val="4070A0"/>
                </a:solidFill>
                <a:latin typeface="Courier"/>
              </a:rPr>
              <a:t>$</a:t>
            </a:r>
            <a:r>
              <a:rPr>
                <a:latin typeface="Courier"/>
              </a:rPr>
              <a:t>ci_width </a:t>
            </a:r>
            <a:r>
              <a:rPr>
                <a:solidFill>
                  <a:srgbClr val="4070A0"/>
                </a:solidFill>
                <a:latin typeface="Courier"/>
              </a:rPr>
              <a:t>&lt;=</a:t>
            </a:r>
            <a:r>
              <a:rPr>
                <a:latin typeface="Courier"/>
              </a:rPr>
              <a:t> MAX_CI_WIDTH</a:t>
            </a:r>
            <a:b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Supprimez, mais montrez la cellule — En Python</a:t>
            </a:r>
          </a:p>
        </p:txBody>
      </p:sp>
      <p:sp>
        <p:nvSpPr>
          <p:cNvPr id="3" name="Content Placeholder 2"/>
          <p:cNvSpPr>
            <a:spLocks noGrp="1"/>
          </p:cNvSpPr>
          <p:nvPr>
            <p:ph idx="1"/>
          </p:nvPr>
        </p:nvSpPr>
        <p:spPr/>
        <p:txBody>
          <a:bodyPr/>
          <a:lstStyle/>
          <a:p>
            <a:pPr lvl="0" indent="0">
              <a:buNone/>
            </a:pPr>
            <a:r>
              <a:rPr>
                <a:latin typeface="Courier"/>
              </a:rPr>
              <a:t>by_cell </a:t>
            </a:r>
            <a:r>
              <a:rPr>
                <a:solidFill>
                  <a:srgbClr val="666666"/>
                </a:solidFill>
                <a:latin typeface="Courier"/>
              </a:rPr>
              <a:t>=</a:t>
            </a:r>
            <a:r>
              <a:rPr>
                <a:latin typeface="Courier"/>
              </a:rPr>
              <a:t> svyby_equivalent(survey, [</a:t>
            </a:r>
            <a:r>
              <a:rPr>
                <a:solidFill>
                  <a:srgbClr val="4070A0"/>
                </a:solidFill>
                <a:latin typeface="Courier"/>
              </a:rPr>
              <a:t>"stratum"</a:t>
            </a:r>
            <a:r>
              <a:rPr>
                <a:latin typeface="Courier"/>
              </a:rPr>
              <a:t>, </a:t>
            </a:r>
            <a:r>
              <a:rPr>
                <a:solidFill>
                  <a:srgbClr val="4070A0"/>
                </a:solidFill>
                <a:latin typeface="Courier"/>
              </a:rPr>
              <a:t>"displacement_status"</a:t>
            </a:r>
            <a:r>
              <a:rPr>
                <a:latin typeface="Courier"/>
              </a:rPr>
              <a:t>], </a:t>
            </a:r>
            <a:r>
              <a:rPr>
                <a:solidFill>
                  <a:srgbClr val="4070A0"/>
                </a:solidFill>
                <a:latin typeface="Courier"/>
              </a:rPr>
              <a:t>"food_insecure"</a:t>
            </a:r>
            <a:r>
              <a:rPr>
                <a:latin typeface="Courier"/>
              </a:rPr>
              <a:t>)</a:t>
            </a:r>
            <a:br/>
            <a:r>
              <a:rPr>
                <a:latin typeface="Courier"/>
              </a:rPr>
              <a:t>by_cell[</a:t>
            </a:r>
            <a:r>
              <a:rPr>
                <a:solidFill>
                  <a:srgbClr val="4070A0"/>
                </a:solidFill>
                <a:latin typeface="Courier"/>
              </a:rPr>
              <a:t>"reported"</a:t>
            </a:r>
            <a:r>
              <a:rPr>
                <a:latin typeface="Courier"/>
              </a:rPr>
              <a:t>] </a:t>
            </a:r>
            <a:r>
              <a:rPr>
                <a:solidFill>
                  <a:srgbClr val="666666"/>
                </a:solidFill>
                <a:latin typeface="Courier"/>
              </a:rPr>
              <a:t>=</a:t>
            </a:r>
            <a:r>
              <a:rPr>
                <a:latin typeface="Courier"/>
              </a:rPr>
              <a:t> by_cell.</a:t>
            </a:r>
            <a:r>
              <a:rPr>
                <a:solidFill>
                  <a:srgbClr val="008000"/>
                </a:solidFill>
                <a:latin typeface="Courier"/>
              </a:rPr>
              <a:t>apply</a:t>
            </a:r>
            <a:r>
              <a:rPr>
                <a:latin typeface="Courier"/>
              </a:rPr>
              <a:t>(reportable, axis</a:t>
            </a:r>
            <a:r>
              <a:rPr>
                <a:solidFill>
                  <a:srgbClr val="666666"/>
                </a:solidFill>
                <a:latin typeface="Courier"/>
              </a:rPr>
              <a:t>=</a:t>
            </a:r>
            <a:r>
              <a:rPr>
                <a:solidFill>
                  <a:srgbClr val="40A070"/>
                </a:solidFill>
                <a:latin typeface="Courier"/>
              </a:rPr>
              <a:t>1</a:t>
            </a:r>
            <a:r>
              <a:rPr>
                <a:latin typeface="Courier"/>
              </a:rPr>
              <a:t>)</a:t>
            </a:r>
            <a:br/>
            <a:r>
              <a:rPr>
                <a:latin typeface="Courier"/>
              </a:rPr>
              <a:t>by_cell.loc[</a:t>
            </a:r>
            <a:r>
              <a:rPr>
                <a:solidFill>
                  <a:srgbClr val="666666"/>
                </a:solidFill>
                <a:latin typeface="Courier"/>
              </a:rPr>
              <a:t>~</a:t>
            </a:r>
            <a:r>
              <a:rPr>
                <a:latin typeface="Courier"/>
              </a:rPr>
              <a:t>by_cell[</a:t>
            </a:r>
            <a:r>
              <a:rPr>
                <a:solidFill>
                  <a:srgbClr val="4070A0"/>
                </a:solidFill>
                <a:latin typeface="Courier"/>
              </a:rPr>
              <a:t>"reported"</a:t>
            </a:r>
            <a:r>
              <a:rPr>
                <a:latin typeface="Courier"/>
              </a:rPr>
              <a:t>], [</a:t>
            </a:r>
            <a:r>
              <a:rPr>
                <a:solidFill>
                  <a:srgbClr val="4070A0"/>
                </a:solidFill>
                <a:latin typeface="Courier"/>
              </a:rPr>
              <a:t>"estimate"</a:t>
            </a:r>
            <a:r>
              <a:rPr>
                <a:latin typeface="Courier"/>
              </a:rPr>
              <a:t>, </a:t>
            </a:r>
            <a:r>
              <a:rPr>
                <a:solidFill>
                  <a:srgbClr val="4070A0"/>
                </a:solidFill>
                <a:latin typeface="Courier"/>
              </a:rPr>
              <a:t>"ci_low"</a:t>
            </a:r>
            <a:r>
              <a:rPr>
                <a:latin typeface="Courier"/>
              </a:rPr>
              <a:t>, </a:t>
            </a:r>
            <a:r>
              <a:rPr>
                <a:solidFill>
                  <a:srgbClr val="4070A0"/>
                </a:solidFill>
                <a:latin typeface="Courier"/>
              </a:rPr>
              <a:t>"ci_high"</a:t>
            </a:r>
            <a:r>
              <a:rPr>
                <a:latin typeface="Courier"/>
              </a:rPr>
              <a:t>]] </a:t>
            </a:r>
            <a:r>
              <a:rPr>
                <a:solidFill>
                  <a:srgbClr val="666666"/>
                </a:solidFill>
                <a:latin typeface="Courier"/>
              </a:rPr>
              <a:t>=</a:t>
            </a:r>
            <a:r>
              <a:rPr>
                <a:latin typeface="Courier"/>
              </a:rPr>
              <a:t> </a:t>
            </a:r>
            <a:r>
              <a:rPr>
                <a:solidFill>
                  <a:srgbClr val="19177C"/>
                </a:solidFill>
                <a:latin typeface="Courier"/>
              </a:rPr>
              <a:t>None</a:t>
            </a:r>
            <a:br/>
            <a:r>
              <a:rPr>
                <a:latin typeface="Courier"/>
              </a:rPr>
              <a:t>by_cell[</a:t>
            </a:r>
            <a:r>
              <a:rPr>
                <a:solidFill>
                  <a:srgbClr val="4070A0"/>
                </a:solidFill>
                <a:latin typeface="Courier"/>
              </a:rPr>
              <a:t>"note"</a:t>
            </a:r>
            <a:r>
              <a:rPr>
                <a:latin typeface="Courier"/>
              </a:rPr>
              <a:t>] </a:t>
            </a:r>
            <a:r>
              <a:rPr>
                <a:solidFill>
                  <a:srgbClr val="666666"/>
                </a:solidFill>
                <a:latin typeface="Courier"/>
              </a:rPr>
              <a:t>=</a:t>
            </a:r>
            <a:r>
              <a:rPr>
                <a:latin typeface="Courier"/>
              </a:rPr>
              <a:t> by_cell[</a:t>
            </a:r>
            <a:r>
              <a:rPr>
                <a:solidFill>
                  <a:srgbClr val="4070A0"/>
                </a:solidFill>
                <a:latin typeface="Courier"/>
              </a:rPr>
              <a:t>"reported"</a:t>
            </a:r>
            <a:r>
              <a:rPr>
                <a:latin typeface="Courier"/>
              </a:rPr>
              <a:t>].</a:t>
            </a:r>
            <a:r>
              <a:rPr>
                <a:solidFill>
                  <a:srgbClr val="008000"/>
                </a:solidFill>
                <a:latin typeface="Courier"/>
              </a:rPr>
              <a:t>map</a:t>
            </a:r>
            <a:r>
              <a:rPr>
                <a:latin typeface="Courier"/>
              </a:rPr>
              <a:t>(</a:t>
            </a:r>
            <a:br/>
            <a:r>
              <a:rPr>
                <a:latin typeface="Courier"/>
              </a:rPr>
              <a:t>    {</a:t>
            </a:r>
            <a:r>
              <a:rPr>
                <a:solidFill>
                  <a:srgbClr val="19177C"/>
                </a:solidFill>
                <a:latin typeface="Courier"/>
              </a:rPr>
              <a:t>False</a:t>
            </a:r>
            <a:r>
              <a:rPr>
                <a:latin typeface="Courier"/>
              </a:rPr>
              <a:t>: </a:t>
            </a:r>
            <a:r>
              <a:rPr>
                <a:solidFill>
                  <a:srgbClr val="4070A0"/>
                </a:solidFill>
                <a:latin typeface="Courier"/>
              </a:rPr>
              <a:t>"too few clusters to estimate"</a:t>
            </a:r>
            <a:r>
              <a:rPr>
                <a:latin typeface="Courier"/>
              </a:rPr>
              <a:t>, </a:t>
            </a:r>
            <a:r>
              <a:rPr>
                <a:solidFill>
                  <a:srgbClr val="19177C"/>
                </a:solidFill>
                <a:latin typeface="Courier"/>
              </a:rPr>
              <a:t>True</a:t>
            </a:r>
            <a:r>
              <a:rPr>
                <a:latin typeface="Courier"/>
              </a:rPr>
              <a:t>: </a:t>
            </a:r>
            <a:r>
              <a:rPr>
                <a:solidFill>
                  <a:srgbClr val="4070A0"/>
                </a:solidFill>
                <a:latin typeface="Courier"/>
              </a:rPr>
              <a:t>""</a:t>
            </a:r>
            <a:r>
              <a:rPr>
                <a:latin typeface="Courier"/>
              </a:rPr>
              <a:t>}</a:t>
            </a:r>
            <a:br/>
            <a:r>
              <a:rPr>
                <a:latin typeface="Courier"/>
              </a:rPr>
              <a:t>)</a:t>
            </a:r>
            <a:br/>
            <a:r>
              <a:rPr>
                <a:solidFill>
                  <a:srgbClr val="008000"/>
                </a:solidFill>
                <a:latin typeface="Courier"/>
              </a:rPr>
              <a:t>print</a:t>
            </a:r>
            <a:r>
              <a:rPr>
                <a:latin typeface="Courier"/>
              </a:rPr>
              <a:t>(by_cell)</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Supprimez, mais montrez la cellule — En R</a:t>
            </a:r>
          </a:p>
        </p:txBody>
      </p:sp>
      <p:sp>
        <p:nvSpPr>
          <p:cNvPr id="3" name="Content Placeholder 2"/>
          <p:cNvSpPr>
            <a:spLocks noGrp="1"/>
          </p:cNvSpPr>
          <p:nvPr>
            <p:ph idx="1"/>
          </p:nvPr>
        </p:nvSpPr>
        <p:spPr/>
        <p:txBody>
          <a:bodyPr/>
          <a:lstStyle/>
          <a:p>
            <a:pPr lvl="0" indent="0">
              <a:buNone/>
            </a:pPr>
            <a:r>
              <a:rPr>
                <a:latin typeface="Courier"/>
              </a:rPr>
              <a:t>by_cell </a:t>
            </a:r>
            <a:r>
              <a:rPr>
                <a:solidFill>
                  <a:srgbClr val="007020"/>
                </a:solidFill>
                <a:latin typeface="Courier"/>
              </a:rPr>
              <a:t>&lt;-</a:t>
            </a:r>
            <a:r>
              <a:rPr>
                <a:latin typeface="Courier"/>
              </a:rPr>
              <a:t> </a:t>
            </a:r>
            <a:r>
              <a:rPr>
                <a:solidFill>
                  <a:srgbClr val="06287E"/>
                </a:solidFill>
                <a:latin typeface="Courier"/>
              </a:rPr>
              <a:t>svyby</a:t>
            </a:r>
            <a:r>
              <a:rPr>
                <a:latin typeface="Courier"/>
              </a:rPr>
              <a:t>(</a:t>
            </a:r>
            <a:r>
              <a:rPr>
                <a:solidFill>
                  <a:srgbClr val="4070A0"/>
                </a:solidFill>
                <a:latin typeface="Courier"/>
              </a:rPr>
              <a:t>~</a:t>
            </a:r>
            <a:r>
              <a:rPr>
                <a:solidFill>
                  <a:srgbClr val="06287E"/>
                </a:solidFill>
                <a:latin typeface="Courier"/>
              </a:rPr>
              <a:t>I</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 </a:t>
            </a:r>
            <a:r>
              <a:rPr>
                <a:solidFill>
                  <a:srgbClr val="4070A0"/>
                </a:solidFill>
                <a:latin typeface="Courier"/>
              </a:rPr>
              <a:t>~</a:t>
            </a:r>
            <a:r>
              <a:rPr>
                <a:latin typeface="Courier"/>
              </a:rPr>
              <a:t>stratum </a:t>
            </a:r>
            <a:r>
              <a:rPr>
                <a:solidFill>
                  <a:srgbClr val="4070A0"/>
                </a:solidFill>
                <a:latin typeface="Courier"/>
              </a:rPr>
              <a:t>+</a:t>
            </a:r>
            <a:r>
              <a:rPr>
                <a:latin typeface="Courier"/>
              </a:rPr>
              <a:t> displacement_status,</a:t>
            </a:r>
            <a:br/>
            <a:r>
              <a:rPr>
                <a:latin typeface="Courier"/>
              </a:rPr>
              <a:t>                 design, svymean, </a:t>
            </a:r>
            <a:r>
              <a:rPr>
                <a:solidFill>
                  <a:srgbClr val="7D9029"/>
                </a:solidFill>
                <a:latin typeface="Courier"/>
              </a:rPr>
              <a:t>vartype =</a:t>
            </a:r>
            <a:r>
              <a:rPr>
                <a:latin typeface="Courier"/>
              </a:rPr>
              <a:t> </a:t>
            </a:r>
            <a:r>
              <a:rPr>
                <a:solidFill>
                  <a:srgbClr val="4070A0"/>
                </a:solidFill>
                <a:latin typeface="Courier"/>
              </a:rPr>
              <a:t>"ci"</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reported =</a:t>
            </a:r>
            <a:r>
              <a:rPr>
                <a:latin typeface="Courier"/>
              </a:rPr>
              <a:t> </a:t>
            </a:r>
            <a:r>
              <a:rPr>
                <a:solidFill>
                  <a:srgbClr val="06287E"/>
                </a:solidFill>
                <a:latin typeface="Courier"/>
              </a:rPr>
              <a:t>reportable</a:t>
            </a:r>
            <a:r>
              <a:rPr>
                <a:latin typeface="Courier"/>
              </a:rPr>
              <a:t>(</a:t>
            </a:r>
            <a:r>
              <a:rPr>
                <a:solidFill>
                  <a:srgbClr val="06287E"/>
                </a:solidFill>
                <a:latin typeface="Courier"/>
              </a:rPr>
              <a:t>cur_data</a:t>
            </a:r>
            <a:r>
              <a:rPr>
                <a:latin typeface="Courier"/>
              </a:rPr>
              <a:t>()),</a:t>
            </a:r>
            <a:br/>
            <a:r>
              <a:rPr>
                <a:latin typeface="Courier"/>
              </a:rPr>
              <a:t>         </a:t>
            </a:r>
            <a:r>
              <a:rPr>
                <a:solidFill>
                  <a:srgbClr val="7D9029"/>
                </a:solidFill>
                <a:latin typeface="Courier"/>
              </a:rPr>
              <a:t>note =</a:t>
            </a:r>
            <a:r>
              <a:rPr>
                <a:latin typeface="Courier"/>
              </a:rPr>
              <a:t> </a:t>
            </a:r>
            <a:r>
              <a:rPr>
                <a:solidFill>
                  <a:srgbClr val="06287E"/>
                </a:solidFill>
                <a:latin typeface="Courier"/>
              </a:rPr>
              <a:t>if_else</a:t>
            </a:r>
            <a:r>
              <a:rPr>
                <a:latin typeface="Courier"/>
              </a:rPr>
              <a:t>(reported, </a:t>
            </a:r>
            <a:r>
              <a:rPr>
                <a:solidFill>
                  <a:srgbClr val="4070A0"/>
                </a:solidFill>
                <a:latin typeface="Courier"/>
              </a:rPr>
              <a:t>""</a:t>
            </a:r>
            <a:r>
              <a:rPr>
                <a:latin typeface="Courier"/>
              </a:rPr>
              <a:t>, </a:t>
            </a:r>
            <a:r>
              <a:rPr>
                <a:solidFill>
                  <a:srgbClr val="4070A0"/>
                </a:solidFill>
                <a:latin typeface="Courier"/>
              </a:rPr>
              <a:t>"too few clusters to estimate"</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Supprimez, mais montrez la cellule</a:t>
            </a:r>
          </a:p>
        </p:txBody>
      </p:sp>
      <p:sp>
        <p:nvSpPr>
          <p:cNvPr id="3" name="Content Placeholder 2"/>
          <p:cNvSpPr>
            <a:spLocks noGrp="1"/>
          </p:cNvSpPr>
          <p:nvPr>
            <p:ph idx="1"/>
          </p:nvPr>
        </p:nvSpPr>
        <p:spPr/>
        <p:txBody>
          <a:bodyPr/>
          <a:lstStyle/>
          <a:p>
            <a:pPr lvl="0"/>
            <a:r>
              <a:rPr/>
              <a:t>Ne supprimez jamais la ligne — Une cellule masquée qui affiche encore son effectif de ménages et un motif dit au…</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Estimation par domaine, et ce qui ressemble à un filtre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WRONG: rebuilding the design from a filtered frame</a:t>
            </a:r>
            <a:br/>
            <a:r>
              <a:rPr>
                <a:latin typeface="Courier"/>
              </a:rPr>
              <a:t>displaced </a:t>
            </a:r>
            <a:r>
              <a:rPr>
                <a:solidFill>
                  <a:srgbClr val="007020"/>
                </a:solidFill>
                <a:latin typeface="Courier"/>
              </a:rPr>
              <a:t>&lt;-</a:t>
            </a:r>
            <a:r>
              <a:rPr>
                <a:latin typeface="Courier"/>
              </a:rPr>
              <a:t> </a:t>
            </a:r>
            <a:r>
              <a:rPr>
                <a:solidFill>
                  <a:srgbClr val="06287E"/>
                </a:solidFill>
                <a:latin typeface="Courier"/>
              </a:rPr>
              <a:t>svydesign</a:t>
            </a:r>
            <a:r>
              <a:rPr>
                <a:latin typeface="Courier"/>
              </a:rPr>
              <a:t>(</a:t>
            </a:r>
            <a:r>
              <a:rPr>
                <a:solidFill>
                  <a:srgbClr val="7D9029"/>
                </a:solidFill>
                <a:latin typeface="Courier"/>
              </a:rPr>
              <a:t>ids =</a:t>
            </a:r>
            <a:r>
              <a:rPr>
                <a:latin typeface="Courier"/>
              </a:rPr>
              <a:t> </a:t>
            </a:r>
            <a:r>
              <a:rPr>
                <a:solidFill>
                  <a:srgbClr val="4070A0"/>
                </a:solidFill>
                <a:latin typeface="Courier"/>
              </a:rPr>
              <a:t>~</a:t>
            </a:r>
            <a:r>
              <a:rPr>
                <a:latin typeface="Courier"/>
              </a:rPr>
              <a:t>ea_id, </a:t>
            </a:r>
            <a:r>
              <a:rPr>
                <a:solidFill>
                  <a:srgbClr val="7D9029"/>
                </a:solidFill>
                <a:latin typeface="Courier"/>
              </a:rPr>
              <a:t>strata =</a:t>
            </a:r>
            <a:r>
              <a:rPr>
                <a:latin typeface="Courier"/>
              </a:rPr>
              <a:t> </a:t>
            </a:r>
            <a:r>
              <a:rPr>
                <a:solidFill>
                  <a:srgbClr val="4070A0"/>
                </a:solidFill>
                <a:latin typeface="Courier"/>
              </a:rPr>
              <a:t>~</a:t>
            </a:r>
            <a:r>
              <a:rPr>
                <a:latin typeface="Courier"/>
              </a:rPr>
              <a:t>stratum, </a:t>
            </a:r>
            <a:r>
              <a:rPr>
                <a:solidFill>
                  <a:srgbClr val="7D9029"/>
                </a:solidFill>
                <a:latin typeface="Courier"/>
              </a:rPr>
              <a:t>weights =</a:t>
            </a:r>
            <a:r>
              <a:rPr>
                <a:latin typeface="Courier"/>
              </a:rPr>
              <a:t> </a:t>
            </a:r>
            <a:r>
              <a:rPr>
                <a:solidFill>
                  <a:srgbClr val="4070A0"/>
                </a:solidFill>
                <a:latin typeface="Courier"/>
              </a:rPr>
              <a:t>~</a:t>
            </a:r>
            <a:r>
              <a:rPr>
                <a:latin typeface="Courier"/>
              </a:rPr>
              <a:t>weight,</a:t>
            </a:r>
            <a:br/>
            <a:r>
              <a:rPr>
                <a:latin typeface="Courier"/>
              </a:rPr>
              <a:t>                       </a:t>
            </a:r>
            <a:r>
              <a:rPr>
                <a:solidFill>
                  <a:srgbClr val="7D9029"/>
                </a:solidFill>
                <a:latin typeface="Courier"/>
              </a:rPr>
              <a:t>data =</a:t>
            </a:r>
            <a:r>
              <a:rPr>
                <a:latin typeface="Courier"/>
              </a:rPr>
              <a:t> </a:t>
            </a:r>
            <a:r>
              <a:rPr>
                <a:solidFill>
                  <a:srgbClr val="06287E"/>
                </a:solidFill>
                <a:latin typeface="Courier"/>
              </a:rPr>
              <a:t>filter</a:t>
            </a:r>
            <a:r>
              <a:rPr>
                <a:latin typeface="Courier"/>
              </a:rPr>
              <a:t>(survey, displacement_status </a:t>
            </a:r>
            <a:r>
              <a:rPr>
                <a:solidFill>
                  <a:srgbClr val="4070A0"/>
                </a:solidFill>
                <a:latin typeface="Courier"/>
              </a:rPr>
              <a:t>==</a:t>
            </a:r>
            <a:r>
              <a:rPr>
                <a:latin typeface="Courier"/>
              </a:rPr>
              <a:t> </a:t>
            </a:r>
            <a:r>
              <a:rPr>
                <a:solidFill>
                  <a:srgbClr val="4070A0"/>
                </a:solidFill>
                <a:latin typeface="Courier"/>
              </a:rPr>
              <a:t>"displaced"</a:t>
            </a:r>
            <a:r>
              <a:rPr>
                <a:latin typeface="Courier"/>
              </a:rPr>
              <a:t>),</a:t>
            </a:r>
            <a:br/>
            <a:r>
              <a:rPr>
                <a:latin typeface="Courier"/>
              </a:rPr>
              <a:t>                       </a:t>
            </a:r>
            <a:r>
              <a:rPr>
                <a:solidFill>
                  <a:srgbClr val="7D9029"/>
                </a:solidFill>
                <a:latin typeface="Courier"/>
              </a:rPr>
              <a:t>nest =</a:t>
            </a:r>
            <a:r>
              <a:rPr>
                <a:latin typeface="Courier"/>
              </a:rPr>
              <a:t> </a:t>
            </a:r>
            <a:r>
              <a:rPr>
                <a:solidFill>
                  <a:srgbClr val="880000"/>
                </a:solidFill>
                <a:latin typeface="Courier"/>
              </a:rPr>
              <a:t>TRUE</a:t>
            </a:r>
            <a:r>
              <a:rPr>
                <a:latin typeface="Courier"/>
              </a:rPr>
              <a:t>)</a:t>
            </a:r>
            <a:br/>
            <a:br/>
            <a:r>
              <a:rPr i="1">
                <a:solidFill>
                  <a:srgbClr val="60A0B0"/>
                </a:solidFill>
                <a:latin typeface="Courier"/>
              </a:rPr>
              <a:t># RIGHT: a domain estimate keeps the full design in view</a:t>
            </a:r>
            <a:br/>
            <a:r>
              <a:rPr>
                <a:solidFill>
                  <a:srgbClr val="06287E"/>
                </a:solidFill>
                <a:latin typeface="Courier"/>
              </a:rPr>
              <a:t>svyby</a:t>
            </a:r>
            <a:r>
              <a:rPr>
                <a:latin typeface="Courier"/>
              </a:rPr>
              <a:t>(</a:t>
            </a:r>
            <a:r>
              <a:rPr>
                <a:solidFill>
                  <a:srgbClr val="4070A0"/>
                </a:solidFill>
                <a:latin typeface="Courier"/>
              </a:rPr>
              <a:t>~</a:t>
            </a:r>
            <a:r>
              <a:rPr>
                <a:solidFill>
                  <a:srgbClr val="06287E"/>
                </a:solidFill>
                <a:latin typeface="Courier"/>
              </a:rPr>
              <a:t>I</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 </a:t>
            </a:r>
            <a:r>
              <a:rPr>
                <a:solidFill>
                  <a:srgbClr val="4070A0"/>
                </a:solidFill>
                <a:latin typeface="Courier"/>
              </a:rPr>
              <a:t>~</a:t>
            </a:r>
            <a:r>
              <a:rPr>
                <a:latin typeface="Courier"/>
              </a:rPr>
              <a:t>displacement_status, design, svymean)</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Estimation par domaine, et ce qui ressemble à un filtre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same rule: the variance calculation must still see every cluster,</a:t>
            </a:r>
            <a:br/>
            <a:r>
              <a:rPr i="1">
                <a:solidFill>
                  <a:srgbClr val="60A0B0"/>
                </a:solidFill>
                <a:latin typeface="Courier"/>
              </a:rPr>
              <a:t># including those with no displaced households in them.</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Planifiez la désagrégation avant l’enquête</a:t>
            </a:r>
          </a:p>
        </p:txBody>
      </p:sp>
      <p:sp>
        <p:nvSpPr>
          <p:cNvPr id="3" name="Content Placeholder 2"/>
          <p:cNvSpPr>
            <a:spLocks noGrp="1"/>
          </p:cNvSpPr>
          <p:nvPr>
            <p:ph idx="1"/>
          </p:nvPr>
        </p:nvSpPr>
        <p:spPr/>
        <p:txBody>
          <a:bodyPr/>
          <a:lstStyle/>
          <a:p>
            <a:pPr lvl="0"/>
            <a:r>
              <a:rPr b="1"/>
              <a:t>Suréchantillonner le sous-groupe</a:t>
            </a:r>
            <a:r>
              <a:rPr/>
              <a:t>, ce à quoi sert la stratification. Cette enquête a suréchantillonné le rural…</a:t>
            </a:r>
          </a:p>
          <a:p>
            <a:pPr lvl="0"/>
            <a:r>
              <a:rPr b="1"/>
              <a:t>Accepter un intervalle plus large</a:t>
            </a:r>
            <a:r>
              <a:rPr/>
              <a:t> pour ce sous-groupe, en le disant à l’avance.</a:t>
            </a:r>
          </a:p>
          <a:p>
            <a:pPr lvl="0"/>
            <a:r>
              <a:rPr b="1"/>
              <a:t>Abandonner l’exigence</a:t>
            </a:r>
            <a:r>
              <a:rPr/>
              <a:t>, en écrivant dans le protocole que l’enquête n’en rendra pas compte.</a:t>
            </a:r>
          </a:p>
          <a:p>
            <a:pPr lvl="0"/>
            <a:r>
              <a:rPr/>
              <a:t>Ce qu’on ne peut pas faire, c’est décider après — Le jour où les données existent, les cellules sont ce qu’elles sont,…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à publier — En Python</a:t>
            </a:r>
          </a:p>
        </p:txBody>
      </p:sp>
      <p:sp>
        <p:nvSpPr>
          <p:cNvPr id="3" name="Content Placeholder 2"/>
          <p:cNvSpPr>
            <a:spLocks noGrp="1"/>
          </p:cNvSpPr>
          <p:nvPr>
            <p:ph idx="1"/>
          </p:nvPr>
        </p:nvSpPr>
        <p:spPr/>
        <p:txBody>
          <a:bodyPr/>
          <a:lstStyle/>
          <a:p>
            <a:pPr lvl="0" indent="0">
              <a:buNone/>
            </a:pPr>
            <a:r>
              <a:rPr>
                <a:latin typeface="Courier"/>
              </a:rPr>
              <a:t>final </a:t>
            </a:r>
            <a:r>
              <a:rPr>
                <a:solidFill>
                  <a:srgbClr val="666666"/>
                </a:solidFill>
                <a:latin typeface="Courier"/>
              </a:rPr>
              <a:t>=</a:t>
            </a:r>
            <a:r>
              <a:rPr>
                <a:latin typeface="Courier"/>
              </a:rPr>
              <a:t> by_cell[[</a:t>
            </a:r>
            <a:r>
              <a:rPr>
                <a:solidFill>
                  <a:srgbClr val="4070A0"/>
                </a:solidFill>
                <a:latin typeface="Courier"/>
              </a:rPr>
              <a:t>"stratum"</a:t>
            </a:r>
            <a:r>
              <a:rPr>
                <a:latin typeface="Courier"/>
              </a:rPr>
              <a:t>, </a:t>
            </a:r>
            <a:r>
              <a:rPr>
                <a:solidFill>
                  <a:srgbClr val="4070A0"/>
                </a:solidFill>
                <a:latin typeface="Courier"/>
              </a:rPr>
              <a:t>"displacement_status"</a:t>
            </a:r>
            <a:r>
              <a:rPr>
                <a:latin typeface="Courier"/>
              </a:rPr>
              <a:t>, </a:t>
            </a:r>
            <a:r>
              <a:rPr>
                <a:solidFill>
                  <a:srgbClr val="4070A0"/>
                </a:solidFill>
                <a:latin typeface="Courier"/>
              </a:rPr>
              <a:t>"households"</a:t>
            </a:r>
            <a:r>
              <a:rPr>
                <a:latin typeface="Courier"/>
              </a:rPr>
              <a:t>, </a:t>
            </a:r>
            <a:r>
              <a:rPr>
                <a:solidFill>
                  <a:srgbClr val="4070A0"/>
                </a:solidFill>
                <a:latin typeface="Courier"/>
              </a:rPr>
              <a:t>"clusters"</a:t>
            </a:r>
            <a:r>
              <a:rPr>
                <a:latin typeface="Courier"/>
              </a:rPr>
              <a:t>,</a:t>
            </a:r>
            <a:br/>
            <a:r>
              <a:rPr>
                <a:latin typeface="Courier"/>
              </a:rPr>
              <a:t>                 </a:t>
            </a:r>
            <a:r>
              <a:rPr>
                <a:solidFill>
                  <a:srgbClr val="4070A0"/>
                </a:solidFill>
                <a:latin typeface="Courier"/>
              </a:rPr>
              <a:t>"estimate"</a:t>
            </a:r>
            <a:r>
              <a:rPr>
                <a:latin typeface="Courier"/>
              </a:rPr>
              <a:t>, </a:t>
            </a:r>
            <a:r>
              <a:rPr>
                <a:solidFill>
                  <a:srgbClr val="4070A0"/>
                </a:solidFill>
                <a:latin typeface="Courier"/>
              </a:rPr>
              <a:t>"ci_low"</a:t>
            </a:r>
            <a:r>
              <a:rPr>
                <a:latin typeface="Courier"/>
              </a:rPr>
              <a:t>, </a:t>
            </a:r>
            <a:r>
              <a:rPr>
                <a:solidFill>
                  <a:srgbClr val="4070A0"/>
                </a:solidFill>
                <a:latin typeface="Courier"/>
              </a:rPr>
              <a:t>"ci_high"</a:t>
            </a:r>
            <a:r>
              <a:rPr>
                <a:latin typeface="Courier"/>
              </a:rPr>
              <a:t>, </a:t>
            </a:r>
            <a:r>
              <a:rPr>
                <a:solidFill>
                  <a:srgbClr val="4070A0"/>
                </a:solidFill>
                <a:latin typeface="Courier"/>
              </a:rPr>
              <a:t>"note"</a:t>
            </a:r>
            <a:r>
              <a:rPr>
                <a:latin typeface="Courier"/>
              </a:rPr>
              <a:t>]]</a:t>
            </a:r>
            <a:br/>
            <a:r>
              <a:rPr>
                <a:latin typeface="Courier"/>
              </a:rPr>
              <a:t>final.to_csv(</a:t>
            </a:r>
            <a:r>
              <a:rPr>
                <a:solidFill>
                  <a:srgbClr val="4070A0"/>
                </a:solidFill>
                <a:latin typeface="Courier"/>
              </a:rPr>
              <a:t>"outputs/tables/food_insecurity_by_stratum_displacement.csv"</a:t>
            </a:r>
            <a:r>
              <a:rPr>
                <a:latin typeface="Courier"/>
              </a:rPr>
              <a:t>, index</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à publier — En R</a:t>
            </a:r>
          </a:p>
        </p:txBody>
      </p:sp>
      <p:sp>
        <p:nvSpPr>
          <p:cNvPr id="3" name="Content Placeholder 2"/>
          <p:cNvSpPr>
            <a:spLocks noGrp="1"/>
          </p:cNvSpPr>
          <p:nvPr>
            <p:ph idx="1"/>
          </p:nvPr>
        </p:nvSpPr>
        <p:spPr/>
        <p:txBody>
          <a:bodyPr/>
          <a:lstStyle/>
          <a:p>
            <a:pPr lvl="0" indent="0">
              <a:buNone/>
            </a:pPr>
            <a:r>
              <a:rPr>
                <a:latin typeface="Courier"/>
              </a:rPr>
              <a:t>readr</a:t>
            </a:r>
            <a:r>
              <a:rPr>
                <a:solidFill>
                  <a:srgbClr val="4070A0"/>
                </a:solidFill>
                <a:latin typeface="Courier"/>
              </a:rPr>
              <a:t>::</a:t>
            </a:r>
            <a:r>
              <a:rPr>
                <a:solidFill>
                  <a:srgbClr val="06287E"/>
                </a:solidFill>
                <a:latin typeface="Courier"/>
              </a:rPr>
              <a:t>write_csv</a:t>
            </a:r>
            <a:r>
              <a:rPr>
                <a:latin typeface="Courier"/>
              </a:rPr>
              <a:t>(by_cell,</a:t>
            </a:r>
            <a:br/>
            <a:r>
              <a:rPr>
                <a:latin typeface="Courier"/>
              </a:rPr>
              <a:t>  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"tables"</a:t>
            </a:r>
            <a:r>
              <a:rPr>
                <a:latin typeface="Courier"/>
              </a:rPr>
              <a:t>, </a:t>
            </a:r>
            <a:r>
              <a:rPr>
                <a:solidFill>
                  <a:srgbClr val="4070A0"/>
                </a:solidFill>
                <a:latin typeface="Courier"/>
              </a:rPr>
              <a:t>"food_insecurity_by_stratum_displacement.csv"</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à publier</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168400"/>
                <a:gridCol w="1168400"/>
                <a:gridCol w="1168400"/>
                <a:gridCol w="1168400"/>
                <a:gridCol w="1168400"/>
                <a:gridCol w="1168400"/>
                <a:gridCol w="1168400"/>
              </a:tblGrid>
              <a:tr h="0">
                <a:tc>
                  <a:txBody>
                    <a:bodyPr/>
                    <a:lstStyle/>
                    <a:p>
                      <a:pPr lvl="0" indent="0" marL="0">
                        <a:buNone/>
                      </a:pPr>
                      <a:r>
                        <a:rPr/>
                        <a:t>Strate</a:t>
                      </a:r>
                    </a:p>
                  </a:txBody>
                  <a:tcPr/>
                </a:tc>
                <a:tc>
                  <a:txBody>
                    <a:bodyPr/>
                    <a:lstStyle/>
                    <a:p>
                      <a:pPr lvl="0" indent="0" marL="0">
                        <a:buNone/>
                      </a:pPr>
                      <a:r>
                        <a:rPr/>
                        <a:t>Statut</a:t>
                      </a:r>
                    </a:p>
                  </a:txBody>
                  <a:tcPr/>
                </a:tc>
                <a:tc>
                  <a:txBody>
                    <a:bodyPr/>
                    <a:lstStyle/>
                    <a:p>
                      <a:pPr lvl="0" indent="0" marL="0">
                        <a:buNone/>
                      </a:pPr>
                      <a:r>
                        <a:rPr/>
                        <a:t>Ménages</a:t>
                      </a:r>
                    </a:p>
                  </a:txBody>
                  <a:tcPr/>
                </a:tc>
                <a:tc>
                  <a:txBody>
                    <a:bodyPr/>
                    <a:lstStyle/>
                    <a:p>
                      <a:pPr lvl="0" indent="0" marL="0">
                        <a:buNone/>
                      </a:pPr>
                      <a:r>
                        <a:rPr/>
                        <a:t>Grappes</a:t>
                      </a:r>
                    </a:p>
                  </a:txBody>
                  <a:tcPr/>
                </a:tc>
                <a:tc>
                  <a:txBody>
                    <a:bodyPr/>
                    <a:lstStyle/>
                    <a:p>
                      <a:pPr lvl="0" indent="0" marL="0">
                        <a:buNone/>
                      </a:pPr>
                      <a:r>
                        <a:rPr/>
                        <a:t>Estimation</a:t>
                      </a:r>
                    </a:p>
                  </a:txBody>
                  <a:tcPr/>
                </a:tc>
                <a:tc>
                  <a:txBody>
                    <a:bodyPr/>
                    <a:lstStyle/>
                    <a:p>
                      <a:pPr lvl="0" indent="0" marL="0">
                        <a:buNone/>
                      </a:pPr>
                      <a:r>
                        <a:rPr/>
                        <a:t>IC 95 %</a:t>
                      </a:r>
                    </a:p>
                  </a:txBody>
                  <a:tcPr/>
                </a:tc>
                <a:tc>
                  <a:txBody>
                    <a:bodyPr/>
                    <a:lstStyle/>
                    <a:p>
                      <a:pPr lvl="0" indent="0" marL="0">
                        <a:buNone/>
                      </a:pPr>
                      <a:r>
                        <a:rPr/>
                        <a:t>Note</a:t>
                      </a:r>
                    </a:p>
                  </a:txBody>
                  <a:tcPr/>
                </a:tc>
              </a:tr>
              <a:tr h="0">
                <a:tc>
                  <a:txBody>
                    <a:bodyPr/>
                    <a:lstStyle/>
                    <a:p>
                      <a:pPr lvl="0" indent="0" marL="0">
                        <a:buNone/>
                      </a:pPr>
                      <a:r>
                        <a:rPr/>
                        <a:t>Urbain</a:t>
                      </a:r>
                    </a:p>
                  </a:txBody>
                </a:tc>
                <a:tc>
                  <a:txBody>
                    <a:bodyPr/>
                    <a:lstStyle/>
                    <a:p>
                      <a:pPr lvl="0" indent="0" marL="0">
                        <a:buNone/>
                      </a:pPr>
                      <a:r>
                        <a:rPr/>
                        <a:t>Résident</a:t>
                      </a:r>
                    </a:p>
                  </a:txBody>
                </a:tc>
                <a:tc>
                  <a:txBody>
                    <a:bodyPr/>
                    <a:lstStyle/>
                    <a:p>
                      <a:pPr lvl="0" indent="0" marL="0">
                        <a:buNone/>
                      </a:pPr>
                      <a:r>
                        <a:rPr/>
                        <a:t>246</a:t>
                      </a:r>
                    </a:p>
                  </a:txBody>
                </a:tc>
                <a:tc>
                  <a:txBody>
                    <a:bodyPr/>
                    <a:lstStyle/>
                    <a:p>
                      <a:pPr lvl="0" indent="0" marL="0">
                        <a:buNone/>
                      </a:pPr>
                      <a:r>
                        <a:rPr/>
                        <a:t>25</a:t>
                      </a:r>
                    </a:p>
                  </a:txBody>
                </a:tc>
                <a:tc>
                  <a:txBody>
                    <a:bodyPr/>
                    <a:lstStyle/>
                    <a:p>
                      <a:pPr lvl="0" indent="0" marL="0">
                        <a:buNone/>
                      </a:pPr>
                      <a:r>
                        <a:rPr/>
                        <a:t>13,9 %</a:t>
                      </a:r>
                    </a:p>
                  </a:txBody>
                </a:tc>
                <a:tc>
                  <a:txBody>
                    <a:bodyPr/>
                    <a:lstStyle/>
                    <a:p>
                      <a:pPr lvl="0" indent="0" marL="0">
                        <a:buNone/>
                      </a:pPr>
                      <a:r>
                        <a:rPr/>
                        <a:t>10,2-18,7</a:t>
                      </a:r>
                    </a:p>
                  </a:txBody>
                </a:tc>
                <a:tc>
                  <a:txBody>
                    <a:bodyPr/>
                    <a:lstStyle/>
                    <a:p>
                      <a:endParaRPr/>
                    </a:p>
                  </a:txBody>
                </a:tc>
              </a:tr>
              <a:tr h="0">
                <a:tc>
                  <a:txBody>
                    <a:bodyPr/>
                    <a:lstStyle/>
                    <a:p>
                      <a:pPr lvl="0" indent="0" marL="0">
                        <a:buNone/>
                      </a:pPr>
                      <a:r>
                        <a:rPr/>
                        <a:t>Urbain</a:t>
                      </a:r>
                    </a:p>
                  </a:txBody>
                </a:tc>
                <a:tc>
                  <a:txBody>
                    <a:bodyPr/>
                    <a:lstStyle/>
                    <a:p>
                      <a:pPr lvl="0" indent="0" marL="0">
                        <a:buNone/>
                      </a:pPr>
                      <a:r>
                        <a:rPr/>
                        <a:t>Déplacé</a:t>
                      </a:r>
                    </a:p>
                  </a:txBody>
                </a:tc>
                <a:tc>
                  <a:txBody>
                    <a:bodyPr/>
                    <a:lstStyle/>
                    <a:p>
                      <a:pPr lvl="0" indent="0" marL="0">
                        <a:buNone/>
                      </a:pPr>
                      <a:r>
                        <a:rPr/>
                        <a:t>49</a:t>
                      </a:r>
                    </a:p>
                  </a:txBody>
                </a:tc>
                <a:tc>
                  <a:txBody>
                    <a:bodyPr/>
                    <a:lstStyle/>
                    <a:p>
                      <a:pPr lvl="0" indent="0" marL="0">
                        <a:buNone/>
                      </a:pPr>
                      <a:r>
                        <a:rPr/>
                        <a:t>18</a:t>
                      </a:r>
                    </a:p>
                  </a:txBody>
                </a:tc>
                <a:tc>
                  <a:txBody>
                    <a:bodyPr/>
                    <a:lstStyle/>
                    <a:p>
                      <a:pPr lvl="0" indent="0" marL="0">
                        <a:buNone/>
                      </a:pPr>
                      <a:r>
                        <a:rPr/>
                        <a:t>—</a:t>
                      </a:r>
                    </a:p>
                  </a:txBody>
                </a:tc>
                <a:tc>
                  <a:txBody>
                    <a:bodyPr/>
                    <a:lstStyle/>
                    <a:p>
                      <a:pPr lvl="0" indent="0" marL="0">
                        <a:buNone/>
                      </a:pPr>
                      <a:r>
                        <a:rPr/>
                        <a:t>—</a:t>
                      </a:r>
                    </a:p>
                  </a:txBody>
                </a:tc>
                <a:tc>
                  <a:txBody>
                    <a:bodyPr/>
                    <a:lstStyle/>
                    <a:p>
                      <a:pPr lvl="0" indent="0" marL="0">
                        <a:buNone/>
                      </a:pPr>
                      <a:r>
                        <a:rPr/>
                        <a:t>trop peu de ménages</a:t>
                      </a:r>
                    </a:p>
                  </a:txBody>
                </a:tc>
              </a:tr>
              <a:tr h="0">
                <a:tc>
                  <a:txBody>
                    <a:bodyPr/>
                    <a:lstStyle/>
                    <a:p>
                      <a:pPr lvl="0" indent="0" marL="0">
                        <a:buNone/>
                      </a:pPr>
                      <a:r>
                        <a:rPr/>
                        <a:t>Rural reculé</a:t>
                      </a:r>
                    </a:p>
                  </a:txBody>
                </a:tc>
                <a:tc>
                  <a:txBody>
                    <a:bodyPr/>
                    <a:lstStyle/>
                    <a:p>
                      <a:pPr lvl="0" indent="0" marL="0">
                        <a:buNone/>
                      </a:pPr>
                      <a:r>
                        <a:rPr/>
                        <a:t>Résident</a:t>
                      </a:r>
                    </a:p>
                  </a:txBody>
                </a:tc>
                <a:tc>
                  <a:txBody>
                    <a:bodyPr/>
                    <a:lstStyle/>
                    <a:p>
                      <a:pPr lvl="0" indent="0" marL="0">
                        <a:buNone/>
                      </a:pPr>
                      <a:r>
                        <a:rPr/>
                        <a:t>279</a:t>
                      </a:r>
                    </a:p>
                  </a:txBody>
                </a:tc>
                <a:tc>
                  <a:txBody>
                    <a:bodyPr/>
                    <a:lstStyle/>
                    <a:p>
                      <a:pPr lvl="0" indent="0" marL="0">
                        <a:buNone/>
                      </a:pPr>
                      <a:r>
                        <a:rPr/>
                        <a:t>25</a:t>
                      </a:r>
                    </a:p>
                  </a:txBody>
                </a:tc>
                <a:tc>
                  <a:txBody>
                    <a:bodyPr/>
                    <a:lstStyle/>
                    <a:p>
                      <a:pPr lvl="0" indent="0" marL="0">
                        <a:buNone/>
                      </a:pPr>
                      <a:r>
                        <a:rPr/>
                        <a:t>46,1 %</a:t>
                      </a:r>
                    </a:p>
                  </a:txBody>
                </a:tc>
                <a:tc>
                  <a:txBody>
                    <a:bodyPr/>
                    <a:lstStyle/>
                    <a:p>
                      <a:pPr lvl="0" indent="0" marL="0">
                        <a:buNone/>
                      </a:pPr>
                      <a:r>
                        <a:rPr/>
                        <a:t>40,0-52,3</a:t>
                      </a:r>
                    </a:p>
                  </a:txBody>
                </a:tc>
                <a:tc>
                  <a:txBody>
                    <a:bodyPr/>
                    <a:lstStyle/>
                    <a:p>
                      <a:endParaRPr/>
                    </a:p>
                  </a:txBody>
                </a:tc>
              </a:tr>
              <a:tr h="0">
                <a:tc>
                  <a:txBody>
                    <a:bodyPr/>
                    <a:lstStyle/>
                    <a:p>
                      <a:pPr lvl="0" indent="0" marL="0">
                        <a:buNone/>
                      </a:pPr>
                      <a:r>
                        <a:rPr/>
                        <a:t>Rural reculé</a:t>
                      </a:r>
                    </a:p>
                  </a:txBody>
                </a:tc>
                <a:tc>
                  <a:txBody>
                    <a:bodyPr/>
                    <a:lstStyle/>
                    <a:p>
                      <a:pPr lvl="0" indent="0" marL="0">
                        <a:buNone/>
                      </a:pPr>
                      <a:r>
                        <a:rPr/>
                        <a:t>Retourné</a:t>
                      </a:r>
                    </a:p>
                  </a:txBody>
                </a:tc>
                <a:tc>
                  <a:txBody>
                    <a:bodyPr/>
                    <a:lstStyle/>
                    <a:p>
                      <a:pPr lvl="0" indent="0" marL="0">
                        <a:buNone/>
                      </a:pPr>
                      <a:r>
                        <a:rPr/>
                        <a:t>24</a:t>
                      </a:r>
                    </a:p>
                  </a:txBody>
                </a:tc>
                <a:tc>
                  <a:txBody>
                    <a:bodyPr/>
                    <a:lstStyle/>
                    <a:p>
                      <a:pPr lvl="0" indent="0" marL="0">
                        <a:buNone/>
                      </a:pPr>
                      <a:r>
                        <a:rPr/>
                        <a:t>12</a:t>
                      </a:r>
                    </a:p>
                  </a:txBody>
                </a:tc>
                <a:tc>
                  <a:txBody>
                    <a:bodyPr/>
                    <a:lstStyle/>
                    <a:p>
                      <a:pPr lvl="0" indent="0" marL="0">
                        <a:buNone/>
                      </a:pPr>
                      <a:r>
                        <a:rPr/>
                        <a:t>—</a:t>
                      </a:r>
                    </a:p>
                  </a:txBody>
                </a:tc>
                <a:tc>
                  <a:txBody>
                    <a:bodyPr/>
                    <a:lstStyle/>
                    <a:p>
                      <a:pPr lvl="0" indent="0" marL="0">
                        <a:buNone/>
                      </a:pPr>
                      <a:r>
                        <a:rPr/>
                        <a:t>—</a:t>
                      </a:r>
                    </a:p>
                  </a:txBody>
                </a:tc>
                <a:tc>
                  <a:txBody>
                    <a:bodyPr/>
                    <a:lstStyle/>
                    <a:p>
                      <a:pPr lvl="0" indent="0" marL="0">
                        <a:buNone/>
                      </a:pPr>
                      <a:r>
                        <a:rPr/>
                        <a:t>trop peu de ménages</a:t>
                      </a:r>
                    </a:p>
                  </a:txBody>
                </a:tc>
              </a:tr>
            </a:tbl>
          </a:graphicData>
        </a:graphic>
      </p:graphicFrame>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ce cours vous laisse</a:t>
            </a:r>
          </a:p>
        </p:txBody>
      </p:sp>
      <p:sp>
        <p:nvSpPr>
          <p:cNvPr id="3" name="Content Placeholder 2"/>
          <p:cNvSpPr>
            <a:spLocks noGrp="1"/>
          </p:cNvSpPr>
          <p:nvPr>
            <p:ph idx="1"/>
          </p:nvPr>
        </p:nvSpPr>
        <p:spPr/>
        <p:txBody>
          <a:bodyPr/>
          <a:lstStyle/>
          <a:p>
            <a:pPr lvl="0"/>
            <a:r>
              <a:rPr/>
              <a:t>Vous savez reconstituer des pondérations à partir d’une base et prouver qu’elles totalisent la population, dimensionner une enquête face à une exigence de précision et lire cette exigence à l’envers sur une enquête dont vous héritez, mesurer un effet de plan au lieu de le supposer, estimer avec le plan propagé, traiter explicitement la non-réponse et les remplacements, publier un intervalle de la bonne forme, et dire où l’échantillon cesse de soutenir un découpage.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https://data-analysis.cassion.dev/fr/cours/survey-analysis-sampling/survey-08-how-far-to-disaggregate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Où cesser de découper</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8 sur 8</vt:lpwstr>
  </property>
  <property fmtid="{D5CDD505-2E9C-101B-9397-08002B2CF9AE}" pid="3" name="subtitle">
    <vt:lpwstr>Trois strates soutiennent une estimation. Strate par statut de déplacement donne neuf cellules dont la plus petite compte dix-huit ménages. Une règle fixée avant de regarder, et le tableau qui montre au lecteur où l’enquête s’est épuisée.</vt:lpwstr>
  </property>
</Properties>
</file>