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food security instruments on the same 1,955 households give 7.4%, 42.9%, 48.2% and 51.0%. Written as a sentence a reader nods; drawn as four bars nobody reads past it. The chart type was decided by the comparison, not by preference.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Before any plotting code, write the sentence the chart is making. The mark follows from it almost mechanically.</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Nothing on this platform has yet needed a mark outside that list, which is a fact about programme reporting rather than about the list: the comparisons a programme makes are overwhelmingly categorical, temporal, or a proportion with an interval on it.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Horizontal, because the labels are words. “Moderate or severe hunger” rotated 45 degrees under a vertical bar is a chart that has decided its own labels are less important than its bars. Sorted, unless the order means something. Alphabetical order is an ordering nobody asked about. Here the natural order is by value, and the sorted version makes the seven-fold gap the first thing seen. One exception worth knowing. When the categories have their own order — IPC phases, MUAC bands, months, education grades — sorting by value destroys information the reader already has. Sort by value, or by the category’s own order, and never by the alphabet.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or three numbers belong in a sentence. “Coverage falls from 87% to 61% between the first and second dose” is faster to read than any chart of it, occupies one line, and cannot be misread from the back of a room. A chart earns its space at about five categories and stops being read at about twenty-five. Below five, write the sentence. Above twenty-five, you are drawing a table and should draw a table — or aggregate, which is a finding rather than a formatting choice.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pathway is a sequence of stages, each a subset of the last, and the useful question is where the largest loss happens.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largest single drop is 26.8 points, between consent and a referral being made. Not at the service, not at acceptance — at the point where a caseworker decides whether to refer at all. Bars in stage order, never sorted. The sequence is the meaning. And the figure marks the biggest drop, because a reader scanning five descending bars will otherwise take the last one as the story.</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pie chart. Angles are read less accurately than lengths, and a pie with more than three slices needs a legend to be read at all. Use a sorted bar. The one defensible pie is a single proportion against its complement, and a sentence beats that too. The dual-axis chart. Two series on two scales, and the crossing point is decided by where you put the axes. Use two small charts stacked, sharing an x-axis, so a reader can see both without being told a relationship the scaling invented. The 3-D anything. Depth adds no data and distorts every length it touches.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Stacking is the one contested case, so it is worth being precise. Stacked bars are readable for the bottom segment and unreadable above it. Every segment except the first starts at a different baseline, so comparing the third segment across bars is comparing lengths that begin nowhere in particular. Use stacking when the total matters and the composition is secondary — a caseload split by category, where the reader’s first question is how big the caseload is. Use grouped bars or small multiples when a specific component is the question. Never stack percentages that do not sum to 100. The four instruments above overlap: a household can be flagged by three of them. Stacking those four would draw a bar of 149.5% and imply a whole nobody has.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second paragraph is the one that stops the chart being misread, and it is two sentences. A reader who assumes those four bars are parts of something will build a caseload out of them.</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bar in this lesson is a proportion estimated from a sample, and not one of them carries an interval. The next lesson puts them on, and finds that the ordering of a twelve-commune chart survives it in only three cases.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visualisation/viz-01-the-comparison-decides-the-mark"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comparison decides the mark</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Four food security instruments on the same 1,955 households give 7.4%, 42.9%, 48.2% and 51.0%. Written as a sentence a reader nods; drawn as four bars nobody reads past it. The chart type was decided by the comparison, not by preference.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Start from the sentence, not the library</a:t>
            </a:r>
          </a:p>
          <a:p>
            <a:pPr lvl="0"/>
            <a:r>
              <a:rPr/>
              <a:t>The four-instrument chart</a:t>
            </a:r>
          </a:p>
          <a:p>
            <a:pPr lvl="0"/>
            <a:r>
              <a:rPr/>
              <a:t>The chart that is a table</a:t>
            </a:r>
          </a:p>
          <a:p>
            <a:pPr lvl="0"/>
            <a:r>
              <a:rPr/>
              <a:t>Where something stops</a:t>
            </a:r>
          </a:p>
          <a:p>
            <a:pPr lvl="0"/>
            <a:r>
              <a:rPr/>
              <a:t>Three marks to avoid, and what to use instead</a:t>
            </a:r>
          </a:p>
          <a:p>
            <a:pPr lvl="0"/>
            <a:r>
              <a:rPr/>
              <a:t>The stacked bar, which is sometimes right</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Start from the sentence, not the library</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The sentence compares</a:t>
                      </a:r>
                    </a:p>
                  </a:txBody>
                  <a:tcPr/>
                </a:tc>
                <a:tc>
                  <a:txBody>
                    <a:bodyPr/>
                    <a:lstStyle/>
                    <a:p>
                      <a:pPr lvl="0" indent="0" marL="0">
                        <a:buNone/>
                      </a:pPr>
                      <a:r>
                        <a:rPr/>
                        <a:t>Mark</a:t>
                      </a:r>
                    </a:p>
                  </a:txBody>
                  <a:tcPr/>
                </a:tc>
                <a:tc>
                  <a:txBody>
                    <a:bodyPr/>
                    <a:lstStyle/>
                    <a:p>
                      <a:pPr lvl="0" indent="0" marL="0">
                        <a:buNone/>
                      </a:pPr>
                      <a:r>
                        <a:rPr/>
                        <a:t>Why</a:t>
                      </a:r>
                    </a:p>
                  </a:txBody>
                  <a:tcPr/>
                </a:tc>
              </a:tr>
              <a:tr h="0">
                <a:tc>
                  <a:txBody>
                    <a:bodyPr/>
                    <a:lstStyle/>
                    <a:p>
                      <a:pPr lvl="0" indent="0" marL="0">
                        <a:buNone/>
                      </a:pPr>
                      <a:r>
                        <a:rPr/>
                        <a:t>Categories against each other</a:t>
                      </a:r>
                    </a:p>
                  </a:txBody>
                </a:tc>
                <a:tc>
                  <a:txBody>
                    <a:bodyPr/>
                    <a:lstStyle/>
                    <a:p>
                      <a:pPr lvl="0" indent="0" marL="0">
                        <a:buNone/>
                      </a:pPr>
                      <a:r>
                        <a:rPr b="1"/>
                        <a:t>Sorted horizontal bar</a:t>
                      </a:r>
                    </a:p>
                  </a:txBody>
                </a:tc>
                <a:tc>
                  <a:txBody>
                    <a:bodyPr/>
                    <a:lstStyle/>
                    <a:p>
                      <a:pPr lvl="0" indent="0" marL="0">
                        <a:buNone/>
                      </a:pPr>
                      <a:r>
                        <a:rPr/>
                        <a:t>Length is the most accurately read encoding, and labels fit</a:t>
                      </a:r>
                    </a:p>
                  </a:txBody>
                </a:tc>
              </a:tr>
              <a:tr h="0">
                <a:tc>
                  <a:txBody>
                    <a:bodyPr/>
                    <a:lstStyle/>
                    <a:p>
                      <a:pPr lvl="0" indent="0" marL="0">
                        <a:buNone/>
                      </a:pPr>
                      <a:r>
                        <a:rPr/>
                        <a:t>One quantity over time</a:t>
                      </a:r>
                    </a:p>
                  </a:txBody>
                </a:tc>
                <a:tc>
                  <a:txBody>
                    <a:bodyPr/>
                    <a:lstStyle/>
                    <a:p>
                      <a:pPr lvl="0" indent="0" marL="0">
                        <a:buNone/>
                      </a:pPr>
                      <a:r>
                        <a:rPr b="1"/>
                        <a:t>Line</a:t>
                      </a:r>
                    </a:p>
                  </a:txBody>
                </a:tc>
                <a:tc>
                  <a:txBody>
                    <a:bodyPr/>
                    <a:lstStyle/>
                    <a:p>
                      <a:pPr lvl="0" indent="0" marL="0">
                        <a:buNone/>
                      </a:pPr>
                      <a:r>
                        <a:rPr/>
                        <a:t>Slope is the comparison; a bar chart of months hides it</a:t>
                      </a:r>
                    </a:p>
                  </a:txBody>
                </a:tc>
              </a:tr>
              <a:tr h="0">
                <a:tc>
                  <a:txBody>
                    <a:bodyPr/>
                    <a:lstStyle/>
                    <a:p>
                      <a:pPr lvl="0" indent="0" marL="0">
                        <a:buNone/>
                      </a:pPr>
                      <a:r>
                        <a:rPr/>
                        <a:t>A part against its whole</a:t>
                      </a:r>
                    </a:p>
                  </a:txBody>
                </a:tc>
                <a:tc>
                  <a:txBody>
                    <a:bodyPr/>
                    <a:lstStyle/>
                    <a:p>
                      <a:pPr lvl="0" indent="0" marL="0">
                        <a:buNone/>
                      </a:pPr>
                      <a:r>
                        <a:rPr b="1"/>
                        <a:t>A single bar, or the number</a:t>
                      </a:r>
                    </a:p>
                  </a:txBody>
                </a:tc>
                <a:tc>
                  <a:txBody>
                    <a:bodyPr/>
                    <a:lstStyle/>
                    <a:p>
                      <a:pPr lvl="0" indent="0" marL="0">
                        <a:buNone/>
                      </a:pPr>
                      <a:r>
                        <a:rPr/>
                        <a:t>A pie is two numbers and a legend</a:t>
                      </a:r>
                    </a:p>
                  </a:txBody>
                </a:tc>
              </a:tr>
              <a:tr h="0">
                <a:tc>
                  <a:txBody>
                    <a:bodyPr/>
                    <a:lstStyle/>
                    <a:p>
                      <a:pPr lvl="0" indent="0" marL="0">
                        <a:buNone/>
                      </a:pPr>
                      <a:r>
                        <a:rPr/>
                        <a:t>Two continuous variables</a:t>
                      </a:r>
                    </a:p>
                  </a:txBody>
                </a:tc>
                <a:tc>
                  <a:txBody>
                    <a:bodyPr/>
                    <a:lstStyle/>
                    <a:p>
                      <a:pPr lvl="0" indent="0" marL="0">
                        <a:buNone/>
                      </a:pPr>
                      <a:r>
                        <a:rPr b="1"/>
                        <a:t>Scatter</a:t>
                      </a:r>
                    </a:p>
                  </a:txBody>
                </a:tc>
                <a:tc>
                  <a:txBody>
                    <a:bodyPr/>
                    <a:lstStyle/>
                    <a:p>
                      <a:pPr lvl="0" indent="0" marL="0">
                        <a:buNone/>
                      </a:pPr>
                      <a:r>
                        <a:rPr/>
                        <a:t>Position on both axes</a:t>
                      </a:r>
                    </a:p>
                  </a:txBody>
                </a:tc>
              </a:tr>
              <a:tr h="0">
                <a:tc>
                  <a:txBody>
                    <a:bodyPr/>
                    <a:lstStyle/>
                    <a:p>
                      <a:pPr lvl="0" indent="0" marL="0">
                        <a:buNone/>
                      </a:pPr>
                      <a:r>
                        <a:rPr/>
                        <a:t>The same comparison across places</a:t>
                      </a:r>
                    </a:p>
                  </a:txBody>
                </a:tc>
                <a:tc>
                  <a:txBody>
                    <a:bodyPr/>
                    <a:lstStyle/>
                    <a:p>
                      <a:pPr lvl="0" indent="0" marL="0">
                        <a:buNone/>
                      </a:pPr>
                      <a:r>
                        <a:rPr b="1"/>
                        <a:t>Small multiples</a:t>
                      </a:r>
                    </a:p>
                  </a:txBody>
                </a:tc>
                <a:tc>
                  <a:txBody>
                    <a:bodyPr/>
                    <a:lstStyle/>
                    <a:p>
                      <a:pPr lvl="0" indent="0" marL="0">
                        <a:buNone/>
                      </a:pPr>
                      <a:r>
                        <a:rPr/>
                        <a:t>One shape repeated, read once</a:t>
                      </a:r>
                    </a:p>
                  </a:txBody>
                </a:tc>
              </a:tr>
              <a:tr h="0">
                <a:tc>
                  <a:txBody>
                    <a:bodyPr/>
                    <a:lstStyle/>
                    <a:p>
                      <a:pPr lvl="0" indent="0" marL="0">
                        <a:buNone/>
                      </a:pPr>
                      <a:r>
                        <a:rPr/>
                        <a:t>Where something stops</a:t>
                      </a:r>
                    </a:p>
                  </a:txBody>
                </a:tc>
                <a:tc>
                  <a:txBody>
                    <a:bodyPr/>
                    <a:lstStyle/>
                    <a:p>
                      <a:pPr lvl="0" indent="0" marL="0">
                        <a:buNone/>
                      </a:pPr>
                      <a:r>
                        <a:rPr b="1"/>
                        <a:t>Ordered stages</a:t>
                      </a:r>
                    </a:p>
                  </a:txBody>
                </a:tc>
                <a:tc>
                  <a:txBody>
                    <a:bodyPr/>
                    <a:lstStyle/>
                    <a:p>
                      <a:pPr lvl="0" indent="0" marL="0">
                        <a:buNone/>
                      </a:pPr>
                      <a:r>
                        <a:rPr/>
                        <a:t>The drop between bars is the finding</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Start from the sentence, not the library</a:t>
            </a:r>
          </a:p>
        </p:txBody>
      </p:sp>
      <p:sp>
        <p:nvSpPr>
          <p:cNvPr id="3" name="Content Placeholder 2"/>
          <p:cNvSpPr>
            <a:spLocks noGrp="1"/>
          </p:cNvSpPr>
          <p:nvPr>
            <p:ph idx="1"/>
          </p:nvPr>
        </p:nvSpPr>
        <p:spPr/>
        <p:txBody>
          <a:bodyPr/>
          <a:lstStyle/>
          <a:p>
            <a:pPr lvl="0"/>
            <a:r>
              <a:rPr/>
              <a:t>Nothing on this platform has yet needed a mark outside that list — which is a fact about programme reporting rather…</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four-instrument chart</a:t>
            </a:r>
          </a:p>
        </p:txBody>
      </p:sp>
      <p:sp>
        <p:nvSpPr>
          <p:cNvPr id="3" name="Content Placeholder 2"/>
          <p:cNvSpPr>
            <a:spLocks noGrp="1"/>
          </p:cNvSpPr>
          <p:nvPr>
            <p:ph idx="1"/>
          </p:nvPr>
        </p:nvSpPr>
        <p:spPr/>
        <p:txBody>
          <a:bodyPr/>
          <a:lstStyle/>
          <a:p>
            <a:pPr lvl="0" indent="0" marL="1270000">
              <a:buNone/>
            </a:pPr>
            <a:r>
              <a:rPr sz="2000"/>
              <a:t>Four food security instruments applied to the same 1,955 households. The highest prevalence is seven times the lowest, so the instrument chosen decides the caseload before any analysis begins.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four-instrument chart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br/>
            <a:r>
              <a:rPr>
                <a:latin typeface="Courier"/>
              </a:rPr>
              <a:t>prevalence </a:t>
            </a:r>
            <a:r>
              <a:rPr>
                <a:solidFill>
                  <a:srgbClr val="666666"/>
                </a:solidFill>
                <a:latin typeface="Courier"/>
              </a:rPr>
              <a:t>=</a:t>
            </a:r>
            <a:r>
              <a:rPr>
                <a:latin typeface="Courier"/>
              </a:rPr>
              <a:t> pd.Series({</a:t>
            </a:r>
            <a:br/>
            <a:r>
              <a:rPr>
                <a:latin typeface="Courier"/>
              </a:rPr>
              <a:t>    </a:t>
            </a:r>
            <a:r>
              <a:rPr>
                <a:solidFill>
                  <a:srgbClr val="4070A0"/>
                </a:solidFill>
                <a:latin typeface="Courier"/>
              </a:rPr>
              <a:t>"Poor food consumption"</a:t>
            </a:r>
            <a:r>
              <a:rPr>
                <a:latin typeface="Courier"/>
              </a:rPr>
              <a:t>: </a:t>
            </a:r>
            <a:r>
              <a:rPr>
                <a:solidFill>
                  <a:srgbClr val="40A070"/>
                </a:solidFill>
                <a:latin typeface="Courier"/>
              </a:rPr>
              <a:t>0.074</a:t>
            </a:r>
            <a:r>
              <a:rPr>
                <a:latin typeface="Courier"/>
              </a:rPr>
              <a:t>,</a:t>
            </a:r>
            <a:br/>
            <a:r>
              <a:rPr>
                <a:latin typeface="Courier"/>
              </a:rPr>
              <a:t>    </a:t>
            </a:r>
            <a:r>
              <a:rPr>
                <a:solidFill>
                  <a:srgbClr val="4070A0"/>
                </a:solidFill>
                <a:latin typeface="Courier"/>
              </a:rPr>
              <a:t>"Moderate or severe hunger"</a:t>
            </a:r>
            <a:r>
              <a:rPr>
                <a:latin typeface="Courier"/>
              </a:rPr>
              <a:t>: </a:t>
            </a:r>
            <a:r>
              <a:rPr>
                <a:solidFill>
                  <a:srgbClr val="40A070"/>
                </a:solidFill>
                <a:latin typeface="Courier"/>
              </a:rPr>
              <a:t>0.429</a:t>
            </a:r>
            <a:r>
              <a:rPr>
                <a:latin typeface="Courier"/>
              </a:rPr>
              <a:t>,</a:t>
            </a:r>
            <a:br/>
            <a:r>
              <a:rPr>
                <a:latin typeface="Courier"/>
              </a:rPr>
              <a:t>    </a:t>
            </a:r>
            <a:r>
              <a:rPr>
                <a:solidFill>
                  <a:srgbClr val="4070A0"/>
                </a:solidFill>
                <a:latin typeface="Courier"/>
              </a:rPr>
              <a:t>"Crisis coping or worse"</a:t>
            </a:r>
            <a:r>
              <a:rPr>
                <a:latin typeface="Courier"/>
              </a:rPr>
              <a:t>: </a:t>
            </a:r>
            <a:r>
              <a:rPr>
                <a:solidFill>
                  <a:srgbClr val="40A070"/>
                </a:solidFill>
                <a:latin typeface="Courier"/>
              </a:rPr>
              <a:t>0.482</a:t>
            </a:r>
            <a:r>
              <a:rPr>
                <a:latin typeface="Courier"/>
              </a:rPr>
              <a:t>,</a:t>
            </a:r>
            <a:br/>
            <a:r>
              <a:rPr>
                <a:latin typeface="Courier"/>
              </a:rPr>
              <a:t>    </a:t>
            </a:r>
            <a:r>
              <a:rPr>
                <a:solidFill>
                  <a:srgbClr val="4070A0"/>
                </a:solidFill>
                <a:latin typeface="Courier"/>
              </a:rPr>
              <a:t>"High coping index"</a:t>
            </a:r>
            <a:r>
              <a:rPr>
                <a:latin typeface="Courier"/>
              </a:rPr>
              <a:t>: </a:t>
            </a:r>
            <a:r>
              <a:rPr>
                <a:solidFill>
                  <a:srgbClr val="40A070"/>
                </a:solidFill>
                <a:latin typeface="Courier"/>
              </a:rPr>
              <a:t>0.510</a:t>
            </a:r>
            <a:r>
              <a:rPr>
                <a:latin typeface="Courier"/>
              </a:rPr>
              <a:t>,</a:t>
            </a:r>
            <a:br/>
            <a:r>
              <a:rPr>
                <a:latin typeface="Courier"/>
              </a:rPr>
              <a:t>})</a:t>
            </a:r>
            <a:br/>
            <a:br/>
            <a:r>
              <a:rPr>
                <a:latin typeface="Courier"/>
              </a:rPr>
              <a:t>fig, ax </a:t>
            </a:r>
            <a:r>
              <a:rPr>
                <a:solidFill>
                  <a:srgbClr val="666666"/>
                </a:solidFill>
                <a:latin typeface="Courier"/>
              </a:rPr>
              <a:t>=</a:t>
            </a:r>
            <a:r>
              <a:rPr>
                <a:latin typeface="Courier"/>
              </a:rPr>
              <a:t> plt.subplots(figsize</a:t>
            </a:r>
            <a:r>
              <a:rPr>
                <a:solidFill>
                  <a:srgbClr val="666666"/>
                </a:solidFill>
                <a:latin typeface="Courier"/>
              </a:rPr>
              <a:t>=</a:t>
            </a:r>
            <a:r>
              <a:rPr>
                <a:latin typeface="Courier"/>
              </a:rPr>
              <a:t>(</a:t>
            </a:r>
            <a:r>
              <a:rPr>
                <a:solidFill>
                  <a:srgbClr val="40A070"/>
                </a:solidFill>
                <a:latin typeface="Courier"/>
              </a:rPr>
              <a:t>7</a:t>
            </a:r>
            <a:r>
              <a:rPr>
                <a:latin typeface="Courier"/>
              </a:rPr>
              <a:t>, </a:t>
            </a:r>
            <a:r>
              <a:rPr>
                <a:solidFill>
                  <a:srgbClr val="40A070"/>
                </a:solidFill>
                <a:latin typeface="Courier"/>
              </a:rPr>
              <a:t>2.6</a:t>
            </a:r>
            <a:r>
              <a:rPr>
                <a:latin typeface="Courier"/>
              </a:rPr>
              <a:t>))</a:t>
            </a:r>
            <a:br/>
            <a:r>
              <a:rPr>
                <a:latin typeface="Courier"/>
              </a:rPr>
              <a:t>ax.barh(prevalence.index, prevalence.values)</a:t>
            </a:r>
            <a:br/>
            <a:r>
              <a:rPr>
                <a:latin typeface="Courier"/>
              </a:rPr>
              <a:t>ax.invert_yaxis()                       </a:t>
            </a:r>
            <a:r>
              <a:rPr i="1">
                <a:solidFill>
                  <a:srgbClr val="60A0B0"/>
                </a:solidFill>
                <a:latin typeface="Courier"/>
              </a:rPr>
              <a:t># first row at the top</a:t>
            </a:r>
            <a:br/>
            <a:r>
              <a:rPr>
                <a:latin typeface="Courier"/>
              </a:rPr>
              <a:t>ax.set_xlabel(</a:t>
            </a:r>
            <a:r>
              <a:rPr>
                <a:solidFill>
                  <a:srgbClr val="4070A0"/>
                </a:solidFill>
                <a:latin typeface="Courier"/>
              </a:rPr>
              <a:t>"Households flagged (%)"</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four-instrument chart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(ggplot2)</a:t>
            </a:r>
            <a:br/>
            <a:br/>
            <a:r>
              <a:rPr>
                <a:solidFill>
                  <a:srgbClr val="06287E"/>
                </a:solidFill>
                <a:latin typeface="Courier"/>
              </a:rPr>
              <a:t>ggplot</a:t>
            </a:r>
            <a:r>
              <a:rPr>
                <a:latin typeface="Courier"/>
              </a:rPr>
              <a:t>(prevalence, </a:t>
            </a:r>
            <a:r>
              <a:rPr>
                <a:solidFill>
                  <a:srgbClr val="06287E"/>
                </a:solidFill>
                <a:latin typeface="Courier"/>
              </a:rPr>
              <a:t>aes</a:t>
            </a:r>
            <a:r>
              <a:rPr>
                <a:latin typeface="Courier"/>
              </a:rPr>
              <a:t>(</a:t>
            </a:r>
            <a:r>
              <a:rPr>
                <a:solidFill>
                  <a:srgbClr val="7D9029"/>
                </a:solidFill>
                <a:latin typeface="Courier"/>
              </a:rPr>
              <a:t>x =</a:t>
            </a:r>
            <a:r>
              <a:rPr>
                <a:latin typeface="Courier"/>
              </a:rPr>
              <a:t> share, </a:t>
            </a:r>
            <a:r>
              <a:rPr>
                <a:solidFill>
                  <a:srgbClr val="7D9029"/>
                </a:solidFill>
                <a:latin typeface="Courier"/>
              </a:rPr>
              <a:t>y =</a:t>
            </a:r>
            <a:r>
              <a:rPr>
                <a:latin typeface="Courier"/>
              </a:rPr>
              <a:t> </a:t>
            </a:r>
            <a:r>
              <a:rPr>
                <a:solidFill>
                  <a:srgbClr val="06287E"/>
                </a:solidFill>
                <a:latin typeface="Courier"/>
              </a:rPr>
              <a:t>reorder</a:t>
            </a:r>
            <a:r>
              <a:rPr>
                <a:latin typeface="Courier"/>
              </a:rPr>
              <a:t>(instrument, share))) </a:t>
            </a:r>
            <a:r>
              <a:rPr>
                <a:solidFill>
                  <a:srgbClr val="4070A0"/>
                </a:solidFill>
                <a:latin typeface="Courier"/>
              </a:rPr>
              <a:t>+</a:t>
            </a:r>
            <a:br/>
            <a:r>
              <a:rPr>
                <a:latin typeface="Courier"/>
              </a:rPr>
              <a:t>  </a:t>
            </a:r>
            <a:r>
              <a:rPr>
                <a:solidFill>
                  <a:srgbClr val="06287E"/>
                </a:solidFill>
                <a:latin typeface="Courier"/>
              </a:rPr>
              <a:t>geom_col</a:t>
            </a:r>
            <a:r>
              <a:rPr>
                <a:latin typeface="Courier"/>
              </a:rPr>
              <a:t>() </a:t>
            </a:r>
            <a:r>
              <a:rPr>
                <a:solidFill>
                  <a:srgbClr val="4070A0"/>
                </a:solidFill>
                <a:latin typeface="Courier"/>
              </a:rPr>
              <a:t>+</a:t>
            </a:r>
            <a:br/>
            <a:r>
              <a:rPr>
                <a:latin typeface="Courier"/>
              </a:rPr>
              <a:t>  </a:t>
            </a:r>
            <a:r>
              <a:rPr>
                <a:solidFill>
                  <a:srgbClr val="06287E"/>
                </a:solidFill>
                <a:latin typeface="Courier"/>
              </a:rPr>
              <a:t>labs</a:t>
            </a:r>
            <a:r>
              <a:rPr>
                <a:latin typeface="Courier"/>
              </a:rPr>
              <a:t>(</a:t>
            </a:r>
            <a:r>
              <a:rPr>
                <a:solidFill>
                  <a:srgbClr val="7D9029"/>
                </a:solidFill>
                <a:latin typeface="Courier"/>
              </a:rPr>
              <a:t>x =</a:t>
            </a:r>
            <a:r>
              <a:rPr>
                <a:latin typeface="Courier"/>
              </a:rPr>
              <a:t> </a:t>
            </a:r>
            <a:r>
              <a:rPr>
                <a:solidFill>
                  <a:srgbClr val="4070A0"/>
                </a:solidFill>
                <a:latin typeface="Courier"/>
              </a:rPr>
              <a:t>"Households flagged (%)"</a:t>
            </a:r>
            <a:r>
              <a:rPr>
                <a:latin typeface="Courier"/>
              </a:rPr>
              <a:t>, </a:t>
            </a:r>
            <a:r>
              <a:rPr>
                <a:solidFill>
                  <a:srgbClr val="7D9029"/>
                </a:solidFill>
                <a:latin typeface="Courier"/>
              </a:rPr>
              <a:t>y =</a:t>
            </a:r>
            <a:r>
              <a:rPr>
                <a:latin typeface="Courier"/>
              </a:rPr>
              <a:t> </a:t>
            </a:r>
            <a:r>
              <a:rPr>
                <a:solidFill>
                  <a:srgbClr val="880000"/>
                </a:solidFill>
                <a:latin typeface="Courier"/>
              </a:rPr>
              <a:t>NULL</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four-instrument chart</a:t>
            </a:r>
          </a:p>
        </p:txBody>
      </p:sp>
      <p:sp>
        <p:nvSpPr>
          <p:cNvPr id="3" name="Content Placeholder 2"/>
          <p:cNvSpPr>
            <a:spLocks noGrp="1"/>
          </p:cNvSpPr>
          <p:nvPr>
            <p:ph idx="1"/>
          </p:nvPr>
        </p:nvSpPr>
        <p:spPr/>
        <p:txBody>
          <a:bodyPr/>
          <a:lstStyle/>
          <a:p>
            <a:pPr lvl="0"/>
            <a:r>
              <a:rPr/>
              <a:t>Horizontal, because the labels are words — “Moderate or severe hunger” rotated 45 degrees under a vertical bar is a…</a:t>
            </a:r>
          </a:p>
          <a:p>
            <a:pPr lvl="0"/>
            <a:r>
              <a:rPr/>
              <a:t>Sorted, unless the order means something — Alphabetical order is an ordering nobody asked about</a:t>
            </a:r>
          </a:p>
          <a:p>
            <a:pPr lvl="0"/>
            <a:r>
              <a:rPr/>
              <a:t>One exception worth knowing — When the categories have their own order — IPC phases, MUAC bands, months, education…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chart that is a table — In Python</a:t>
            </a:r>
          </a:p>
        </p:txBody>
      </p:sp>
      <p:sp>
        <p:nvSpPr>
          <p:cNvPr id="3" name="Content Placeholder 2"/>
          <p:cNvSpPr>
            <a:spLocks noGrp="1"/>
          </p:cNvSpPr>
          <p:nvPr>
            <p:ph idx="1"/>
          </p:nvPr>
        </p:nvSpPr>
        <p:spPr/>
        <p:txBody>
          <a:bodyPr/>
          <a:lstStyle/>
          <a:p>
            <a:pPr lvl="0" indent="0">
              <a:buNone/>
            </a:pPr>
            <a:r>
              <a:rPr>
                <a:latin typeface="Courier"/>
              </a:rPr>
              <a:t>coverage </a:t>
            </a:r>
            <a:r>
              <a:rPr>
                <a:solidFill>
                  <a:srgbClr val="666666"/>
                </a:solidFill>
                <a:latin typeface="Courier"/>
              </a:rPr>
              <a:t>=</a:t>
            </a:r>
            <a:r>
              <a:rPr>
                <a:latin typeface="Courier"/>
              </a:rPr>
              <a:t> pd.Series({</a:t>
            </a:r>
            <a:r>
              <a:rPr>
                <a:solidFill>
                  <a:srgbClr val="4070A0"/>
                </a:solidFill>
                <a:latin typeface="Courier"/>
              </a:rPr>
              <a:t>"Measles first dose"</a:t>
            </a:r>
            <a:r>
              <a:rPr>
                <a:latin typeface="Courier"/>
              </a:rPr>
              <a:t>: </a:t>
            </a:r>
            <a:r>
              <a:rPr>
                <a:solidFill>
                  <a:srgbClr val="40A070"/>
                </a:solidFill>
                <a:latin typeface="Courier"/>
              </a:rPr>
              <a:t>0.87</a:t>
            </a:r>
            <a:r>
              <a:rPr>
                <a:latin typeface="Courier"/>
              </a:rPr>
              <a:t>, </a:t>
            </a:r>
            <a:r>
              <a:rPr>
                <a:solidFill>
                  <a:srgbClr val="4070A0"/>
                </a:solidFill>
                <a:latin typeface="Courier"/>
              </a:rPr>
              <a:t>"Measles second dose"</a:t>
            </a:r>
            <a:r>
              <a:rPr>
                <a:latin typeface="Courier"/>
              </a:rPr>
              <a:t>: </a:t>
            </a:r>
            <a:r>
              <a:rPr>
                <a:solidFill>
                  <a:srgbClr val="40A070"/>
                </a:solidFill>
                <a:latin typeface="Courier"/>
              </a:rPr>
              <a:t>0.61</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chart that is a table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numbers. A chart of two numbers is a chart of nothing.</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chart that is a table</a:t>
            </a:r>
          </a:p>
        </p:txBody>
      </p:sp>
      <p:sp>
        <p:nvSpPr>
          <p:cNvPr id="3" name="Content Placeholder 2"/>
          <p:cNvSpPr>
            <a:spLocks noGrp="1"/>
          </p:cNvSpPr>
          <p:nvPr>
            <p:ph idx="1"/>
          </p:nvPr>
        </p:nvSpPr>
        <p:spPr/>
        <p:txBody>
          <a:bodyPr/>
          <a:lstStyle/>
          <a:p>
            <a:pPr lvl="0"/>
            <a:r>
              <a:rPr/>
              <a:t>Two or three numbers belong in a sentence — “Coverage falls from 87% to 61% between the first and second dose” is…</a:t>
            </a:r>
          </a:p>
          <a:p>
            <a:pPr lvl="0"/>
            <a:r>
              <a:rPr/>
              <a:t>A chart earns its space at about five categories and stops being read at about twenty-five — Below five, write the…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something stops</a:t>
            </a:r>
          </a:p>
        </p:txBody>
      </p:sp>
      <p:sp>
        <p:nvSpPr>
          <p:cNvPr id="3" name="Content Placeholder 2"/>
          <p:cNvSpPr>
            <a:spLocks noGrp="1"/>
          </p:cNvSpPr>
          <p:nvPr>
            <p:ph idx="1"/>
          </p:nvPr>
        </p:nvSpPr>
        <p:spPr/>
        <p:txBody>
          <a:bodyPr/>
          <a:lstStyle/>
          <a:p>
            <a:pPr lvl="0" indent="0" marL="1270000">
              <a:buNone/>
            </a:pPr>
            <a:r>
              <a:rPr sz="2000"/>
              <a:t>Protection referrals surviving each stage, as a share of the 1,850 cases registered. The largest single loss is between consent and a referral being made, which is a caseworker decision rather than a service failure.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something stops — In Python</a:t>
            </a:r>
          </a:p>
        </p:txBody>
      </p:sp>
      <p:sp>
        <p:nvSpPr>
          <p:cNvPr id="3" name="Content Placeholder 2"/>
          <p:cNvSpPr>
            <a:spLocks noGrp="1"/>
          </p:cNvSpPr>
          <p:nvPr>
            <p:ph idx="1"/>
          </p:nvPr>
        </p:nvSpPr>
        <p:spPr/>
        <p:txBody>
          <a:bodyPr/>
          <a:lstStyle/>
          <a:p>
            <a:pPr lvl="0" indent="0">
              <a:buNone/>
            </a:pPr>
            <a:r>
              <a:rPr>
                <a:latin typeface="Courier"/>
              </a:rPr>
              <a:t>stages </a:t>
            </a:r>
            <a:r>
              <a:rPr>
                <a:solidFill>
                  <a:srgbClr val="666666"/>
                </a:solidFill>
                <a:latin typeface="Courier"/>
              </a:rPr>
              <a:t>=</a:t>
            </a:r>
            <a:r>
              <a:rPr>
                <a:latin typeface="Courier"/>
              </a:rPr>
              <a:t> pd.Series({</a:t>
            </a:r>
            <a:br/>
            <a:r>
              <a:rPr>
                <a:latin typeface="Courier"/>
              </a:rPr>
              <a:t>    </a:t>
            </a:r>
            <a:r>
              <a:rPr>
                <a:solidFill>
                  <a:srgbClr val="4070A0"/>
                </a:solidFill>
                <a:latin typeface="Courier"/>
              </a:rPr>
              <a:t>"Registered"</a:t>
            </a:r>
            <a:r>
              <a:rPr>
                <a:latin typeface="Courier"/>
              </a:rPr>
              <a:t>: </a:t>
            </a:r>
            <a:r>
              <a:rPr>
                <a:solidFill>
                  <a:srgbClr val="40A070"/>
                </a:solidFill>
                <a:latin typeface="Courier"/>
              </a:rPr>
              <a:t>1.000</a:t>
            </a:r>
            <a:r>
              <a:rPr>
                <a:latin typeface="Courier"/>
              </a:rPr>
              <a:t>, </a:t>
            </a:r>
            <a:r>
              <a:rPr>
                <a:solidFill>
                  <a:srgbClr val="4070A0"/>
                </a:solidFill>
                <a:latin typeface="Courier"/>
              </a:rPr>
              <a:t>"Consented to refer"</a:t>
            </a:r>
            <a:r>
              <a:rPr>
                <a:latin typeface="Courier"/>
              </a:rPr>
              <a:t>: </a:t>
            </a:r>
            <a:r>
              <a:rPr>
                <a:solidFill>
                  <a:srgbClr val="40A070"/>
                </a:solidFill>
                <a:latin typeface="Courier"/>
              </a:rPr>
              <a:t>0.885</a:t>
            </a:r>
            <a:r>
              <a:rPr>
                <a:latin typeface="Courier"/>
              </a:rPr>
              <a:t>, </a:t>
            </a:r>
            <a:r>
              <a:rPr>
                <a:solidFill>
                  <a:srgbClr val="4070A0"/>
                </a:solidFill>
                <a:latin typeface="Courier"/>
              </a:rPr>
              <a:t>"Referral made"</a:t>
            </a:r>
            <a:r>
              <a:rPr>
                <a:latin typeface="Courier"/>
              </a:rPr>
              <a:t>: </a:t>
            </a:r>
            <a:r>
              <a:rPr>
                <a:solidFill>
                  <a:srgbClr val="40A070"/>
                </a:solidFill>
                <a:latin typeface="Courier"/>
              </a:rPr>
              <a:t>0.617</a:t>
            </a:r>
            <a:r>
              <a:rPr>
                <a:latin typeface="Courier"/>
              </a:rPr>
              <a:t>,</a:t>
            </a:r>
            <a:br/>
            <a:r>
              <a:rPr>
                <a:latin typeface="Courier"/>
              </a:rPr>
              <a:t>    </a:t>
            </a:r>
            <a:r>
              <a:rPr>
                <a:solidFill>
                  <a:srgbClr val="4070A0"/>
                </a:solidFill>
                <a:latin typeface="Courier"/>
              </a:rPr>
              <a:t>"Referral accepted"</a:t>
            </a:r>
            <a:r>
              <a:rPr>
                <a:latin typeface="Courier"/>
              </a:rPr>
              <a:t>: </a:t>
            </a:r>
            <a:r>
              <a:rPr>
                <a:solidFill>
                  <a:srgbClr val="40A070"/>
                </a:solidFill>
                <a:latin typeface="Courier"/>
              </a:rPr>
              <a:t>0.409</a:t>
            </a:r>
            <a:r>
              <a:rPr>
                <a:latin typeface="Courier"/>
              </a:rPr>
              <a:t>, </a:t>
            </a:r>
            <a:r>
              <a:rPr>
                <a:solidFill>
                  <a:srgbClr val="4070A0"/>
                </a:solidFill>
                <a:latin typeface="Courier"/>
              </a:rPr>
              <a:t>"Service reached"</a:t>
            </a:r>
            <a:r>
              <a:rPr>
                <a:latin typeface="Courier"/>
              </a:rPr>
              <a:t>: </a:t>
            </a:r>
            <a:r>
              <a:rPr>
                <a:solidFill>
                  <a:srgbClr val="40A070"/>
                </a:solidFill>
                <a:latin typeface="Courier"/>
              </a:rPr>
              <a:t>0.388</a:t>
            </a:r>
            <a:r>
              <a:rPr>
                <a:latin typeface="Courier"/>
              </a:rPr>
              <a:t>,</a:t>
            </a:r>
            <a:br/>
            <a:r>
              <a:rPr>
                <a:latin typeface="Courier"/>
              </a:rPr>
              <a:t>})</a:t>
            </a:r>
            <a:br/>
            <a:r>
              <a:rPr>
                <a:latin typeface="Courier"/>
              </a:rPr>
              <a:t>losses </a:t>
            </a:r>
            <a:r>
              <a:rPr>
                <a:solidFill>
                  <a:srgbClr val="666666"/>
                </a:solidFill>
                <a:latin typeface="Courier"/>
              </a:rPr>
              <a:t>=</a:t>
            </a:r>
            <a:r>
              <a:rPr>
                <a:latin typeface="Courier"/>
              </a:rPr>
              <a:t> </a:t>
            </a:r>
            <a:r>
              <a:rPr>
                <a:solidFill>
                  <a:srgbClr val="666666"/>
                </a:solidFill>
                <a:latin typeface="Courier"/>
              </a:rPr>
              <a:t>-</a:t>
            </a:r>
            <a:r>
              <a:rPr>
                <a:latin typeface="Courier"/>
              </a:rPr>
              <a:t>stages.diff().dropna()</a:t>
            </a:r>
            <a:br/>
            <a:r>
              <a:rPr>
                <a:solidFill>
                  <a:srgbClr val="008000"/>
                </a:solidFill>
                <a:latin typeface="Courier"/>
              </a:rPr>
              <a:t>print</a:t>
            </a:r>
            <a:r>
              <a:rPr>
                <a:latin typeface="Courier"/>
              </a:rPr>
              <a:t>(losses.</a:t>
            </a:r>
            <a:r>
              <a:rPr>
                <a:solidFill>
                  <a:srgbClr val="008000"/>
                </a:solidFill>
                <a:latin typeface="Courier"/>
              </a:rPr>
              <a:t>round</a:t>
            </a:r>
            <a:r>
              <a:rPr>
                <a:latin typeface="Courier"/>
              </a:rPr>
              <a:t>(</a:t>
            </a:r>
            <a:r>
              <a:rPr>
                <a:solidFill>
                  <a:srgbClr val="40A070"/>
                </a:solidFill>
                <a:latin typeface="Courier"/>
              </a:rPr>
              <a:t>3</a:t>
            </a:r>
            <a:r>
              <a:rPr>
                <a:latin typeface="Courier"/>
              </a:rPr>
              <a:t>))</a:t>
            </a:r>
            <a:br/>
            <a:r>
              <a:rPr>
                <a:solidFill>
                  <a:srgbClr val="008000"/>
                </a:solidFill>
                <a:latin typeface="Courier"/>
              </a:rPr>
              <a:t>print</a:t>
            </a:r>
            <a:r>
              <a:rPr>
                <a:latin typeface="Courier"/>
              </a:rPr>
              <a:t>(</a:t>
            </a:r>
            <a:r>
              <a:rPr>
                <a:solidFill>
                  <a:srgbClr val="BB6688"/>
                </a:solidFill>
                <a:latin typeface="Courier"/>
              </a:rPr>
              <a:t>f"largest drop: </a:t>
            </a:r>
            <a:r>
              <a:rPr>
                <a:solidFill>
                  <a:srgbClr val="4070A0"/>
                </a:solidFill>
                <a:latin typeface="Courier"/>
              </a:rPr>
              <a:t>{</a:t>
            </a:r>
            <a:r>
              <a:rPr>
                <a:latin typeface="Courier"/>
              </a:rPr>
              <a:t>losses</a:t>
            </a:r>
            <a:r>
              <a:rPr>
                <a:solidFill>
                  <a:srgbClr val="4070A0"/>
                </a:solidFill>
                <a:latin typeface="Courier"/>
              </a:rPr>
              <a:t>.</a:t>
            </a:r>
            <a:r>
              <a:rPr>
                <a:latin typeface="Courier"/>
              </a:rPr>
              <a:t>idxmax()</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losses</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something stops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drop is the finding; the bars are how you show it.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something stops</a:t>
            </a:r>
          </a:p>
        </p:txBody>
      </p:sp>
      <p:sp>
        <p:nvSpPr>
          <p:cNvPr id="3" name="Content Placeholder 2"/>
          <p:cNvSpPr>
            <a:spLocks noGrp="1"/>
          </p:cNvSpPr>
          <p:nvPr>
            <p:ph idx="1"/>
          </p:nvPr>
        </p:nvSpPr>
        <p:spPr/>
        <p:txBody>
          <a:bodyPr/>
          <a:lstStyle/>
          <a:p>
            <a:pPr lvl="0"/>
            <a:r>
              <a:rPr/>
              <a:t>The largest single drop is 26.8 points, between consent and a referral being made — Not at the service, not at…</a:t>
            </a:r>
          </a:p>
          <a:p>
            <a:pPr lvl="0"/>
            <a:r>
              <a:rPr/>
              <a:t>Bars in stage order, never sorted — The sequence is the meaning</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marks to avoid, and what to use instead</a:t>
            </a:r>
          </a:p>
        </p:txBody>
      </p:sp>
      <p:sp>
        <p:nvSpPr>
          <p:cNvPr id="3" name="Content Placeholder 2"/>
          <p:cNvSpPr>
            <a:spLocks noGrp="1"/>
          </p:cNvSpPr>
          <p:nvPr>
            <p:ph idx="1"/>
          </p:nvPr>
        </p:nvSpPr>
        <p:spPr/>
        <p:txBody>
          <a:bodyPr/>
          <a:lstStyle/>
          <a:p>
            <a:pPr lvl="0"/>
            <a:r>
              <a:rPr/>
              <a:t>The pie chart — Angles are read less accurately than lengths, and a pie with more than three slices needs a legend to…</a:t>
            </a:r>
          </a:p>
          <a:p>
            <a:pPr lvl="0"/>
            <a:r>
              <a:rPr/>
              <a:t>The dual-axis chart — Two series on two scales, and the crossing point is decided by where you put the axes</a:t>
            </a:r>
          </a:p>
          <a:p>
            <a:pPr lvl="0"/>
            <a:r>
              <a:rPr/>
              <a:t>The 3-D anything — Depth adds no data and distorts every length it touches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marks to avoid, and what to use instead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one line of matplotlib configuration this course insists on.</a:t>
            </a:r>
            <a:br/>
            <a:r>
              <a:rPr>
                <a:latin typeface="Courier"/>
              </a:rPr>
              <a:t>plt.rcParams.update({</a:t>
            </a:r>
            <a:r>
              <a:rPr>
                <a:solidFill>
                  <a:srgbClr val="4070A0"/>
                </a:solidFill>
                <a:latin typeface="Courier"/>
              </a:rPr>
              <a:t>"axes.spines.top"</a:t>
            </a:r>
            <a:r>
              <a:rPr>
                <a:latin typeface="Courier"/>
              </a:rPr>
              <a:t>: </a:t>
            </a:r>
            <a:r>
              <a:rPr>
                <a:solidFill>
                  <a:srgbClr val="19177C"/>
                </a:solidFill>
                <a:latin typeface="Courier"/>
              </a:rPr>
              <a:t>False</a:t>
            </a:r>
            <a:r>
              <a:rPr>
                <a:latin typeface="Courier"/>
              </a:rPr>
              <a:t>, </a:t>
            </a:r>
            <a:r>
              <a:rPr>
                <a:solidFill>
                  <a:srgbClr val="4070A0"/>
                </a:solidFill>
                <a:latin typeface="Courier"/>
              </a:rPr>
              <a:t>"axes.spines.right"</a:t>
            </a:r>
            <a:r>
              <a:rPr>
                <a:latin typeface="Courier"/>
              </a:rPr>
              <a:t>: </a:t>
            </a:r>
            <a:r>
              <a:rPr>
                <a:solidFill>
                  <a:srgbClr val="19177C"/>
                </a:solidFill>
                <a:latin typeface="Courier"/>
              </a:rPr>
              <a:t>False</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marks to avoid, and what to use instead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theme_set</a:t>
            </a:r>
            <a:r>
              <a:rPr>
                <a:latin typeface="Courier"/>
              </a:rPr>
              <a:t>(</a:t>
            </a:r>
            <a:r>
              <a:rPr>
                <a:solidFill>
                  <a:srgbClr val="06287E"/>
                </a:solidFill>
                <a:latin typeface="Courier"/>
              </a:rPr>
              <a:t>theme_minimal</a:t>
            </a:r>
            <a:r>
              <a:rPr>
                <a:latin typeface="Courier"/>
              </a:rPr>
              <a:t>(</a:t>
            </a:r>
            <a:r>
              <a:rPr>
                <a:solidFill>
                  <a:srgbClr val="7D9029"/>
                </a:solidFill>
                <a:latin typeface="Courier"/>
              </a:rPr>
              <a:t>base_size =</a:t>
            </a:r>
            <a:r>
              <a:rPr>
                <a:latin typeface="Courier"/>
              </a:rPr>
              <a:t> </a:t>
            </a:r>
            <a:r>
              <a:rPr>
                <a:solidFill>
                  <a:srgbClr val="40A070"/>
                </a:solidFill>
                <a:latin typeface="Courier"/>
              </a:rPr>
              <a:t>11</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stacked bar, which is sometimes right</a:t>
            </a:r>
          </a:p>
        </p:txBody>
      </p:sp>
      <p:sp>
        <p:nvSpPr>
          <p:cNvPr id="3" name="Content Placeholder 2"/>
          <p:cNvSpPr>
            <a:spLocks noGrp="1"/>
          </p:cNvSpPr>
          <p:nvPr>
            <p:ph idx="1"/>
          </p:nvPr>
        </p:nvSpPr>
        <p:spPr/>
        <p:txBody>
          <a:bodyPr/>
          <a:lstStyle/>
          <a:p>
            <a:pPr lvl="0"/>
            <a:r>
              <a:rPr/>
              <a:t>Stacked bars are readable for the bottom segment and unreadable above it — Every segment except the first starts at a…</a:t>
            </a:r>
          </a:p>
          <a:p>
            <a:pPr lvl="0"/>
            <a:r>
              <a:rPr/>
              <a:t>Use stacking when the total matters and the composition is secondary — a caseload split by category, where the reader’s…</a:t>
            </a:r>
          </a:p>
          <a:p>
            <a:pPr lvl="0"/>
            <a:r>
              <a:rPr/>
              <a:t>Never stack percentages that do not sum to 100 — The four instruments above overlap: a household can be flagged by…</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Food security instruments, 1,955 households, 2024
  Four instruments were applied to the same households and are shown as a
  sorted horizontal bar chart. The bars are prevalences, not components of a
  total: households can be flagged by more than one instrument, so the bars
  do not sum and are not stacked.
  Poor food consumption            7.4%
  Moderate or severe hunger       42.9%
  Crisis coping or worse          48.2%
  High coping index               51.0%
  The chart's claim is the spread, not any single bar. 76.3% of households
  are flagged by at least one instrument and 3.4% by all four.</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second paragraph is the one that stops the chart being misread — and it is two sentences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 bar in this lesson is a proportion estimated from a sample, and not one of them carries an interval.</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https://data-analysis.cassion.dev/courses/data-visualisation/viz-01-the-comparison-decides-the-mark</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comparison decides the mark</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Four food security instruments on the same 1,955 households give 7.4%, 42.9%, 48.2% and 51.0%. Written as a sentence a reader nods; drawn as four bars nobody reads past it. The chart type was decided by the comparison, not by preference.</vt:lpwstr>
  </property>
</Properties>
</file>