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instruments de sécurité alimentaire sur les mêmes 1 955 ménages donnent 7,4 %, 42,9 %, 48,2 % et 51,0 %. Écrit en phrase, un lecteur acquiesce ; dessiné en quatre barres, personne ne passe à côté. Le type de graphique a été décidé par la comparaison, non par préférence.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Avant tout code de tracé, écrivez la phrase que le graphique affirme. La marque en découle presque mécaniquement.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Rien sur cette plateforme n’a encore eu besoin d’une marque hors de cette liste, ce qui est un fait sur les rapports de programme plutôt que sur la liste : les comparaisons qu’un programme fait sont massivement catégorielles, temporelles, ou une proportion assortie d’un intervalle.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Horizontales, parce que les étiquettes sont des mots. « Faim modérée ou sévère » pivotée à 45 degrés sous une barre verticale est un graphique qui a décidé que ses propres étiquettes comptaient moins que ses barres. Triées, sauf si l’ordre signifie quelque chose. L’ordre alphabétique est un ordre que personne n’a demandé. Ici l’ordre naturel est par valeur, et la version triée fait de l’écart d’un facteur sept la première chose vue. Une exception à connaître. Quand les catégories ont leur propre ordre — phases IPC, bandes de PB, mois, niveaux scolaires —, trier par valeur détruit une information que le lecteur possède déjà. Triez par valeur, ou par l’ordre propre de la catégorie, et jamais par l’alphabet.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ou trois nombres ont leur place dans une phrase. « La couverture passe de 87 % à 61 % entre la première et la seconde dose » se lit plus vite que n’importe quel graphique, occupe une ligne, et ne peut pas être mal lu depuis le fond d’une salle. Un graphique gagne sa place vers cinq catégories et cesse d’être lu vers vingt-cinq. En dessous de cinq, écrivez la phrase. Au-dessus de vingt-cinq, vous dessinez un tableau et devriez dessiner un tableau — ou agréger, ce qui est un constat plutôt qu’un choix de mise en forme.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filière est une suite d’étapes, chacune sous-ensemble de la précédente, et la question utile est de savoir où se produit la plus grande perte.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plus forte chute vaut 26,8 points, entre le consentement et l’émission de l’orientation. Ni au service, ni à l’acceptation — au point où un travailleur social décide s’il oriente ou non. Barres dans l’ordre des étapes, jamais triées. La séquence est le sens. Et la figure marque la plus forte chute, parce qu’un lecteur parcourant cinq barres décroissantes prendra sinon la dernière pour l’histoire.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camembert. Les angles se lisent moins fidèlement que les longueurs, et un camembert de plus de trois parts a besoin d’une légende pour être lu du tout. Employez une barre triée. Le seul camembert défendable est une proportion unique contre son complément, et une phrase vaut encore mieux. Le graphique à double axe. Deux séries sur deux échelles, et le point de croisement est décidé par l’endroit où vous placez les axes. Employez deux petits graphiques empilés, partageant un axe des abscisses, pour qu’un lecteur voie les deux sans qu’on lui affirme une relation que l’échelle a inventée. Le quoi que ce soit en 3D. La profondeur n’ajoute aucune donnée et déforme chaque longueur qu’elle touche.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L’empilement est le seul cas contesté, il vaut donc la peine d’être précis. Les barres empilées sont lisibles pour le segment du bas et illisibles au-dessus. Chaque segment sauf le premier part d’une base différente, si bien que comparer le troisième segment d’une barre à l’autre revient à comparer des longueurs qui commencent nulle part en particulier. Empilez quand le total compte et que la composition est secondaire — une charge de cas ventilée par catégorie, où la première question du lecteur est l’ampleur de la charge. Employez des barres groupées ou des petits multiples quand un composant précis est la question. N’empilez jamais des pourcentages qui ne totalisent pas 100. Les quatre instruments ci-dessus se recouvrent : un ménage peut être signalé par trois d’entre eux. Les empiler dessinerait une barre de 149,5 % et impliquerait un tout que personne ne possède.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second paragraphe est celui qui empêche de mal lire le graphique, et il fait deux phrases. Un lecteur qui suppose que ces quatre barres sont les parties de quelque chose en construira une charge de cas.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barre de cette leçon est une proportion estimée sur un échantillon, et aucune ne porte d’intervalle. La leçon suivante les y met, et constate que l’ordre d’un graphique à douze communes n’y survit que dans trois cas.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1-the-comparison-decides-the-mar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comparaison décide de la marque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Quatre instruments de sécurité alimentaire sur les mêmes 1 955 ménages donnent 7,4 %, 42,9 %, 48,2 % et 51,0 %. Écrit en phrase, un lecteur acquiesce ; dessiné en quatre barres, personne ne passe à côté. Le type de graphique a été décidé par la comparaison, non par préférence.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Partez de la phrase, non de la bibliothèque</a:t>
            </a:r>
          </a:p>
          <a:p>
            <a:pPr lvl="0"/>
            <a:r>
              <a:rPr/>
              <a:t>Le graphique des quatre instruments</a:t>
            </a:r>
          </a:p>
          <a:p>
            <a:pPr lvl="0"/>
            <a:r>
              <a:rPr/>
              <a:t>Le graphique qui est un tableau</a:t>
            </a:r>
          </a:p>
          <a:p>
            <a:pPr lvl="0"/>
            <a:r>
              <a:rPr/>
              <a:t>Où quelque chose s’arrête</a:t>
            </a:r>
          </a:p>
          <a:p>
            <a:pPr lvl="0"/>
            <a:r>
              <a:rPr/>
              <a:t>Trois marques à éviter, et par quoi les remplacer</a:t>
            </a:r>
          </a:p>
          <a:p>
            <a:pPr lvl="0"/>
            <a:r>
              <a:rPr/>
              <a:t>La barre empilée, qui est parfois juste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Partez de la phrase, non de la bibliothèque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Ce que la phrase compare</a:t>
                      </a:r>
                    </a:p>
                  </a:txBody>
                  <a:tcPr/>
                </a:tc>
                <a:tc>
                  <a:txBody>
                    <a:bodyPr/>
                    <a:lstStyle/>
                    <a:p>
                      <a:pPr lvl="0" indent="0" marL="0">
                        <a:buNone/>
                      </a:pPr>
                      <a:r>
                        <a:rPr/>
                        <a:t>Marque</a:t>
                      </a:r>
                    </a:p>
                  </a:txBody>
                  <a:tcPr/>
                </a:tc>
                <a:tc>
                  <a:txBody>
                    <a:bodyPr/>
                    <a:lstStyle/>
                    <a:p>
                      <a:pPr lvl="0" indent="0" marL="0">
                        <a:buNone/>
                      </a:pPr>
                      <a:r>
                        <a:rPr/>
                        <a:t>Pourquoi</a:t>
                      </a:r>
                    </a:p>
                  </a:txBody>
                  <a:tcPr/>
                </a:tc>
              </a:tr>
              <a:tr h="0">
                <a:tc>
                  <a:txBody>
                    <a:bodyPr/>
                    <a:lstStyle/>
                    <a:p>
                      <a:pPr lvl="0" indent="0" marL="0">
                        <a:buNone/>
                      </a:pPr>
                      <a:r>
                        <a:rPr/>
                        <a:t>Des catégories entre elles</a:t>
                      </a:r>
                    </a:p>
                  </a:txBody>
                </a:tc>
                <a:tc>
                  <a:txBody>
                    <a:bodyPr/>
                    <a:lstStyle/>
                    <a:p>
                      <a:pPr lvl="0" indent="0" marL="0">
                        <a:buNone/>
                      </a:pPr>
                      <a:r>
                        <a:rPr b="1"/>
                        <a:t>Barres horizontales triées</a:t>
                      </a:r>
                    </a:p>
                  </a:txBody>
                </a:tc>
                <a:tc>
                  <a:txBody>
                    <a:bodyPr/>
                    <a:lstStyle/>
                    <a:p>
                      <a:pPr lvl="0" indent="0" marL="0">
                        <a:buNone/>
                      </a:pPr>
                      <a:r>
                        <a:rPr/>
                        <a:t>La longueur est l’encodage le plus fidèlement lu, et les étiquettes tiennent</a:t>
                      </a:r>
                    </a:p>
                  </a:txBody>
                </a:tc>
              </a:tr>
              <a:tr h="0">
                <a:tc>
                  <a:txBody>
                    <a:bodyPr/>
                    <a:lstStyle/>
                    <a:p>
                      <a:pPr lvl="0" indent="0" marL="0">
                        <a:buNone/>
                      </a:pPr>
                      <a:r>
                        <a:rPr/>
                        <a:t>Une quantité dans le temps</a:t>
                      </a:r>
                    </a:p>
                  </a:txBody>
                </a:tc>
                <a:tc>
                  <a:txBody>
                    <a:bodyPr/>
                    <a:lstStyle/>
                    <a:p>
                      <a:pPr lvl="0" indent="0" marL="0">
                        <a:buNone/>
                      </a:pPr>
                      <a:r>
                        <a:rPr b="1"/>
                        <a:t>Ligne</a:t>
                      </a:r>
                    </a:p>
                  </a:txBody>
                </a:tc>
                <a:tc>
                  <a:txBody>
                    <a:bodyPr/>
                    <a:lstStyle/>
                    <a:p>
                      <a:pPr lvl="0" indent="0" marL="0">
                        <a:buNone/>
                      </a:pPr>
                      <a:r>
                        <a:rPr/>
                        <a:t>La pente est la comparaison ; un diagramme en barres des mois la cache</a:t>
                      </a:r>
                    </a:p>
                  </a:txBody>
                </a:tc>
              </a:tr>
              <a:tr h="0">
                <a:tc>
                  <a:txBody>
                    <a:bodyPr/>
                    <a:lstStyle/>
                    <a:p>
                      <a:pPr lvl="0" indent="0" marL="0">
                        <a:buNone/>
                      </a:pPr>
                      <a:r>
                        <a:rPr/>
                        <a:t>Une partie contre son tout</a:t>
                      </a:r>
                    </a:p>
                  </a:txBody>
                </a:tc>
                <a:tc>
                  <a:txBody>
                    <a:bodyPr/>
                    <a:lstStyle/>
                    <a:p>
                      <a:pPr lvl="0" indent="0" marL="0">
                        <a:buNone/>
                      </a:pPr>
                      <a:r>
                        <a:rPr b="1"/>
                        <a:t>Une seule barre, ou le nombre</a:t>
                      </a:r>
                    </a:p>
                  </a:txBody>
                </a:tc>
                <a:tc>
                  <a:txBody>
                    <a:bodyPr/>
                    <a:lstStyle/>
                    <a:p>
                      <a:pPr lvl="0" indent="0" marL="0">
                        <a:buNone/>
                      </a:pPr>
                      <a:r>
                        <a:rPr/>
                        <a:t>Un camembert, c’est deux nombres et une légende</a:t>
                      </a:r>
                    </a:p>
                  </a:txBody>
                </a:tc>
              </a:tr>
              <a:tr h="0">
                <a:tc>
                  <a:txBody>
                    <a:bodyPr/>
                    <a:lstStyle/>
                    <a:p>
                      <a:pPr lvl="0" indent="0" marL="0">
                        <a:buNone/>
                      </a:pPr>
                      <a:r>
                        <a:rPr/>
                        <a:t>Deux variables continues</a:t>
                      </a:r>
                    </a:p>
                  </a:txBody>
                </a:tc>
                <a:tc>
                  <a:txBody>
                    <a:bodyPr/>
                    <a:lstStyle/>
                    <a:p>
                      <a:pPr lvl="0" indent="0" marL="0">
                        <a:buNone/>
                      </a:pPr>
                      <a:r>
                        <a:rPr b="1"/>
                        <a:t>Nuage de points</a:t>
                      </a:r>
                    </a:p>
                  </a:txBody>
                </a:tc>
                <a:tc>
                  <a:txBody>
                    <a:bodyPr/>
                    <a:lstStyle/>
                    <a:p>
                      <a:pPr lvl="0" indent="0" marL="0">
                        <a:buNone/>
                      </a:pPr>
                      <a:r>
                        <a:rPr/>
                        <a:t>La position sur les deux axes</a:t>
                      </a:r>
                    </a:p>
                  </a:txBody>
                </a:tc>
              </a:tr>
              <a:tr h="0">
                <a:tc>
                  <a:txBody>
                    <a:bodyPr/>
                    <a:lstStyle/>
                    <a:p>
                      <a:pPr lvl="0" indent="0" marL="0">
                        <a:buNone/>
                      </a:pPr>
                      <a:r>
                        <a:rPr/>
                        <a:t>La même comparaison selon les lieux</a:t>
                      </a:r>
                    </a:p>
                  </a:txBody>
                </a:tc>
                <a:tc>
                  <a:txBody>
                    <a:bodyPr/>
                    <a:lstStyle/>
                    <a:p>
                      <a:pPr lvl="0" indent="0" marL="0">
                        <a:buNone/>
                      </a:pPr>
                      <a:r>
                        <a:rPr b="1"/>
                        <a:t>Petits multiples</a:t>
                      </a:r>
                    </a:p>
                  </a:txBody>
                </a:tc>
                <a:tc>
                  <a:txBody>
                    <a:bodyPr/>
                    <a:lstStyle/>
                    <a:p>
                      <a:pPr lvl="0" indent="0" marL="0">
                        <a:buNone/>
                      </a:pPr>
                      <a:r>
                        <a:rPr/>
                        <a:t>Une forme répétée, lue une fois</a:t>
                      </a:r>
                    </a:p>
                  </a:txBody>
                </a:tc>
              </a:tr>
              <a:tr h="0">
                <a:tc>
                  <a:txBody>
                    <a:bodyPr/>
                    <a:lstStyle/>
                    <a:p>
                      <a:pPr lvl="0" indent="0" marL="0">
                        <a:buNone/>
                      </a:pPr>
                      <a:r>
                        <a:rPr/>
                        <a:t>Où quelque chose s’arrête</a:t>
                      </a:r>
                    </a:p>
                  </a:txBody>
                </a:tc>
                <a:tc>
                  <a:txBody>
                    <a:bodyPr/>
                    <a:lstStyle/>
                    <a:p>
                      <a:pPr lvl="0" indent="0" marL="0">
                        <a:buNone/>
                      </a:pPr>
                      <a:r>
                        <a:rPr b="1"/>
                        <a:t>Étapes ordonnées</a:t>
                      </a:r>
                    </a:p>
                  </a:txBody>
                </a:tc>
                <a:tc>
                  <a:txBody>
                    <a:bodyPr/>
                    <a:lstStyle/>
                    <a:p>
                      <a:pPr lvl="0" indent="0" marL="0">
                        <a:buNone/>
                      </a:pPr>
                      <a:r>
                        <a:rPr/>
                        <a:t>La chute entre les barres est le constat</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Partez de la phrase, non de la bibliothèque</a:t>
            </a:r>
          </a:p>
        </p:txBody>
      </p:sp>
      <p:sp>
        <p:nvSpPr>
          <p:cNvPr id="3" name="Content Placeholder 2"/>
          <p:cNvSpPr>
            <a:spLocks noGrp="1"/>
          </p:cNvSpPr>
          <p:nvPr>
            <p:ph idx="1"/>
          </p:nvPr>
        </p:nvSpPr>
        <p:spPr/>
        <p:txBody>
          <a:bodyPr/>
          <a:lstStyle/>
          <a:p>
            <a:pPr lvl="0"/>
            <a:r>
              <a:rPr/>
              <a:t>Rien sur cette plateforme n’a encore eu besoin d’une marque hors de cette liste — ce qui est un fait sur les rapports…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des quatre instruments</a:t>
            </a:r>
          </a:p>
        </p:txBody>
      </p:sp>
      <p:sp>
        <p:nvSpPr>
          <p:cNvPr id="3" name="Content Placeholder 2"/>
          <p:cNvSpPr>
            <a:spLocks noGrp="1"/>
          </p:cNvSpPr>
          <p:nvPr>
            <p:ph idx="1"/>
          </p:nvPr>
        </p:nvSpPr>
        <p:spPr/>
        <p:txBody>
          <a:bodyPr/>
          <a:lstStyle/>
          <a:p>
            <a:pPr lvl="0" indent="0" marL="1270000">
              <a:buNone/>
            </a:pPr>
            <a:r>
              <a:rPr sz="2000"/>
              <a:t>Quatre instruments de sécurité alimentaire appliqués aux mêmes 1 955 ménages. La prévalence la plus haute vaut sept fois la plus basse, si bien que l’instrument choisi décide de la charge avant toute analyse.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des quatre instruments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prevalence </a:t>
            </a:r>
            <a:r>
              <a:rPr>
                <a:solidFill>
                  <a:srgbClr val="666666"/>
                </a:solidFill>
                <a:latin typeface="Courier"/>
              </a:rPr>
              <a:t>=</a:t>
            </a:r>
            <a:r>
              <a:rPr>
                <a:latin typeface="Courier"/>
              </a:rPr>
              <a:t> pd.Series({</a:t>
            </a:r>
            <a:br/>
            <a:r>
              <a:rPr>
                <a:latin typeface="Courier"/>
              </a:rPr>
              <a:t>    </a:t>
            </a:r>
            <a:r>
              <a:rPr>
                <a:solidFill>
                  <a:srgbClr val="4070A0"/>
                </a:solidFill>
                <a:latin typeface="Courier"/>
              </a:rPr>
              <a:t>"Poor food consumption"</a:t>
            </a:r>
            <a:r>
              <a:rPr>
                <a:latin typeface="Courier"/>
              </a:rPr>
              <a:t>: </a:t>
            </a:r>
            <a:r>
              <a:rPr>
                <a:solidFill>
                  <a:srgbClr val="40A070"/>
                </a:solidFill>
                <a:latin typeface="Courier"/>
              </a:rPr>
              <a:t>0.074</a:t>
            </a:r>
            <a:r>
              <a:rPr>
                <a:latin typeface="Courier"/>
              </a:rPr>
              <a:t>,</a:t>
            </a:r>
            <a:br/>
            <a:r>
              <a:rPr>
                <a:latin typeface="Courier"/>
              </a:rPr>
              <a:t>    </a:t>
            </a:r>
            <a:r>
              <a:rPr>
                <a:solidFill>
                  <a:srgbClr val="4070A0"/>
                </a:solidFill>
                <a:latin typeface="Courier"/>
              </a:rPr>
              <a:t>"Moderate or severe hunger"</a:t>
            </a:r>
            <a:r>
              <a:rPr>
                <a:latin typeface="Courier"/>
              </a:rPr>
              <a:t>: </a:t>
            </a:r>
            <a:r>
              <a:rPr>
                <a:solidFill>
                  <a:srgbClr val="40A070"/>
                </a:solidFill>
                <a:latin typeface="Courier"/>
              </a:rPr>
              <a:t>0.429</a:t>
            </a:r>
            <a:r>
              <a:rPr>
                <a:latin typeface="Courier"/>
              </a:rPr>
              <a:t>,</a:t>
            </a:r>
            <a:br/>
            <a:r>
              <a:rPr>
                <a:latin typeface="Courier"/>
              </a:rPr>
              <a:t>    </a:t>
            </a:r>
            <a:r>
              <a:rPr>
                <a:solidFill>
                  <a:srgbClr val="4070A0"/>
                </a:solidFill>
                <a:latin typeface="Courier"/>
              </a:rPr>
              <a:t>"Crisis coping or worse"</a:t>
            </a:r>
            <a:r>
              <a:rPr>
                <a:latin typeface="Courier"/>
              </a:rPr>
              <a:t>: </a:t>
            </a:r>
            <a:r>
              <a:rPr>
                <a:solidFill>
                  <a:srgbClr val="40A070"/>
                </a:solidFill>
                <a:latin typeface="Courier"/>
              </a:rPr>
              <a:t>0.482</a:t>
            </a:r>
            <a:r>
              <a:rPr>
                <a:latin typeface="Courier"/>
              </a:rPr>
              <a:t>,</a:t>
            </a:r>
            <a:br/>
            <a:r>
              <a:rPr>
                <a:latin typeface="Courier"/>
              </a:rPr>
              <a:t>    </a:t>
            </a:r>
            <a:r>
              <a:rPr>
                <a:solidFill>
                  <a:srgbClr val="4070A0"/>
                </a:solidFill>
                <a:latin typeface="Courier"/>
              </a:rPr>
              <a:t>"High coping index"</a:t>
            </a:r>
            <a:r>
              <a:rPr>
                <a:latin typeface="Courier"/>
              </a:rPr>
              <a:t>: </a:t>
            </a:r>
            <a:r>
              <a:rPr>
                <a:solidFill>
                  <a:srgbClr val="40A070"/>
                </a:solidFill>
                <a:latin typeface="Courier"/>
              </a:rPr>
              <a:t>0.510</a:t>
            </a:r>
            <a:r>
              <a:rPr>
                <a:latin typeface="Courier"/>
              </a:rPr>
              <a:t>,</a:t>
            </a:r>
            <a:br/>
            <a:r>
              <a:rPr>
                <a:latin typeface="Courier"/>
              </a:rPr>
              <a:t>})</a:t>
            </a:r>
            <a:br/>
            <a:br/>
            <a:r>
              <a:rPr>
                <a:latin typeface="Courier"/>
              </a:rPr>
              <a:t>fig, ax </a:t>
            </a:r>
            <a:r>
              <a:rPr>
                <a:solidFill>
                  <a:srgbClr val="666666"/>
                </a:solidFill>
                <a:latin typeface="Courier"/>
              </a:rPr>
              <a:t>=</a:t>
            </a:r>
            <a:r>
              <a:rPr>
                <a:latin typeface="Courier"/>
              </a:rPr>
              <a:t> plt.subplots(figsize</a:t>
            </a:r>
            <a:r>
              <a:rPr>
                <a:solidFill>
                  <a:srgbClr val="666666"/>
                </a:solidFill>
                <a:latin typeface="Courier"/>
              </a:rPr>
              <a:t>=</a:t>
            </a:r>
            <a:r>
              <a:rPr>
                <a:latin typeface="Courier"/>
              </a:rPr>
              <a:t>(</a:t>
            </a:r>
            <a:r>
              <a:rPr>
                <a:solidFill>
                  <a:srgbClr val="40A070"/>
                </a:solidFill>
                <a:latin typeface="Courier"/>
              </a:rPr>
              <a:t>7</a:t>
            </a:r>
            <a:r>
              <a:rPr>
                <a:latin typeface="Courier"/>
              </a:rPr>
              <a:t>, </a:t>
            </a:r>
            <a:r>
              <a:rPr>
                <a:solidFill>
                  <a:srgbClr val="40A070"/>
                </a:solidFill>
                <a:latin typeface="Courier"/>
              </a:rPr>
              <a:t>2.6</a:t>
            </a:r>
            <a:r>
              <a:rPr>
                <a:latin typeface="Courier"/>
              </a:rPr>
              <a:t>))</a:t>
            </a:r>
            <a:br/>
            <a:r>
              <a:rPr>
                <a:latin typeface="Courier"/>
              </a:rPr>
              <a:t>ax.barh(prevalence.index, prevalence.values)</a:t>
            </a:r>
            <a:br/>
            <a:r>
              <a:rPr>
                <a:latin typeface="Courier"/>
              </a:rPr>
              <a:t>ax.invert_yaxis()                       </a:t>
            </a:r>
            <a:r>
              <a:rPr i="1">
                <a:solidFill>
                  <a:srgbClr val="60A0B0"/>
                </a:solidFill>
                <a:latin typeface="Courier"/>
              </a:rPr>
              <a:t># first row at the top</a:t>
            </a:r>
            <a:br/>
            <a:r>
              <a:rPr>
                <a:latin typeface="Courier"/>
              </a:rPr>
              <a:t>ax.set_xlabel(</a:t>
            </a:r>
            <a:r>
              <a:rPr>
                <a:solidFill>
                  <a:srgbClr val="4070A0"/>
                </a:solidFill>
                <a:latin typeface="Courier"/>
              </a:rPr>
              <a:t>"Households flagged (%)"</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des quatre instruments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(ggplot2)</a:t>
            </a:r>
            <a:br/>
            <a:br/>
            <a:r>
              <a:rPr>
                <a:solidFill>
                  <a:srgbClr val="06287E"/>
                </a:solidFill>
                <a:latin typeface="Courier"/>
              </a:rPr>
              <a:t>ggplot</a:t>
            </a:r>
            <a:r>
              <a:rPr>
                <a:latin typeface="Courier"/>
              </a:rPr>
              <a:t>(prevalence, </a:t>
            </a:r>
            <a:r>
              <a:rPr>
                <a:solidFill>
                  <a:srgbClr val="06287E"/>
                </a:solidFill>
                <a:latin typeface="Courier"/>
              </a:rPr>
              <a:t>aes</a:t>
            </a:r>
            <a:r>
              <a:rPr>
                <a:latin typeface="Courier"/>
              </a:rPr>
              <a:t>(</a:t>
            </a:r>
            <a:r>
              <a:rPr>
                <a:solidFill>
                  <a:srgbClr val="7D9029"/>
                </a:solidFill>
                <a:latin typeface="Courier"/>
              </a:rPr>
              <a:t>x =</a:t>
            </a:r>
            <a:r>
              <a:rPr>
                <a:latin typeface="Courier"/>
              </a:rPr>
              <a:t> share, </a:t>
            </a:r>
            <a:r>
              <a:rPr>
                <a:solidFill>
                  <a:srgbClr val="7D9029"/>
                </a:solidFill>
                <a:latin typeface="Courier"/>
              </a:rPr>
              <a:t>y =</a:t>
            </a:r>
            <a:r>
              <a:rPr>
                <a:latin typeface="Courier"/>
              </a:rPr>
              <a:t> </a:t>
            </a:r>
            <a:r>
              <a:rPr>
                <a:solidFill>
                  <a:srgbClr val="06287E"/>
                </a:solidFill>
                <a:latin typeface="Courier"/>
              </a:rPr>
              <a:t>reorder</a:t>
            </a:r>
            <a:r>
              <a:rPr>
                <a:latin typeface="Courier"/>
              </a:rPr>
              <a:t>(instrument, share))) </a:t>
            </a:r>
            <a:r>
              <a:rPr>
                <a:solidFill>
                  <a:srgbClr val="4070A0"/>
                </a:solidFill>
                <a:latin typeface="Courier"/>
              </a:rPr>
              <a:t>+</a:t>
            </a:r>
            <a:br/>
            <a:r>
              <a:rPr>
                <a:latin typeface="Courier"/>
              </a:rPr>
              <a:t>  </a:t>
            </a:r>
            <a:r>
              <a:rPr>
                <a:solidFill>
                  <a:srgbClr val="06287E"/>
                </a:solidFill>
                <a:latin typeface="Courier"/>
              </a:rPr>
              <a:t>geom_col</a:t>
            </a:r>
            <a:r>
              <a:rPr>
                <a:latin typeface="Courier"/>
              </a:rPr>
              <a:t>() </a:t>
            </a:r>
            <a:r>
              <a:rPr>
                <a:solidFill>
                  <a:srgbClr val="4070A0"/>
                </a:solidFill>
                <a:latin typeface="Courier"/>
              </a:rPr>
              <a:t>+</a:t>
            </a:r>
            <a:br/>
            <a:r>
              <a:rPr>
                <a:latin typeface="Courier"/>
              </a:rPr>
              <a:t>  </a:t>
            </a:r>
            <a:r>
              <a:rPr>
                <a:solidFill>
                  <a:srgbClr val="06287E"/>
                </a:solidFill>
                <a:latin typeface="Courier"/>
              </a:rPr>
              <a:t>labs</a:t>
            </a:r>
            <a:r>
              <a:rPr>
                <a:latin typeface="Courier"/>
              </a:rPr>
              <a:t>(</a:t>
            </a:r>
            <a:r>
              <a:rPr>
                <a:solidFill>
                  <a:srgbClr val="7D9029"/>
                </a:solidFill>
                <a:latin typeface="Courier"/>
              </a:rPr>
              <a:t>x =</a:t>
            </a:r>
            <a:r>
              <a:rPr>
                <a:latin typeface="Courier"/>
              </a:rPr>
              <a:t> </a:t>
            </a:r>
            <a:r>
              <a:rPr>
                <a:solidFill>
                  <a:srgbClr val="4070A0"/>
                </a:solidFill>
                <a:latin typeface="Courier"/>
              </a:rPr>
              <a:t>"Households flagged (%)"</a:t>
            </a:r>
            <a:r>
              <a:rPr>
                <a:latin typeface="Courier"/>
              </a:rPr>
              <a:t>, </a:t>
            </a:r>
            <a:r>
              <a:rPr>
                <a:solidFill>
                  <a:srgbClr val="7D9029"/>
                </a:solidFill>
                <a:latin typeface="Courier"/>
              </a:rPr>
              <a:t>y =</a:t>
            </a:r>
            <a:r>
              <a:rPr>
                <a:latin typeface="Courier"/>
              </a:rPr>
              <a:t> </a:t>
            </a:r>
            <a:r>
              <a:rPr>
                <a:solidFill>
                  <a:srgbClr val="880000"/>
                </a:solidFill>
                <a:latin typeface="Courier"/>
              </a:rPr>
              <a:t>NULL</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des quatre instruments</a:t>
            </a:r>
          </a:p>
        </p:txBody>
      </p:sp>
      <p:sp>
        <p:nvSpPr>
          <p:cNvPr id="3" name="Content Placeholder 2"/>
          <p:cNvSpPr>
            <a:spLocks noGrp="1"/>
          </p:cNvSpPr>
          <p:nvPr>
            <p:ph idx="1"/>
          </p:nvPr>
        </p:nvSpPr>
        <p:spPr/>
        <p:txBody>
          <a:bodyPr/>
          <a:lstStyle/>
          <a:p>
            <a:pPr lvl="0"/>
            <a:r>
              <a:rPr/>
              <a:t>Horizontales, parce que les étiquettes sont des mots — « Faim modérée ou sévère » pivotée à 45 degrés sous une barre…</a:t>
            </a:r>
          </a:p>
          <a:p>
            <a:pPr lvl="0"/>
            <a:r>
              <a:rPr/>
              <a:t>Triées, sauf si l’ordre signifie quelque chose — L’ordre alphabétique est un ordre que personne n’a demandé</a:t>
            </a:r>
          </a:p>
          <a:p>
            <a:pPr lvl="0"/>
            <a:r>
              <a:rPr/>
              <a:t>Une exception à connaître — Quand les catégories ont leur propre ordre — phases IPC, bandes de PB, mois, niveaux…</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qui est un tableau — En Python</a:t>
            </a:r>
          </a:p>
        </p:txBody>
      </p:sp>
      <p:sp>
        <p:nvSpPr>
          <p:cNvPr id="3" name="Content Placeholder 2"/>
          <p:cNvSpPr>
            <a:spLocks noGrp="1"/>
          </p:cNvSpPr>
          <p:nvPr>
            <p:ph idx="1"/>
          </p:nvPr>
        </p:nvSpPr>
        <p:spPr/>
        <p:txBody>
          <a:bodyPr/>
          <a:lstStyle/>
          <a:p>
            <a:pPr lvl="0" indent="0">
              <a:buNone/>
            </a:pPr>
            <a:r>
              <a:rPr>
                <a:latin typeface="Courier"/>
              </a:rPr>
              <a:t>coverage </a:t>
            </a:r>
            <a:r>
              <a:rPr>
                <a:solidFill>
                  <a:srgbClr val="666666"/>
                </a:solidFill>
                <a:latin typeface="Courier"/>
              </a:rPr>
              <a:t>=</a:t>
            </a:r>
            <a:r>
              <a:rPr>
                <a:latin typeface="Courier"/>
              </a:rPr>
              <a:t> pd.Series({</a:t>
            </a:r>
            <a:r>
              <a:rPr>
                <a:solidFill>
                  <a:srgbClr val="4070A0"/>
                </a:solidFill>
                <a:latin typeface="Courier"/>
              </a:rPr>
              <a:t>"Measles first dose"</a:t>
            </a:r>
            <a:r>
              <a:rPr>
                <a:latin typeface="Courier"/>
              </a:rPr>
              <a:t>: </a:t>
            </a:r>
            <a:r>
              <a:rPr>
                <a:solidFill>
                  <a:srgbClr val="40A070"/>
                </a:solidFill>
                <a:latin typeface="Courier"/>
              </a:rPr>
              <a:t>0.87</a:t>
            </a:r>
            <a:r>
              <a:rPr>
                <a:latin typeface="Courier"/>
              </a:rPr>
              <a:t>, </a:t>
            </a:r>
            <a:r>
              <a:rPr>
                <a:solidFill>
                  <a:srgbClr val="4070A0"/>
                </a:solidFill>
                <a:latin typeface="Courier"/>
              </a:rPr>
              <a:t>"Measles second dose"</a:t>
            </a:r>
            <a:r>
              <a:rPr>
                <a:latin typeface="Courier"/>
              </a:rPr>
              <a:t>: </a:t>
            </a:r>
            <a:r>
              <a:rPr>
                <a:solidFill>
                  <a:srgbClr val="40A070"/>
                </a:solidFill>
                <a:latin typeface="Courier"/>
              </a:rPr>
              <a:t>0.61</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qui est un tableau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numbers. A chart of two numbers is a chart of nothing.</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graphique qui est un tableau</a:t>
            </a:r>
          </a:p>
        </p:txBody>
      </p:sp>
      <p:sp>
        <p:nvSpPr>
          <p:cNvPr id="3" name="Content Placeholder 2"/>
          <p:cNvSpPr>
            <a:spLocks noGrp="1"/>
          </p:cNvSpPr>
          <p:nvPr>
            <p:ph idx="1"/>
          </p:nvPr>
        </p:nvSpPr>
        <p:spPr/>
        <p:txBody>
          <a:bodyPr/>
          <a:lstStyle/>
          <a:p>
            <a:pPr lvl="0"/>
            <a:r>
              <a:rPr/>
              <a:t>Deux ou trois nombres ont leur place dans une phrase — « La couverture passe de 87 % à 61 % entre la première et la…</a:t>
            </a:r>
          </a:p>
          <a:p>
            <a:pPr lvl="0"/>
            <a:r>
              <a:rPr/>
              <a:t>Un graphique gagne sa place vers cinq catégories et cesse d’être lu vers vingt-cinq — En dessous de cinq, écrivez la…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quelque chose s’arrête</a:t>
            </a:r>
          </a:p>
        </p:txBody>
      </p:sp>
      <p:sp>
        <p:nvSpPr>
          <p:cNvPr id="3" name="Content Placeholder 2"/>
          <p:cNvSpPr>
            <a:spLocks noGrp="1"/>
          </p:cNvSpPr>
          <p:nvPr>
            <p:ph idx="1"/>
          </p:nvPr>
        </p:nvSpPr>
        <p:spPr/>
        <p:txBody>
          <a:bodyPr/>
          <a:lstStyle/>
          <a:p>
            <a:pPr lvl="0" indent="0" marL="1270000">
              <a:buNone/>
            </a:pPr>
            <a:r>
              <a:rPr sz="2000"/>
              <a:t>Orientations de protection survivant à chaque étape, en part des 1 850 cas enregistrés. La perte la plus forte se situe entre le consentement et l’émission de l’orientation, décision du travailleur social et non défaillance du service.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quelque chose s’arrête — En Python</a:t>
            </a:r>
          </a:p>
        </p:txBody>
      </p:sp>
      <p:sp>
        <p:nvSpPr>
          <p:cNvPr id="3" name="Content Placeholder 2"/>
          <p:cNvSpPr>
            <a:spLocks noGrp="1"/>
          </p:cNvSpPr>
          <p:nvPr>
            <p:ph idx="1"/>
          </p:nvPr>
        </p:nvSpPr>
        <p:spPr/>
        <p:txBody>
          <a:bodyPr/>
          <a:lstStyle/>
          <a:p>
            <a:pPr lvl="0" indent="0">
              <a:buNone/>
            </a:pPr>
            <a:r>
              <a:rPr>
                <a:latin typeface="Courier"/>
              </a:rPr>
              <a:t>stages </a:t>
            </a:r>
            <a:r>
              <a:rPr>
                <a:solidFill>
                  <a:srgbClr val="666666"/>
                </a:solidFill>
                <a:latin typeface="Courier"/>
              </a:rPr>
              <a:t>=</a:t>
            </a:r>
            <a:r>
              <a:rPr>
                <a:latin typeface="Courier"/>
              </a:rPr>
              <a:t> pd.Series({</a:t>
            </a:r>
            <a:br/>
            <a:r>
              <a:rPr>
                <a:latin typeface="Courier"/>
              </a:rPr>
              <a:t>    </a:t>
            </a:r>
            <a:r>
              <a:rPr>
                <a:solidFill>
                  <a:srgbClr val="4070A0"/>
                </a:solidFill>
                <a:latin typeface="Courier"/>
              </a:rPr>
              <a:t>"Registered"</a:t>
            </a:r>
            <a:r>
              <a:rPr>
                <a:latin typeface="Courier"/>
              </a:rPr>
              <a:t>: </a:t>
            </a:r>
            <a:r>
              <a:rPr>
                <a:solidFill>
                  <a:srgbClr val="40A070"/>
                </a:solidFill>
                <a:latin typeface="Courier"/>
              </a:rPr>
              <a:t>1.000</a:t>
            </a:r>
            <a:r>
              <a:rPr>
                <a:latin typeface="Courier"/>
              </a:rPr>
              <a:t>, </a:t>
            </a:r>
            <a:r>
              <a:rPr>
                <a:solidFill>
                  <a:srgbClr val="4070A0"/>
                </a:solidFill>
                <a:latin typeface="Courier"/>
              </a:rPr>
              <a:t>"Consented to refer"</a:t>
            </a:r>
            <a:r>
              <a:rPr>
                <a:latin typeface="Courier"/>
              </a:rPr>
              <a:t>: </a:t>
            </a:r>
            <a:r>
              <a:rPr>
                <a:solidFill>
                  <a:srgbClr val="40A070"/>
                </a:solidFill>
                <a:latin typeface="Courier"/>
              </a:rPr>
              <a:t>0.885</a:t>
            </a:r>
            <a:r>
              <a:rPr>
                <a:latin typeface="Courier"/>
              </a:rPr>
              <a:t>, </a:t>
            </a:r>
            <a:r>
              <a:rPr>
                <a:solidFill>
                  <a:srgbClr val="4070A0"/>
                </a:solidFill>
                <a:latin typeface="Courier"/>
              </a:rPr>
              <a:t>"Referral made"</a:t>
            </a:r>
            <a:r>
              <a:rPr>
                <a:latin typeface="Courier"/>
              </a:rPr>
              <a:t>: </a:t>
            </a:r>
            <a:r>
              <a:rPr>
                <a:solidFill>
                  <a:srgbClr val="40A070"/>
                </a:solidFill>
                <a:latin typeface="Courier"/>
              </a:rPr>
              <a:t>0.617</a:t>
            </a:r>
            <a:r>
              <a:rPr>
                <a:latin typeface="Courier"/>
              </a:rPr>
              <a:t>,</a:t>
            </a:r>
            <a:br/>
            <a:r>
              <a:rPr>
                <a:latin typeface="Courier"/>
              </a:rPr>
              <a:t>    </a:t>
            </a:r>
            <a:r>
              <a:rPr>
                <a:solidFill>
                  <a:srgbClr val="4070A0"/>
                </a:solidFill>
                <a:latin typeface="Courier"/>
              </a:rPr>
              <a:t>"Referral accepted"</a:t>
            </a:r>
            <a:r>
              <a:rPr>
                <a:latin typeface="Courier"/>
              </a:rPr>
              <a:t>: </a:t>
            </a:r>
            <a:r>
              <a:rPr>
                <a:solidFill>
                  <a:srgbClr val="40A070"/>
                </a:solidFill>
                <a:latin typeface="Courier"/>
              </a:rPr>
              <a:t>0.409</a:t>
            </a:r>
            <a:r>
              <a:rPr>
                <a:latin typeface="Courier"/>
              </a:rPr>
              <a:t>, </a:t>
            </a:r>
            <a:r>
              <a:rPr>
                <a:solidFill>
                  <a:srgbClr val="4070A0"/>
                </a:solidFill>
                <a:latin typeface="Courier"/>
              </a:rPr>
              <a:t>"Service reached"</a:t>
            </a:r>
            <a:r>
              <a:rPr>
                <a:latin typeface="Courier"/>
              </a:rPr>
              <a:t>: </a:t>
            </a:r>
            <a:r>
              <a:rPr>
                <a:solidFill>
                  <a:srgbClr val="40A070"/>
                </a:solidFill>
                <a:latin typeface="Courier"/>
              </a:rPr>
              <a:t>0.388</a:t>
            </a:r>
            <a:r>
              <a:rPr>
                <a:latin typeface="Courier"/>
              </a:rPr>
              <a:t>,</a:t>
            </a:r>
            <a:br/>
            <a:r>
              <a:rPr>
                <a:latin typeface="Courier"/>
              </a:rPr>
              <a:t>})</a:t>
            </a:r>
            <a:br/>
            <a:r>
              <a:rPr>
                <a:latin typeface="Courier"/>
              </a:rPr>
              <a:t>losses </a:t>
            </a:r>
            <a:r>
              <a:rPr>
                <a:solidFill>
                  <a:srgbClr val="666666"/>
                </a:solidFill>
                <a:latin typeface="Courier"/>
              </a:rPr>
              <a:t>=</a:t>
            </a:r>
            <a:r>
              <a:rPr>
                <a:latin typeface="Courier"/>
              </a:rPr>
              <a:t> </a:t>
            </a:r>
            <a:r>
              <a:rPr>
                <a:solidFill>
                  <a:srgbClr val="666666"/>
                </a:solidFill>
                <a:latin typeface="Courier"/>
              </a:rPr>
              <a:t>-</a:t>
            </a:r>
            <a:r>
              <a:rPr>
                <a:latin typeface="Courier"/>
              </a:rPr>
              <a:t>stages.diff().dropna()</a:t>
            </a:r>
            <a:br/>
            <a:r>
              <a:rPr>
                <a:solidFill>
                  <a:srgbClr val="008000"/>
                </a:solidFill>
                <a:latin typeface="Courier"/>
              </a:rPr>
              <a:t>print</a:t>
            </a:r>
            <a:r>
              <a:rPr>
                <a:latin typeface="Courier"/>
              </a:rPr>
              <a:t>(losses.</a:t>
            </a:r>
            <a:r>
              <a:rPr>
                <a:solidFill>
                  <a:srgbClr val="008000"/>
                </a:solidFill>
                <a:latin typeface="Courier"/>
              </a:rPr>
              <a:t>round</a:t>
            </a:r>
            <a:r>
              <a:rPr>
                <a:latin typeface="Courier"/>
              </a:rPr>
              <a:t>(</a:t>
            </a:r>
            <a:r>
              <a:rPr>
                <a:solidFill>
                  <a:srgbClr val="40A070"/>
                </a:solidFill>
                <a:latin typeface="Courier"/>
              </a:rPr>
              <a:t>3</a:t>
            </a:r>
            <a:r>
              <a:rPr>
                <a:latin typeface="Courier"/>
              </a:rPr>
              <a:t>))</a:t>
            </a:r>
            <a:br/>
            <a:r>
              <a:rPr>
                <a:solidFill>
                  <a:srgbClr val="008000"/>
                </a:solidFill>
                <a:latin typeface="Courier"/>
              </a:rPr>
              <a:t>print</a:t>
            </a:r>
            <a:r>
              <a:rPr>
                <a:latin typeface="Courier"/>
              </a:rPr>
              <a:t>(</a:t>
            </a:r>
            <a:r>
              <a:rPr>
                <a:solidFill>
                  <a:srgbClr val="BB6688"/>
                </a:solidFill>
                <a:latin typeface="Courier"/>
              </a:rPr>
              <a:t>f"largest drop: </a:t>
            </a:r>
            <a:r>
              <a:rPr>
                <a:solidFill>
                  <a:srgbClr val="4070A0"/>
                </a:solidFill>
                <a:latin typeface="Courier"/>
              </a:rPr>
              <a:t>{</a:t>
            </a:r>
            <a:r>
              <a:rPr>
                <a:latin typeface="Courier"/>
              </a:rPr>
              <a:t>losses</a:t>
            </a:r>
            <a:r>
              <a:rPr>
                <a:solidFill>
                  <a:srgbClr val="4070A0"/>
                </a:solidFill>
                <a:latin typeface="Courier"/>
              </a:rPr>
              <a:t>.</a:t>
            </a:r>
            <a:r>
              <a:rPr>
                <a:latin typeface="Courier"/>
              </a:rPr>
              <a:t>idxmax()</a:t>
            </a:r>
            <a:r>
              <a:rPr>
                <a:solidFill>
                  <a:srgbClr val="4070A0"/>
                </a:solidFill>
                <a:latin typeface="Courier"/>
              </a:rPr>
              <a:t>}</a:t>
            </a:r>
            <a:r>
              <a:rPr>
                <a:solidFill>
                  <a:srgbClr val="BB6688"/>
                </a:solidFill>
                <a:latin typeface="Courier"/>
              </a:rPr>
              <a:t> (</a:t>
            </a:r>
            <a:r>
              <a:rPr>
                <a:solidFill>
                  <a:srgbClr val="4070A0"/>
                </a:solidFill>
                <a:latin typeface="Courier"/>
              </a:rPr>
              <a:t>{</a:t>
            </a:r>
            <a:r>
              <a:rPr>
                <a:latin typeface="Courier"/>
              </a:rPr>
              <a:t>losses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quelque chose s’arrête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drop is the finding; the bars are how you show it.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quelque chose s’arrête</a:t>
            </a:r>
          </a:p>
        </p:txBody>
      </p:sp>
      <p:sp>
        <p:nvSpPr>
          <p:cNvPr id="3" name="Content Placeholder 2"/>
          <p:cNvSpPr>
            <a:spLocks noGrp="1"/>
          </p:cNvSpPr>
          <p:nvPr>
            <p:ph idx="1"/>
          </p:nvPr>
        </p:nvSpPr>
        <p:spPr/>
        <p:txBody>
          <a:bodyPr/>
          <a:lstStyle/>
          <a:p>
            <a:pPr lvl="0"/>
            <a:r>
              <a:rPr/>
              <a:t>La plus forte chute vaut 26,8 points, entre le consentement et l’émission de l’orientation — Ni au service, ni à…</a:t>
            </a:r>
          </a:p>
          <a:p>
            <a:pPr lvl="0"/>
            <a:r>
              <a:rPr/>
              <a:t>Barres dans l’ordre des étapes, jamais triées — La séquence est le sens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marques à éviter, et par quoi les remplacer</a:t>
            </a:r>
          </a:p>
        </p:txBody>
      </p:sp>
      <p:sp>
        <p:nvSpPr>
          <p:cNvPr id="3" name="Content Placeholder 2"/>
          <p:cNvSpPr>
            <a:spLocks noGrp="1"/>
          </p:cNvSpPr>
          <p:nvPr>
            <p:ph idx="1"/>
          </p:nvPr>
        </p:nvSpPr>
        <p:spPr/>
        <p:txBody>
          <a:bodyPr/>
          <a:lstStyle/>
          <a:p>
            <a:pPr lvl="0"/>
            <a:r>
              <a:rPr/>
              <a:t>Le camembert — Les angles se lisent moins fidèlement que les longueurs, et un camembert de plus de trois parts a besoin…</a:t>
            </a:r>
          </a:p>
          <a:p>
            <a:pPr lvl="0"/>
            <a:r>
              <a:rPr/>
              <a:t>Le graphique à double axe — Deux séries sur deux échelles, et le point de croisement est décidé par l’endroit où vous…</a:t>
            </a:r>
          </a:p>
          <a:p>
            <a:pPr lvl="0"/>
            <a:r>
              <a:rPr/>
              <a:t>Le quoi que ce soit en 3D — La profondeur n’ajoute aucune donnée et déforme chaque longueur qu’elle touche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marques à éviter, et par quoi les remplacer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one line of matplotlib configuration this course insists on.</a:t>
            </a:r>
            <a:br/>
            <a:r>
              <a:rPr>
                <a:latin typeface="Courier"/>
              </a:rPr>
              <a:t>plt.rcParams.update({</a:t>
            </a:r>
            <a:r>
              <a:rPr>
                <a:solidFill>
                  <a:srgbClr val="4070A0"/>
                </a:solidFill>
                <a:latin typeface="Courier"/>
              </a:rPr>
              <a:t>"axes.spines.top"</a:t>
            </a:r>
            <a:r>
              <a:rPr>
                <a:latin typeface="Courier"/>
              </a:rPr>
              <a:t>: </a:t>
            </a:r>
            <a:r>
              <a:rPr>
                <a:solidFill>
                  <a:srgbClr val="19177C"/>
                </a:solidFill>
                <a:latin typeface="Courier"/>
              </a:rPr>
              <a:t>False</a:t>
            </a:r>
            <a:r>
              <a:rPr>
                <a:latin typeface="Courier"/>
              </a:rPr>
              <a:t>, </a:t>
            </a:r>
            <a:r>
              <a:rPr>
                <a:solidFill>
                  <a:srgbClr val="4070A0"/>
                </a:solidFill>
                <a:latin typeface="Courier"/>
              </a:rPr>
              <a:t>"axes.spines.right"</a:t>
            </a:r>
            <a:r>
              <a:rPr>
                <a:latin typeface="Courier"/>
              </a:rPr>
              <a:t>: </a:t>
            </a:r>
            <a:r>
              <a:rPr>
                <a:solidFill>
                  <a:srgbClr val="19177C"/>
                </a:solidFill>
                <a:latin typeface="Courier"/>
              </a:rPr>
              <a:t>False</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marques à éviter, et par quoi les remplacer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theme_set</a:t>
            </a:r>
            <a:r>
              <a:rPr>
                <a:latin typeface="Courier"/>
              </a:rPr>
              <a:t>(</a:t>
            </a:r>
            <a:r>
              <a:rPr>
                <a:solidFill>
                  <a:srgbClr val="06287E"/>
                </a:solidFill>
                <a:latin typeface="Courier"/>
              </a:rPr>
              <a:t>theme_minimal</a:t>
            </a:r>
            <a:r>
              <a:rPr>
                <a:latin typeface="Courier"/>
              </a:rPr>
              <a:t>(</a:t>
            </a:r>
            <a:r>
              <a:rPr>
                <a:solidFill>
                  <a:srgbClr val="7D9029"/>
                </a:solidFill>
                <a:latin typeface="Courier"/>
              </a:rPr>
              <a:t>base_size =</a:t>
            </a:r>
            <a:r>
              <a:rPr>
                <a:latin typeface="Courier"/>
              </a:rPr>
              <a:t> </a:t>
            </a:r>
            <a:r>
              <a:rPr>
                <a:solidFill>
                  <a:srgbClr val="40A070"/>
                </a:solidFill>
                <a:latin typeface="Courier"/>
              </a:rPr>
              <a:t>11</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barre empilée, qui est parfois juste</a:t>
            </a:r>
          </a:p>
        </p:txBody>
      </p:sp>
      <p:sp>
        <p:nvSpPr>
          <p:cNvPr id="3" name="Content Placeholder 2"/>
          <p:cNvSpPr>
            <a:spLocks noGrp="1"/>
          </p:cNvSpPr>
          <p:nvPr>
            <p:ph idx="1"/>
          </p:nvPr>
        </p:nvSpPr>
        <p:spPr/>
        <p:txBody>
          <a:bodyPr/>
          <a:lstStyle/>
          <a:p>
            <a:pPr lvl="0"/>
            <a:r>
              <a:rPr/>
              <a:t>Les barres empilées sont lisibles pour le segment du bas et illisibles au-dessus — Chaque segment sauf le premier part…</a:t>
            </a:r>
          </a:p>
          <a:p>
            <a:pPr lvl="0"/>
            <a:r>
              <a:rPr/>
              <a:t>Empilez quand le total compte et que la composition est secondaire — une charge de cas ventilée par catégorie, où la…</a:t>
            </a:r>
          </a:p>
          <a:p>
            <a:pPr lvl="0"/>
            <a:r>
              <a:rPr/>
              <a:t>N’empilez jamais des pourcentages qui ne totalisent pas 100 — Les quatre instruments ci-dessus se recouvrent : un…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Food security instruments, 1,955 households, 2024
  Four instruments were applied to the same households and are shown as a
  sorted horizontal bar chart. The bars are prevalences, not components of a
  total: households can be flagged by more than one instrument, so the bars
  do not sum and are not stacked.
  Poor food consumption            7.4%
  Moderate or severe hunger       42.9%
  Crisis coping or worse          48.2%
  High coping index               51.0%
  The chart's claim is the spread, not any single bar. 76.3% of households
  are flagged by at least one instrument and 3.4% by all four.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second paragraphe est celui qui empêche de mal lire le graphique — et il fait deux phrases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barre de cette leçon est une proportion estimée sur un échantillon, et aucune ne porte d’intervalle.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https://data-analysis.cassion.dev/fr/cours/data-visualisation/viz-01-the-comparison-decides-the-mark</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comparaison décide de la marque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Quatre instruments de sécurité alimentaire sur les mêmes 1 955 ménages donnent 7,4 %, 42,9 %, 48,2 % et 51,0 %. Écrit en phrase, un lecteur acquiesce ; dessiné en quatre barres, personne ne passe à côté. Le type de graphique a été décidé par la comparaison, non par préférence.</vt:lpwstr>
  </property>
</Properties>
</file>