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Green, amber and red mean normal, moderate and severe to this audience before they read a legend. A chart that spends them on three districts has taught the reader to stop reading them as a measurement, and no legend buys that back.</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audience reads several palettes fluently, without a legend, because they are encoded in the standards they work to.</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IPC palette is not a suggestion. Phase 3 is a specific orange and a map that uses a different one for Phase 3 will be read as a different phase by someone who looks at IPC maps weekly. Use the published values or do not use phase colours. The MUAC banding is why the signal palette is reserved on this platform. Green, amber and red are </a:t>
            </a:r>
            <a:r>
              <a:rPr>
                <a:latin typeface="Courier"/>
              </a:rPr>
              <a:t>--color-signal-normal</a:t>
            </a:r>
            <a:r>
              <a:rPr/>
              <a:t>, </a:t>
            </a:r>
            <a:r>
              <a:rPr>
                <a:latin typeface="Courier"/>
              </a:rPr>
              <a:t>-moderate</a:t>
            </a:r>
            <a:r>
              <a:rPr/>
              <a:t> and </a:t>
            </a:r>
            <a:r>
              <a:rPr>
                <a:latin typeface="Courier"/>
              </a:rPr>
              <a:t>-severe</a:t>
            </a:r>
            <a:r>
              <a:rPr/>
              <a:t>, and they are for data state — indicator status, severity, quality flags — and nothing else.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reader who sees red on Sud-Est reads “severe” before they read the axis. If Sud-Est happens to be the worst district the chart got lucky and taught a bad habit; if it is the best, the chart has said the opposite of its own data. The cost is cumulative and it lands on the next chart. Once a reader has seen the signal band used decoratively, they stop reading it as a measurement — and the chart where it </a:t>
            </a:r>
            <a:r>
              <a:rPr i="1"/>
              <a:t>is</a:t>
            </a:r>
            <a:r>
              <a:rPr/>
              <a:t> a measurement has lost the shorthand it depended on. So the rule is not aesthetic. Reserve the signal band for severity, quality flags and indicator status. Everything else gets the neutral palette.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colours is usually the whole palette a programme chart needs: one for the series, one for the thing you are pointing at. Every figure on this platform uses exactly that, and none has needed a third.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uses, and only one of them is about which colour is prettier. Categorical. Distinct hues, at most about six before a reader stops distinguishing them. Above six, use small multiples or direct labels instead of a legend. Sequential. One hue, light to dark, for an ordered quantity. Coverage, rates, counts. Diverging. Two hues from a meaningful midpoint — change from baseline, above and below a target. The midpoint has to be real. A diverging scale centred on the mean of the data invents a midpoint and colours half the districts red for being below average, which every dataset guarantees.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the signal colours are legitimate, because the encoding </a:t>
            </a:r>
            <a:r>
              <a:rPr i="1"/>
              <a:t>is</a:t>
            </a:r>
            <a:r>
              <a:rPr/>
              <a:t> a state: worse or better than the previous round, with zero as a real midpoint drawn on the chart.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ranking of visual encodings by how accurately they are read is not a matter of taste.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finding is only visible in the colour, the chart has encoded it in the weakest available channel. A choropleth is exactly this trap and the next lesson is about it. Redundant encoding is not redundant. Marking the emphasised bars by colour </a:t>
            </a:r>
            <a:r>
              <a:rPr i="1"/>
              <a:t>and</a:t>
            </a:r>
            <a:r>
              <a:rPr/>
              <a:t> by a caption that names them means the chart still works in greyscale, at low resolution, and for a reader who cannot distinguish the two hues — which is lesson 5.</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of these is common and each has a one-line fix.</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one is the most common in this sector, because a two-line chart looks finished. Print it in greyscale and it becomes one line and a mystery.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lines in the methods annex, and they answer the question a reviewer asks about every map in the pack. A report whose colour conventions are stated is one whose charts can be trusted to mean the same thing twice.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Colour intensity is the weakest encoding, and a choropleth puts the entire finding into it. The next lesson compares one map of twelve communes against twelve small charts, and finds the map cannot show the thing the last lesson established.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3-the-palette-you-must-not-repurpo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three colours you cannot spend twice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Green, amber and red mean normal, moderate and severe to this audience before they read a legend. A chart that spends them on three districts has taught the reader to stop reading them as a measurement, and no legend buys that back.</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Colour that already means something</a:t>
            </a:r>
          </a:p>
          <a:p>
            <a:pPr lvl="0"/>
            <a:r>
              <a:rPr/>
              <a:t>What repurposing costs</a:t>
            </a:r>
          </a:p>
          <a:p>
            <a:pPr lvl="0"/>
            <a:r>
              <a:rPr/>
              <a:t>Colour as encoding, and what it can carry</a:t>
            </a:r>
          </a:p>
          <a:p>
            <a:pPr lvl="0"/>
            <a:r>
              <a:rPr/>
              <a:t>Colour is the weakest channel; use position first</a:t>
            </a:r>
          </a:p>
          <a:p>
            <a:pPr lvl="0"/>
            <a:r>
              <a:rPr/>
              <a:t>Nine ways sector charts get colour wrong</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that already means something</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Palette</a:t>
                      </a:r>
                    </a:p>
                  </a:txBody>
                  <a:tcPr/>
                </a:tc>
                <a:tc>
                  <a:txBody>
                    <a:bodyPr/>
                    <a:lstStyle/>
                    <a:p>
                      <a:pPr lvl="0" indent="0" marL="0">
                        <a:buNone/>
                      </a:pPr>
                      <a:r>
                        <a:rPr/>
                        <a:t>Means</a:t>
                      </a:r>
                    </a:p>
                  </a:txBody>
                  <a:tcPr/>
                </a:tc>
                <a:tc>
                  <a:txBody>
                    <a:bodyPr/>
                    <a:lstStyle/>
                    <a:p>
                      <a:pPr lvl="0" indent="0" marL="0">
                        <a:buNone/>
                      </a:pPr>
                      <a:r>
                        <a:rPr/>
                        <a:t>Where it comes from</a:t>
                      </a:r>
                    </a:p>
                  </a:txBody>
                  <a:tcPr/>
                </a:tc>
              </a:tr>
              <a:tr h="0">
                <a:tc>
                  <a:txBody>
                    <a:bodyPr/>
                    <a:lstStyle/>
                    <a:p>
                      <a:pPr lvl="0" indent="0" marL="0">
                        <a:buNone/>
                      </a:pPr>
                      <a:r>
                        <a:rPr b="1"/>
                        <a:t>Green / yellow / red</a:t>
                      </a:r>
                    </a:p>
                  </a:txBody>
                </a:tc>
                <a:tc>
                  <a:txBody>
                    <a:bodyPr/>
                    <a:lstStyle/>
                    <a:p>
                      <a:pPr lvl="0" indent="0" marL="0">
                        <a:buNone/>
                      </a:pPr>
                      <a:r>
                        <a:rPr/>
                        <a:t>Normal, moderate, severe</a:t>
                      </a:r>
                    </a:p>
                  </a:txBody>
                </a:tc>
                <a:tc>
                  <a:txBody>
                    <a:bodyPr/>
                    <a:lstStyle/>
                    <a:p>
                      <a:pPr lvl="0" indent="0" marL="0">
                        <a:buNone/>
                      </a:pPr>
                      <a:r>
                        <a:rPr/>
                        <a:t>MUAC tape banding, triage</a:t>
                      </a:r>
                    </a:p>
                  </a:txBody>
                </a:tc>
              </a:tr>
              <a:tr h="0">
                <a:tc>
                  <a:txBody>
                    <a:bodyPr/>
                    <a:lstStyle/>
                    <a:p>
                      <a:pPr lvl="0" indent="0" marL="0">
                        <a:buNone/>
                      </a:pPr>
                      <a:r>
                        <a:rPr b="1"/>
                        <a:t>IPC phases 1–5</a:t>
                      </a:r>
                    </a:p>
                  </a:txBody>
                </a:tc>
                <a:tc>
                  <a:txBody>
                    <a:bodyPr/>
                    <a:lstStyle/>
                    <a:p>
                      <a:pPr lvl="0" indent="0" marL="0">
                        <a:buNone/>
                      </a:pPr>
                      <a:r>
                        <a:rPr/>
                        <a:t>Minimal, stressed, crisis, emergency, catastrophe</a:t>
                      </a:r>
                    </a:p>
                  </a:txBody>
                </a:tc>
                <a:tc>
                  <a:txBody>
                    <a:bodyPr/>
                    <a:lstStyle/>
                    <a:p>
                      <a:pPr lvl="0" indent="0" marL="0">
                        <a:buNone/>
                      </a:pPr>
                      <a:r>
                        <a:rPr/>
                        <a:t>IPC colour standard, fixed</a:t>
                      </a:r>
                    </a:p>
                  </a:txBody>
                </a:tc>
              </a:tr>
              <a:tr h="0">
                <a:tc>
                  <a:txBody>
                    <a:bodyPr/>
                    <a:lstStyle/>
                    <a:p>
                      <a:pPr lvl="0" indent="0" marL="0">
                        <a:buNone/>
                      </a:pPr>
                      <a:r>
                        <a:rPr b="1"/>
                        <a:t>JMP ladder</a:t>
                      </a:r>
                    </a:p>
                  </a:txBody>
                </a:tc>
                <a:tc>
                  <a:txBody>
                    <a:bodyPr/>
                    <a:lstStyle/>
                    <a:p>
                      <a:pPr lvl="0" indent="0" marL="0">
                        <a:buNone/>
                      </a:pPr>
                      <a:r>
                        <a:rPr/>
                        <a:t>Safely managed → surface water</a:t>
                      </a:r>
                    </a:p>
                  </a:txBody>
                </a:tc>
                <a:tc>
                  <a:txBody>
                    <a:bodyPr/>
                    <a:lstStyle/>
                    <a:p>
                      <a:pPr lvl="0" indent="0" marL="0">
                        <a:buNone/>
                      </a:pPr>
                      <a:r>
                        <a:rPr/>
                        <a:t>WHO/UNICEF joint monitoring</a:t>
                      </a:r>
                    </a:p>
                  </a:txBody>
                </a:tc>
              </a:tr>
              <a:tr h="0">
                <a:tc>
                  <a:txBody>
                    <a:bodyPr/>
                    <a:lstStyle/>
                    <a:p>
                      <a:pPr lvl="0" indent="0" marL="0">
                        <a:buNone/>
                      </a:pPr>
                      <a:r>
                        <a:rPr b="1"/>
                        <a:t>Blue</a:t>
                      </a:r>
                    </a:p>
                  </a:txBody>
                </a:tc>
                <a:tc>
                  <a:txBody>
                    <a:bodyPr/>
                    <a:lstStyle/>
                    <a:p>
                      <a:pPr lvl="0" indent="0" marL="0">
                        <a:buNone/>
                      </a:pPr>
                      <a:r>
                        <a:rPr/>
                        <a:t>Water</a:t>
                      </a:r>
                    </a:p>
                  </a:txBody>
                </a:tc>
                <a:tc>
                  <a:txBody>
                    <a:bodyPr/>
                    <a:lstStyle/>
                    <a:p>
                      <a:pPr lvl="0" indent="0" marL="0">
                        <a:buNone/>
                      </a:pPr>
                      <a:r>
                        <a:rPr/>
                        <a:t>WASH cluster convention</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that already means something</a:t>
            </a:r>
          </a:p>
        </p:txBody>
      </p:sp>
      <p:sp>
        <p:nvSpPr>
          <p:cNvPr id="3" name="Content Placeholder 2"/>
          <p:cNvSpPr>
            <a:spLocks noGrp="1"/>
          </p:cNvSpPr>
          <p:nvPr>
            <p:ph idx="1"/>
          </p:nvPr>
        </p:nvSpPr>
        <p:spPr/>
        <p:txBody>
          <a:bodyPr/>
          <a:lstStyle/>
          <a:p>
            <a:pPr lvl="0"/>
            <a:r>
              <a:rPr/>
              <a:t>The IPC palette is not a suggestion — Phase 3 is a specific orange and a map that uses a different one for Phase 3 will…</a:t>
            </a:r>
          </a:p>
          <a:p>
            <a:pPr lvl="0"/>
            <a:r>
              <a:rPr/>
              <a:t>The MUAC banding is why the signal palette is reserved on this platform — Green, amber and red are…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repurposing costs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districts, three signal colours. Nothing here is a severity.</a:t>
            </a:r>
            <a:br/>
            <a:r>
              <a:rPr>
                <a:latin typeface="Courier"/>
              </a:rPr>
              <a:t>COLOURS </a:t>
            </a:r>
            <a:r>
              <a:rPr>
                <a:solidFill>
                  <a:srgbClr val="666666"/>
                </a:solidFill>
                <a:latin typeface="Courier"/>
              </a:rPr>
              <a:t>=</a:t>
            </a:r>
            <a:r>
              <a:rPr>
                <a:latin typeface="Courier"/>
              </a:rPr>
              <a:t> {</a:t>
            </a:r>
            <a:r>
              <a:rPr>
                <a:solidFill>
                  <a:srgbClr val="4070A0"/>
                </a:solidFill>
                <a:latin typeface="Courier"/>
              </a:rPr>
              <a:t>"Nord-Ouest"</a:t>
            </a:r>
            <a:r>
              <a:rPr>
                <a:latin typeface="Courier"/>
              </a:rPr>
              <a:t>: </a:t>
            </a:r>
            <a:r>
              <a:rPr>
                <a:solidFill>
                  <a:srgbClr val="4070A0"/>
                </a:solidFill>
                <a:latin typeface="Courier"/>
              </a:rPr>
              <a:t>"#2f8f5b"</a:t>
            </a:r>
            <a:r>
              <a:rPr>
                <a:latin typeface="Courier"/>
              </a:rPr>
              <a:t>, </a:t>
            </a:r>
            <a:r>
              <a:rPr>
                <a:solidFill>
                  <a:srgbClr val="4070A0"/>
                </a:solidFill>
                <a:latin typeface="Courier"/>
              </a:rPr>
              <a:t>"Centre"</a:t>
            </a:r>
            <a:r>
              <a:rPr>
                <a:latin typeface="Courier"/>
              </a:rPr>
              <a:t>: </a:t>
            </a:r>
            <a:r>
              <a:rPr>
                <a:solidFill>
                  <a:srgbClr val="4070A0"/>
                </a:solidFill>
                <a:latin typeface="Courier"/>
              </a:rPr>
              <a:t>"#d9a02b"</a:t>
            </a:r>
            <a:r>
              <a:rPr>
                <a:latin typeface="Courier"/>
              </a:rPr>
              <a:t>, </a:t>
            </a:r>
            <a:r>
              <a:rPr>
                <a:solidFill>
                  <a:srgbClr val="4070A0"/>
                </a:solidFill>
                <a:latin typeface="Courier"/>
              </a:rPr>
              <a:t>"Sud-Est"</a:t>
            </a:r>
            <a:r>
              <a:rPr>
                <a:latin typeface="Courier"/>
              </a:rPr>
              <a:t>: </a:t>
            </a:r>
            <a:r>
              <a:rPr>
                <a:solidFill>
                  <a:srgbClr val="4070A0"/>
                </a:solidFill>
                <a:latin typeface="Courier"/>
              </a:rPr>
              <a:t>"#c0442f"</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repurposing costs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palette chosen because it is on the brand board, not because it means this.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repurposing costs</a:t>
            </a:r>
          </a:p>
        </p:txBody>
      </p:sp>
      <p:sp>
        <p:nvSpPr>
          <p:cNvPr id="3" name="Content Placeholder 2"/>
          <p:cNvSpPr>
            <a:spLocks noGrp="1"/>
          </p:cNvSpPr>
          <p:nvPr>
            <p:ph idx="1"/>
          </p:nvPr>
        </p:nvSpPr>
        <p:spPr/>
        <p:txBody>
          <a:bodyPr/>
          <a:lstStyle/>
          <a:p>
            <a:pPr lvl="0"/>
            <a:r>
              <a:rPr/>
              <a:t>A reader who sees red on Sud-Est reads “severe” before they read the axis — If Sud-Est happens to be the worst district…</a:t>
            </a:r>
          </a:p>
          <a:p>
            <a:pPr lvl="0"/>
            <a:r>
              <a:rPr/>
              <a:t>The cost is cumulative and it lands on the next chart — Once a reader has seen the signal band used decoratively, they…</a:t>
            </a:r>
          </a:p>
          <a:p>
            <a:pPr lvl="0"/>
            <a:r>
              <a:rPr/>
              <a:t>So the rule is not aesthetic — Reserve the signal band for severity, quality flags and indicator status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repurposing costs — In Python</a:t>
            </a:r>
          </a:p>
        </p:txBody>
      </p:sp>
      <p:sp>
        <p:nvSpPr>
          <p:cNvPr id="3" name="Content Placeholder 2"/>
          <p:cNvSpPr>
            <a:spLocks noGrp="1"/>
          </p:cNvSpPr>
          <p:nvPr>
            <p:ph idx="1"/>
          </p:nvPr>
        </p:nvSpPr>
        <p:spPr/>
        <p:txBody>
          <a:bodyPr/>
          <a:lstStyle/>
          <a:p>
            <a:pPr lvl="0" indent="0">
              <a:buNone/>
            </a:pPr>
            <a:r>
              <a:rPr>
                <a:latin typeface="Courier"/>
              </a:rPr>
              <a:t>INK, SPRUCE, SLATE </a:t>
            </a:r>
            <a:r>
              <a:rPr>
                <a:solidFill>
                  <a:srgbClr val="666666"/>
                </a:solidFill>
                <a:latin typeface="Courier"/>
              </a:rPr>
              <a:t>=</a:t>
            </a:r>
            <a:r>
              <a:rPr>
                <a:latin typeface="Courier"/>
              </a:rPr>
              <a:t> </a:t>
            </a:r>
            <a:r>
              <a:rPr>
                <a:solidFill>
                  <a:srgbClr val="4070A0"/>
                </a:solidFill>
                <a:latin typeface="Courier"/>
              </a:rPr>
              <a:t>"#16211E"</a:t>
            </a:r>
            <a:r>
              <a:rPr>
                <a:latin typeface="Courier"/>
              </a:rPr>
              <a:t>, </a:t>
            </a:r>
            <a:r>
              <a:rPr>
                <a:solidFill>
                  <a:srgbClr val="4070A0"/>
                </a:solidFill>
                <a:latin typeface="Courier"/>
              </a:rPr>
              <a:t>"#2F5D50"</a:t>
            </a:r>
            <a:r>
              <a:rPr>
                <a:latin typeface="Courier"/>
              </a:rPr>
              <a:t>, </a:t>
            </a:r>
            <a:r>
              <a:rPr>
                <a:solidFill>
                  <a:srgbClr val="4070A0"/>
                </a:solidFill>
                <a:latin typeface="Courier"/>
              </a:rPr>
              <a:t>"#5A6B66"</a:t>
            </a:r>
            <a:br/>
            <a:r>
              <a:rPr>
                <a:latin typeface="Courier"/>
              </a:rPr>
              <a:t>ax.barh(labels, values, color</a:t>
            </a:r>
            <a:r>
              <a:rPr>
                <a:solidFill>
                  <a:srgbClr val="666666"/>
                </a:solidFill>
                <a:latin typeface="Courier"/>
              </a:rPr>
              <a:t>=</a:t>
            </a:r>
            <a:r>
              <a:rPr>
                <a:latin typeface="Courier"/>
              </a:rPr>
              <a:t>[SPRUCE </a:t>
            </a:r>
            <a:r>
              <a:rPr b="1">
                <a:solidFill>
                  <a:srgbClr val="007020"/>
                </a:solidFill>
                <a:latin typeface="Courier"/>
              </a:rPr>
              <a:t>if</a:t>
            </a:r>
            <a:r>
              <a:rPr>
                <a:latin typeface="Courier"/>
              </a:rPr>
              <a:t> e </a:t>
            </a:r>
            <a:r>
              <a:rPr b="1">
                <a:solidFill>
                  <a:srgbClr val="007020"/>
                </a:solidFill>
                <a:latin typeface="Courier"/>
              </a:rPr>
              <a:t>else</a:t>
            </a:r>
            <a:r>
              <a:rPr>
                <a:latin typeface="Courier"/>
              </a:rPr>
              <a:t> SLATE </a:t>
            </a:r>
            <a:r>
              <a:rPr b="1">
                <a:solidFill>
                  <a:srgbClr val="007020"/>
                </a:solidFill>
                <a:latin typeface="Courier"/>
              </a:rPr>
              <a:t>for</a:t>
            </a:r>
            <a:r>
              <a:rPr>
                <a:latin typeface="Courier"/>
              </a:rPr>
              <a:t> e </a:t>
            </a:r>
            <a:r>
              <a:rPr b="1">
                <a:solidFill>
                  <a:srgbClr val="007020"/>
                </a:solidFill>
                <a:latin typeface="Courier"/>
              </a:rPr>
              <a:t>in</a:t>
            </a:r>
            <a:r>
              <a:rPr>
                <a:latin typeface="Courier"/>
              </a:rPr>
              <a:t> emphasis])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repurposing costs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scale_fill_manual</a:t>
            </a:r>
            <a:r>
              <a:rPr>
                <a:latin typeface="Courier"/>
              </a:rPr>
              <a:t>(</a:t>
            </a:r>
            <a:r>
              <a:rPr>
                <a:solidFill>
                  <a:srgbClr val="7D9029"/>
                </a:solidFill>
                <a:latin typeface="Courier"/>
              </a:rPr>
              <a:t>values =</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007020"/>
                </a:solidFill>
                <a:latin typeface="Courier"/>
              </a:rPr>
              <a:t>=</a:t>
            </a:r>
            <a:r>
              <a:rPr>
                <a:latin typeface="Courier"/>
              </a:rPr>
              <a:t> </a:t>
            </a:r>
            <a:r>
              <a:rPr>
                <a:solidFill>
                  <a:srgbClr val="4070A0"/>
                </a:solidFill>
                <a:latin typeface="Courier"/>
              </a:rPr>
              <a:t>"#2F5D50"</a:t>
            </a:r>
            <a:r>
              <a:rPr>
                <a:latin typeface="Courier"/>
              </a:rPr>
              <a:t>, </a:t>
            </a:r>
            <a:r>
              <a:rPr>
                <a:solidFill>
                  <a:srgbClr val="4070A0"/>
                </a:solidFill>
                <a:latin typeface="Courier"/>
              </a:rPr>
              <a:t>"FALSE"</a:t>
            </a:r>
            <a:r>
              <a:rPr>
                <a:latin typeface="Courier"/>
              </a:rPr>
              <a:t> </a:t>
            </a:r>
            <a:r>
              <a:rPr>
                <a:solidFill>
                  <a:srgbClr val="007020"/>
                </a:solidFill>
                <a:latin typeface="Courier"/>
              </a:rPr>
              <a:t>=</a:t>
            </a:r>
            <a:r>
              <a:rPr>
                <a:latin typeface="Courier"/>
              </a:rPr>
              <a:t> </a:t>
            </a:r>
            <a:r>
              <a:rPr>
                <a:solidFill>
                  <a:srgbClr val="4070A0"/>
                </a:solidFill>
                <a:latin typeface="Courier"/>
              </a:rPr>
              <a:t>"#5A6B66"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repurposing costs</a:t>
            </a:r>
          </a:p>
        </p:txBody>
      </p:sp>
      <p:sp>
        <p:nvSpPr>
          <p:cNvPr id="3" name="Content Placeholder 2"/>
          <p:cNvSpPr>
            <a:spLocks noGrp="1"/>
          </p:cNvSpPr>
          <p:nvPr>
            <p:ph idx="1"/>
          </p:nvPr>
        </p:nvSpPr>
        <p:spPr/>
        <p:txBody>
          <a:bodyPr/>
          <a:lstStyle/>
          <a:p>
            <a:pPr lvl="0"/>
            <a:r>
              <a:rPr/>
              <a:t>Two colours is usually the whole palette a programme chart needs — one for the series, one for the thing you are…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as encoding, and what it can carry</a:t>
            </a:r>
          </a:p>
        </p:txBody>
      </p:sp>
      <p:sp>
        <p:nvSpPr>
          <p:cNvPr id="3" name="Content Placeholder 2"/>
          <p:cNvSpPr>
            <a:spLocks noGrp="1"/>
          </p:cNvSpPr>
          <p:nvPr>
            <p:ph idx="1"/>
          </p:nvPr>
        </p:nvSpPr>
        <p:spPr/>
        <p:txBody>
          <a:bodyPr/>
          <a:lstStyle/>
          <a:p>
            <a:pPr lvl="0"/>
            <a:r>
              <a:rPr/>
              <a:t>Categorical — Distinct hues, at most about six before a reader stops distinguishing them</a:t>
            </a:r>
          </a:p>
          <a:p>
            <a:pPr lvl="0"/>
            <a:r>
              <a:rPr/>
              <a:t>Sequential — One hue, light to dark, for an ordered quantity</a:t>
            </a:r>
          </a:p>
          <a:p>
            <a:pPr lvl="0"/>
            <a:r>
              <a:rPr/>
              <a:t>Diverging — Two hues from a meaningful midpoint — change from baseline, above and below a target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as encoding, and what it can carry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 </a:t>
            </a:r>
            <a:r>
              <a:rPr>
                <a:solidFill>
                  <a:srgbClr val="666666"/>
                </a:solidFill>
                <a:latin typeface="Courier"/>
              </a:rPr>
              <a:t>=</a:t>
            </a:r>
            <a:r>
              <a:rPr>
                <a:latin typeface="Courier"/>
              </a:rPr>
              <a:t> plt.subplots()</a:t>
            </a:r>
            <a:br/>
            <a:r>
              <a:rPr>
                <a:latin typeface="Courier"/>
              </a:rPr>
              <a:t>ax.barh(districts, change, color</a:t>
            </a:r>
            <a:r>
              <a:rPr>
                <a:solidFill>
                  <a:srgbClr val="666666"/>
                </a:solidFill>
                <a:latin typeface="Courier"/>
              </a:rPr>
              <a:t>=</a:t>
            </a:r>
            <a:r>
              <a:rPr>
                <a:latin typeface="Courier"/>
              </a:rPr>
              <a:t>[</a:t>
            </a:r>
            <a:r>
              <a:rPr>
                <a:solidFill>
                  <a:srgbClr val="4070A0"/>
                </a:solidFill>
                <a:latin typeface="Courier"/>
              </a:rPr>
              <a:t>"#c0442f"</a:t>
            </a:r>
            <a:r>
              <a:rPr>
                <a:latin typeface="Courier"/>
              </a:rPr>
              <a:t> </a:t>
            </a:r>
            <a:r>
              <a:rPr b="1">
                <a:solidFill>
                  <a:srgbClr val="007020"/>
                </a:solidFill>
                <a:latin typeface="Courier"/>
              </a:rPr>
              <a:t>if</a:t>
            </a:r>
            <a:r>
              <a:rPr>
                <a:latin typeface="Courier"/>
              </a:rPr>
              <a:t> c </a:t>
            </a:r>
            <a:r>
              <a:rPr>
                <a:solidFill>
                  <a:srgbClr val="666666"/>
                </a:solidFill>
                <a:latin typeface="Courier"/>
              </a:rPr>
              <a:t>&lt;</a:t>
            </a:r>
            <a:r>
              <a:rPr>
                <a:latin typeface="Courier"/>
              </a:rPr>
              <a:t> </a:t>
            </a:r>
            <a:r>
              <a:rPr>
                <a:solidFill>
                  <a:srgbClr val="40A070"/>
                </a:solidFill>
                <a:latin typeface="Courier"/>
              </a:rPr>
              <a:t>0</a:t>
            </a:r>
            <a:r>
              <a:rPr>
                <a:latin typeface="Courier"/>
              </a:rPr>
              <a:t> </a:t>
            </a:r>
            <a:r>
              <a:rPr b="1">
                <a:solidFill>
                  <a:srgbClr val="007020"/>
                </a:solidFill>
                <a:latin typeface="Courier"/>
              </a:rPr>
              <a:t>else</a:t>
            </a:r>
            <a:r>
              <a:rPr>
                <a:latin typeface="Courier"/>
              </a:rPr>
              <a:t> </a:t>
            </a:r>
            <a:r>
              <a:rPr>
                <a:solidFill>
                  <a:srgbClr val="4070A0"/>
                </a:solidFill>
                <a:latin typeface="Courier"/>
              </a:rPr>
              <a:t>"#2f8f5b"</a:t>
            </a:r>
            <a:r>
              <a:rPr>
                <a:latin typeface="Courier"/>
              </a:rPr>
              <a:t> </a:t>
            </a:r>
            <a:r>
              <a:rPr b="1">
                <a:solidFill>
                  <a:srgbClr val="007020"/>
                </a:solidFill>
                <a:latin typeface="Courier"/>
              </a:rPr>
              <a:t>for</a:t>
            </a:r>
            <a:r>
              <a:rPr>
                <a:latin typeface="Courier"/>
              </a:rPr>
              <a:t> c </a:t>
            </a:r>
            <a:r>
              <a:rPr b="1">
                <a:solidFill>
                  <a:srgbClr val="007020"/>
                </a:solidFill>
                <a:latin typeface="Courier"/>
              </a:rPr>
              <a:t>in</a:t>
            </a:r>
            <a:r>
              <a:rPr>
                <a:latin typeface="Courier"/>
              </a:rPr>
              <a:t> change])</a:t>
            </a:r>
            <a:br/>
            <a:r>
              <a:rPr>
                <a:latin typeface="Courier"/>
              </a:rPr>
              <a:t>ax.axvline(</a:t>
            </a:r>
            <a:r>
              <a:rPr>
                <a:solidFill>
                  <a:srgbClr val="40A070"/>
                </a:solidFill>
                <a:latin typeface="Courier"/>
              </a:rPr>
              <a:t>0</a:t>
            </a:r>
            <a:r>
              <a:rPr>
                <a:latin typeface="Courier"/>
              </a:rPr>
              <a:t>, color</a:t>
            </a:r>
            <a:r>
              <a:rPr>
                <a:solidFill>
                  <a:srgbClr val="666666"/>
                </a:solidFill>
                <a:latin typeface="Courier"/>
              </a:rPr>
              <a:t>=</a:t>
            </a:r>
            <a:r>
              <a:rPr>
                <a:solidFill>
                  <a:srgbClr val="4070A0"/>
                </a:solidFill>
                <a:latin typeface="Courier"/>
              </a:rPr>
              <a:t>"#16211E"</a:t>
            </a:r>
            <a:r>
              <a:rPr>
                <a:latin typeface="Courier"/>
              </a:rPr>
              <a:t>, linewidth</a:t>
            </a:r>
            <a:r>
              <a:rPr>
                <a:solidFill>
                  <a:srgbClr val="666666"/>
                </a:solidFill>
                <a:latin typeface="Courier"/>
              </a:rPr>
              <a:t>=</a:t>
            </a:r>
            <a:r>
              <a:rPr>
                <a:solidFill>
                  <a:srgbClr val="40A070"/>
                </a:solidFill>
                <a:latin typeface="Courier"/>
              </a:rPr>
              <a:t>1</a:t>
            </a:r>
            <a:r>
              <a:rPr>
                <a:latin typeface="Courier"/>
              </a:rPr>
              <a:t>)     </a:t>
            </a:r>
            <a:r>
              <a:rPr i="1">
                <a:solidFill>
                  <a:srgbClr val="60A0B0"/>
                </a:solidFill>
                <a:latin typeface="Courier"/>
              </a:rPr>
              <a:t># the midpoint, drawn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as encoding, and what it can carry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If the midpoint is not drawn, the reader guesses where it is.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as encoding, and what it can carry</a:t>
            </a:r>
          </a:p>
        </p:txBody>
      </p:sp>
      <p:sp>
        <p:nvSpPr>
          <p:cNvPr id="3" name="Content Placeholder 2"/>
          <p:cNvSpPr>
            <a:spLocks noGrp="1"/>
          </p:cNvSpPr>
          <p:nvPr>
            <p:ph idx="1"/>
          </p:nvPr>
        </p:nvSpPr>
        <p:spPr/>
        <p:txBody>
          <a:bodyPr/>
          <a:lstStyle/>
          <a:p>
            <a:pPr lvl="0"/>
            <a:r>
              <a:rPr/>
              <a:t>Here the signal colours are legitimate — because the encoding </a:t>
            </a:r>
            <a:r>
              <a:rPr i="1"/>
              <a:t>is</a:t>
            </a:r>
            <a:r>
              <a:rPr/>
              <a:t> a state: worse or better than the previous round,…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is the weakest channel; use position first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Rank</a:t>
                      </a:r>
                    </a:p>
                  </a:txBody>
                  <a:tcPr/>
                </a:tc>
                <a:tc>
                  <a:txBody>
                    <a:bodyPr/>
                    <a:lstStyle/>
                    <a:p>
                      <a:pPr lvl="0" indent="0" marL="0">
                        <a:buNone/>
                      </a:pPr>
                      <a:r>
                        <a:rPr/>
                        <a:t>Encoding</a:t>
                      </a:r>
                    </a:p>
                  </a:txBody>
                  <a:tcPr/>
                </a:tc>
                <a:tc>
                  <a:txBody>
                    <a:bodyPr/>
                    <a:lstStyle/>
                    <a:p>
                      <a:pPr lvl="0" indent="0" marL="0">
                        <a:buNone/>
                      </a:pPr>
                      <a:r>
                        <a:rPr/>
                        <a:t>Use for</a:t>
                      </a:r>
                    </a:p>
                  </a:txBody>
                  <a:tcPr/>
                </a:tc>
              </a:tr>
              <a:tr h="0">
                <a:tc>
                  <a:txBody>
                    <a:bodyPr/>
                    <a:lstStyle/>
                    <a:p>
                      <a:pPr lvl="0" indent="0" marL="0">
                        <a:buNone/>
                      </a:pPr>
                      <a:r>
                        <a:rPr/>
                        <a:t>1</a:t>
                      </a:r>
                    </a:p>
                  </a:txBody>
                </a:tc>
                <a:tc>
                  <a:txBody>
                    <a:bodyPr/>
                    <a:lstStyle/>
                    <a:p>
                      <a:pPr lvl="0" indent="0" marL="0">
                        <a:buNone/>
                      </a:pPr>
                      <a:r>
                        <a:rPr/>
                        <a:t>Position on a common scale</a:t>
                      </a:r>
                    </a:p>
                  </a:txBody>
                </a:tc>
                <a:tc>
                  <a:txBody>
                    <a:bodyPr/>
                    <a:lstStyle/>
                    <a:p>
                      <a:pPr lvl="0" indent="0" marL="0">
                        <a:buNone/>
                      </a:pPr>
                      <a:r>
                        <a:rPr/>
                        <a:t>The main comparison</a:t>
                      </a:r>
                    </a:p>
                  </a:txBody>
                </a:tc>
              </a:tr>
              <a:tr h="0">
                <a:tc>
                  <a:txBody>
                    <a:bodyPr/>
                    <a:lstStyle/>
                    <a:p>
                      <a:pPr lvl="0" indent="0" marL="0">
                        <a:buNone/>
                      </a:pPr>
                      <a:r>
                        <a:rPr/>
                        <a:t>2</a:t>
                      </a:r>
                    </a:p>
                  </a:txBody>
                </a:tc>
                <a:tc>
                  <a:txBody>
                    <a:bodyPr/>
                    <a:lstStyle/>
                    <a:p>
                      <a:pPr lvl="0" indent="0" marL="0">
                        <a:buNone/>
                      </a:pPr>
                      <a:r>
                        <a:rPr/>
                        <a:t>Length</a:t>
                      </a:r>
                    </a:p>
                  </a:txBody>
                </a:tc>
                <a:tc>
                  <a:txBody>
                    <a:bodyPr/>
                    <a:lstStyle/>
                    <a:p>
                      <a:pPr lvl="0" indent="0" marL="0">
                        <a:buNone/>
                      </a:pPr>
                      <a:r>
                        <a:rPr/>
                        <a:t>Bars</a:t>
                      </a:r>
                    </a:p>
                  </a:txBody>
                </a:tc>
              </a:tr>
              <a:tr h="0">
                <a:tc>
                  <a:txBody>
                    <a:bodyPr/>
                    <a:lstStyle/>
                    <a:p>
                      <a:pPr lvl="0" indent="0" marL="0">
                        <a:buNone/>
                      </a:pPr>
                      <a:r>
                        <a:rPr/>
                        <a:t>3</a:t>
                      </a:r>
                    </a:p>
                  </a:txBody>
                </a:tc>
                <a:tc>
                  <a:txBody>
                    <a:bodyPr/>
                    <a:lstStyle/>
                    <a:p>
                      <a:pPr lvl="0" indent="0" marL="0">
                        <a:buNone/>
                      </a:pPr>
                      <a:r>
                        <a:rPr/>
                        <a:t>Angle, slope</a:t>
                      </a:r>
                    </a:p>
                  </a:txBody>
                </a:tc>
                <a:tc>
                  <a:txBody>
                    <a:bodyPr/>
                    <a:lstStyle/>
                    <a:p>
                      <a:pPr lvl="0" indent="0" marL="0">
                        <a:buNone/>
                      </a:pPr>
                      <a:r>
                        <a:rPr/>
                        <a:t>Lines over time</a:t>
                      </a:r>
                    </a:p>
                  </a:txBody>
                </a:tc>
              </a:tr>
              <a:tr h="0">
                <a:tc>
                  <a:txBody>
                    <a:bodyPr/>
                    <a:lstStyle/>
                    <a:p>
                      <a:pPr lvl="0" indent="0" marL="0">
                        <a:buNone/>
                      </a:pPr>
                      <a:r>
                        <a:rPr/>
                        <a:t>4</a:t>
                      </a:r>
                    </a:p>
                  </a:txBody>
                </a:tc>
                <a:tc>
                  <a:txBody>
                    <a:bodyPr/>
                    <a:lstStyle/>
                    <a:p>
                      <a:pPr lvl="0" indent="0" marL="0">
                        <a:buNone/>
                      </a:pPr>
                      <a:r>
                        <a:rPr/>
                        <a:t>Area</a:t>
                      </a:r>
                    </a:p>
                  </a:txBody>
                </a:tc>
                <a:tc>
                  <a:txBody>
                    <a:bodyPr/>
                    <a:lstStyle/>
                    <a:p>
                      <a:pPr lvl="0" indent="0" marL="0">
                        <a:buNone/>
                      </a:pPr>
                      <a:r>
                        <a:rPr/>
                        <a:t>Rarely; a bubble is read as its radius</a:t>
                      </a:r>
                    </a:p>
                  </a:txBody>
                </a:tc>
              </a:tr>
              <a:tr h="0">
                <a:tc>
                  <a:txBody>
                    <a:bodyPr/>
                    <a:lstStyle/>
                    <a:p>
                      <a:pPr lvl="0" indent="0" marL="0">
                        <a:buNone/>
                      </a:pPr>
                      <a:r>
                        <a:rPr/>
                        <a:t>5</a:t>
                      </a:r>
                    </a:p>
                  </a:txBody>
                </a:tc>
                <a:tc>
                  <a:txBody>
                    <a:bodyPr/>
                    <a:lstStyle/>
                    <a:p>
                      <a:pPr lvl="0" indent="0" marL="0">
                        <a:buNone/>
                      </a:pPr>
                      <a:r>
                        <a:rPr b="1"/>
                        <a:t>Colour intensity</a:t>
                      </a:r>
                    </a:p>
                  </a:txBody>
                </a:tc>
                <a:tc>
                  <a:txBody>
                    <a:bodyPr/>
                    <a:lstStyle/>
                    <a:p>
                      <a:pPr lvl="0" indent="0" marL="0">
                        <a:buNone/>
                      </a:pPr>
                      <a:r>
                        <a:rPr/>
                        <a:t>An additional dimension, never the main one</a:t>
                      </a:r>
                    </a:p>
                  </a:txBody>
                </a:tc>
              </a:tr>
              <a:tr h="0">
                <a:tc>
                  <a:txBody>
                    <a:bodyPr/>
                    <a:lstStyle/>
                    <a:p>
                      <a:pPr lvl="0" indent="0" marL="0">
                        <a:buNone/>
                      </a:pPr>
                      <a:r>
                        <a:rPr/>
                        <a:t>6</a:t>
                      </a:r>
                    </a:p>
                  </a:txBody>
                </a:tc>
                <a:tc>
                  <a:txBody>
                    <a:bodyPr/>
                    <a:lstStyle/>
                    <a:p>
                      <a:pPr lvl="0" indent="0" marL="0">
                        <a:buNone/>
                      </a:pPr>
                      <a:r>
                        <a:rPr/>
                        <a:t>Colour hue</a:t>
                      </a:r>
                    </a:p>
                  </a:txBody>
                </a:tc>
                <a:tc>
                  <a:txBody>
                    <a:bodyPr/>
                    <a:lstStyle/>
                    <a:p>
                      <a:pPr lvl="0" indent="0" marL="0">
                        <a:buNone/>
                      </a:pPr>
                      <a:r>
                        <a:rPr/>
                        <a:t>Category labels</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is the weakest channel; use position first</a:t>
            </a:r>
          </a:p>
        </p:txBody>
      </p:sp>
      <p:sp>
        <p:nvSpPr>
          <p:cNvPr id="3" name="Content Placeholder 2"/>
          <p:cNvSpPr>
            <a:spLocks noGrp="1"/>
          </p:cNvSpPr>
          <p:nvPr>
            <p:ph idx="1"/>
          </p:nvPr>
        </p:nvSpPr>
        <p:spPr/>
        <p:txBody>
          <a:bodyPr/>
          <a:lstStyle/>
          <a:p>
            <a:pPr lvl="0"/>
            <a:r>
              <a:rPr/>
              <a:t>If the finding is only visible in the colour, the chart has encoded it in the weakest available channel — A choropleth…</a:t>
            </a:r>
          </a:p>
          <a:p>
            <a:pPr lvl="0"/>
            <a:r>
              <a:rPr/>
              <a:t>Redundant encoding is not redundant — Marking the emphasised bars by colour </a:t>
            </a:r>
            <a:r>
              <a:rPr i="1"/>
              <a:t>and</a:t>
            </a:r>
            <a:r>
              <a:rPr/>
              <a:t> by a caption that names them means…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Nine ways sector charts get colour wrong</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Mistake</a:t>
                      </a:r>
                    </a:p>
                  </a:txBody>
                  <a:tcPr/>
                </a:tc>
                <a:tc>
                  <a:txBody>
                    <a:bodyPr/>
                    <a:lstStyle/>
                    <a:p>
                      <a:pPr lvl="0" indent="0" marL="0">
                        <a:buNone/>
                      </a:pPr>
                      <a:r>
                        <a:rPr/>
                        <a:t>Fix</a:t>
                      </a:r>
                    </a:p>
                  </a:txBody>
                  <a:tcPr/>
                </a:tc>
              </a:tr>
              <a:tr h="0">
                <a:tc>
                  <a:txBody>
                    <a:bodyPr/>
                    <a:lstStyle/>
                    <a:p>
                      <a:pPr lvl="0" indent="0" marL="0">
                        <a:buNone/>
                      </a:pPr>
                      <a:r>
                        <a:rPr/>
                        <a:t>Signal colours on non-severity categories</a:t>
                      </a:r>
                    </a:p>
                  </a:txBody>
                </a:tc>
                <a:tc>
                  <a:txBody>
                    <a:bodyPr/>
                    <a:lstStyle/>
                    <a:p>
                      <a:pPr lvl="0" indent="0" marL="0">
                        <a:buNone/>
                      </a:pPr>
                      <a:r>
                        <a:rPr/>
                        <a:t>Neutral palette</a:t>
                      </a:r>
                    </a:p>
                  </a:txBody>
                </a:tc>
              </a:tr>
              <a:tr h="0">
                <a:tc>
                  <a:txBody>
                    <a:bodyPr/>
                    <a:lstStyle/>
                    <a:p>
                      <a:pPr lvl="0" indent="0" marL="0">
                        <a:buNone/>
                      </a:pPr>
                      <a:r>
                        <a:rPr/>
                        <a:t>A rainbow scale for an ordered quantity</a:t>
                      </a:r>
                    </a:p>
                  </a:txBody>
                </a:tc>
                <a:tc>
                  <a:txBody>
                    <a:bodyPr/>
                    <a:lstStyle/>
                    <a:p>
                      <a:pPr lvl="0" indent="0" marL="0">
                        <a:buNone/>
                      </a:pPr>
                      <a:r>
                        <a:rPr/>
                        <a:t>Single-hue sequential</a:t>
                      </a:r>
                    </a:p>
                  </a:txBody>
                </a:tc>
              </a:tr>
              <a:tr h="0">
                <a:tc>
                  <a:txBody>
                    <a:bodyPr/>
                    <a:lstStyle/>
                    <a:p>
                      <a:pPr lvl="0" indent="0" marL="0">
                        <a:buNone/>
                      </a:pPr>
                      <a:r>
                        <a:rPr/>
                        <a:t>IPC-like oranges that are not IPC values</a:t>
                      </a:r>
                    </a:p>
                  </a:txBody>
                </a:tc>
                <a:tc>
                  <a:txBody>
                    <a:bodyPr/>
                    <a:lstStyle/>
                    <a:p>
                      <a:pPr lvl="0" indent="0" marL="0">
                        <a:buNone/>
                      </a:pPr>
                      <a:r>
                        <a:rPr/>
                        <a:t>Use the published values, or do not imply phases</a:t>
                      </a:r>
                    </a:p>
                  </a:txBody>
                </a:tc>
              </a:tr>
              <a:tr h="0">
                <a:tc>
                  <a:txBody>
                    <a:bodyPr/>
                    <a:lstStyle/>
                    <a:p>
                      <a:pPr lvl="0" indent="0" marL="0">
                        <a:buNone/>
                      </a:pPr>
                      <a:r>
                        <a:rPr/>
                        <a:t>Red for “female”, blue for “male”</a:t>
                      </a:r>
                    </a:p>
                  </a:txBody>
                </a:tc>
                <a:tc>
                  <a:txBody>
                    <a:bodyPr/>
                    <a:lstStyle/>
                    <a:p>
                      <a:pPr lvl="0" indent="0" marL="0">
                        <a:buNone/>
                      </a:pPr>
                      <a:r>
                        <a:rPr/>
                        <a:t>Neutral pair; sex is not a severity</a:t>
                      </a:r>
                    </a:p>
                  </a:txBody>
                </a:tc>
              </a:tr>
              <a:tr h="0">
                <a:tc>
                  <a:txBody>
                    <a:bodyPr/>
                    <a:lstStyle/>
                    <a:p>
                      <a:pPr lvl="0" indent="0" marL="0">
                        <a:buNone/>
                      </a:pPr>
                      <a:r>
                        <a:rPr/>
                        <a:t>Diverging scale centred on the data mean</a:t>
                      </a:r>
                    </a:p>
                  </a:txBody>
                </a:tc>
                <a:tc>
                  <a:txBody>
                    <a:bodyPr/>
                    <a:lstStyle/>
                    <a:p>
                      <a:pPr lvl="0" indent="0" marL="0">
                        <a:buNone/>
                      </a:pPr>
                      <a:r>
                        <a:rPr/>
                        <a:t>Centre on a real midpoint, and draw it</a:t>
                      </a:r>
                    </a:p>
                  </a:txBody>
                </a:tc>
              </a:tr>
              <a:tr h="0">
                <a:tc>
                  <a:txBody>
                    <a:bodyPr/>
                    <a:lstStyle/>
                    <a:p>
                      <a:pPr lvl="0" indent="0" marL="0">
                        <a:buNone/>
                      </a:pPr>
                      <a:r>
                        <a:rPr/>
                        <a:t>A legend for two categories</a:t>
                      </a:r>
                    </a:p>
                  </a:txBody>
                </a:tc>
                <a:tc>
                  <a:txBody>
                    <a:bodyPr/>
                    <a:lstStyle/>
                    <a:p>
                      <a:pPr lvl="0" indent="0" marL="0">
                        <a:buNone/>
                      </a:pPr>
                      <a:r>
                        <a:rPr/>
                        <a:t>Label them directly on the chart</a:t>
                      </a:r>
                    </a:p>
                  </a:txBody>
                </a:tc>
              </a:tr>
              <a:tr h="0">
                <a:tc>
                  <a:txBody>
                    <a:bodyPr/>
                    <a:lstStyle/>
                    <a:p>
                      <a:pPr lvl="0" indent="0" marL="0">
                        <a:buNone/>
                      </a:pPr>
                      <a:r>
                        <a:rPr/>
                        <a:t>Colour carrying the finding</a:t>
                      </a:r>
                    </a:p>
                  </a:txBody>
                </a:tc>
                <a:tc>
                  <a:txBody>
                    <a:bodyPr/>
                    <a:lstStyle/>
                    <a:p>
                      <a:pPr lvl="0" indent="0" marL="0">
                        <a:buNone/>
                      </a:pPr>
                      <a:r>
                        <a:rPr/>
                        <a:t>Move the finding to position or length</a:t>
                      </a:r>
                    </a:p>
                  </a:txBody>
                </a:tc>
              </a:tr>
              <a:tr h="0">
                <a:tc>
                  <a:txBody>
                    <a:bodyPr/>
                    <a:lstStyle/>
                    <a:p>
                      <a:pPr lvl="0" indent="0" marL="0">
                        <a:buNone/>
                      </a:pPr>
                      <a:r>
                        <a:rPr/>
                        <a:t>More than six categorical hues</a:t>
                      </a:r>
                    </a:p>
                  </a:txBody>
                </a:tc>
                <a:tc>
                  <a:txBody>
                    <a:bodyPr/>
                    <a:lstStyle/>
                    <a:p>
                      <a:pPr lvl="0" indent="0" marL="0">
                        <a:buNone/>
                      </a:pPr>
                      <a:r>
                        <a:rPr/>
                        <a:t>Small multiples</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Nine ways sector charts get colour wrong</a:t>
            </a:r>
          </a:p>
        </p:txBody>
      </p:sp>
      <p:sp>
        <p:nvSpPr>
          <p:cNvPr id="3" name="Content Placeholder 2"/>
          <p:cNvSpPr>
            <a:spLocks noGrp="1"/>
          </p:cNvSpPr>
          <p:nvPr>
            <p:ph idx="1"/>
          </p:nvPr>
        </p:nvSpPr>
        <p:spPr/>
        <p:txBody>
          <a:bodyPr/>
          <a:lstStyle/>
          <a:p>
            <a:pPr lvl="0"/>
            <a:r>
              <a:rPr/>
              <a:t>The last one is the most common in this sector — because a two-line chart looks finished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Figure conventions used in this report
  Charts use a neutral two-colour palette: one tone for the series, a darker
  tone for values the caption calls out.
  Green, amber and red are reserved for severity and data-quality status --
  MUAC banding, indicator status, completeness flags -- and are not used for
  geographic or demographic categories anywhere in this report.
  IPC phase maps use the published IPC colour values without modification.
  Where a chart uses a diverging scale, the midpoint is a stated reference
  (the previous round, or the national target) and is drawn on the chart.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Four lines in the methods annex, and they answer the question a reviewer asks about every map in the pack — A report…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Colour intensity is the weakest encoding, and a choropleth puts the entire finding into it.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https://data-analysis.cassion.dev/courses/data-visualisation/viz-03-the-palette-you-must-not-repurpose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three colours you cannot spend twice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Green, amber and red mean normal, moderate and severe to this audience before they read a legend. A chart that spends them on three districts has taught the reader to stop reading them as a measurement, and no legend buys that back.</vt:lpwstr>
  </property>
</Properties>
</file>