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notesMaster" Target="notesMasters/notesMaster1.xml" /><Relationship Id="rId27" Type="http://schemas.openxmlformats.org/officeDocument/2006/relationships/viewProps" Target="viewProps.xml" /><Relationship Id="rId26" Type="http://schemas.openxmlformats.org/officeDocument/2006/relationships/presProps" Target="presProps.xml" /><Relationship Id="rId1" Type="http://schemas.openxmlformats.org/officeDocument/2006/relationships/slideMaster" Target="slideMasters/slideMaster1.xml" /><Relationship Id="rId29" Type="http://schemas.openxmlformats.org/officeDocument/2006/relationships/tableStyles" Target="tableStyles.xml" /><Relationship Id="rId28"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Vert, ambre et rouge signifient normal, modéré et sévère pour ce public avant toute lecture de légende. Un graphique qui les dépense sur trois districts a appris au lecteur à cesser de les lire comme une mesure, et aucune légende ne le rachète.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 public lit couramment plusieurs palettes, sans légende, parce qu’elles sont inscrites dans les standards selon lesquels il travaille.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palette IPC n’est pas une suggestion. La phase 3 est un orange précis, et une carte qui emploie un autre orange pour la phase 3 sera lue comme une autre phase par quelqu’un qui regarde des cartes IPC chaque semaine. Employez les valeurs publiées ou n’employez pas de couleurs de phase. Les bandes du PB sont la raison pour laquelle la palette de signal est réservée sur cette plateforme. Vert, ambre et rouge sont </a:t>
            </a:r>
            <a:r>
              <a:rPr>
                <a:latin typeface="Courier"/>
              </a:rPr>
              <a:t>--color-signal-normal</a:t>
            </a:r>
            <a:r>
              <a:rPr/>
              <a:t>, </a:t>
            </a:r>
            <a:r>
              <a:rPr>
                <a:latin typeface="Courier"/>
              </a:rPr>
              <a:t>-moderate</a:t>
            </a:r>
            <a:r>
              <a:rPr/>
              <a:t> et </a:t>
            </a:r>
            <a:r>
              <a:rPr>
                <a:latin typeface="Courier"/>
              </a:rPr>
              <a:t>-severe</a:t>
            </a:r>
            <a:r>
              <a:rPr/>
              <a:t>, et ils servent à l’état de la donnée — statut d’indicateur, sévérité, drapeaux de qualité — et à rien d’autre.</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lecteur qui voit du rouge sur Sud-Est lit « sévère » avant de lire l’axe. Si Sud-Est se trouve être le pire district, le graphique a eu de la chance et a enseigné une mauvaise habitude ; si c’est le meilleur, le graphique a dit l’inverse de ses propres données. Le coût est cumulatif et il retombe sur le graphique suivant. Une fois qu’un lecteur a vu la bande de signal employée décorativement, il cesse de la lire comme une mesure — et le graphique où elle </a:t>
            </a:r>
            <a:r>
              <a:rPr i="1"/>
              <a:t>est</a:t>
            </a:r>
            <a:r>
              <a:rPr/>
              <a:t> une mesure a perdu le raccourci dont il dépendait. La règle n’est donc pas esthétique. Réservez la bande de signal à la sévérité, aux drapeaux de qualité et au statut des indicateurs. Tout le reste prend la palette neutre.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couleurs suffisent généralement à toute la palette d’un graphique de programme : une pour la série, une pour ce que vous désignez. Chaque figure de cette plateforme emploie exactement cela, et aucune n’a eu besoin d’une troisième.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usages, et un seul concerne la question de savoir quelle couleur est la plus jolie. Catégoriel. Des teintes distinctes, au plus six environ avant qu’un lecteur cesse de les distinguer. Au-delà de six, employez des petits multiples ou des étiquettes directes plutôt qu’une légende. Séquentiel. Une seule teinte, du clair au foncé, pour une quantité ordonnée. Couverture, taux, effectifs. Divergent. Deux teintes depuis un point médian signifiant — l’évolution depuis le départ, au-dessus et en dessous d’une cible. Le point médian doit être réel. Une échelle divergente centrée sur la moyenne des données invente un point médian et colore en rouge la moitié des districts pour être sous la moyenne, ce que tout jeu de données garantit.</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Ici les couleurs de signal sont légitimes, parce que l’encodage </a:t>
            </a:r>
            <a:r>
              <a:rPr i="1"/>
              <a:t>est</a:t>
            </a:r>
            <a:r>
              <a:rPr/>
              <a:t> un état : pire ou meilleur qu’au passage précédent, avec zéro comme point médian réel tracé sur le graphique.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classement des encodages visuels par la fidélité avec laquelle ils sont lus n’est pas affaire de goût.</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 le constat n’est visible que dans la couleur, le graphique l’a encodé dans le canal le plus faible disponible. Une carte choroplèthe est exactement ce piège, et la leçon suivante y est consacrée. Un encodage redondant n’est pas redondant. Marquer les barres mises en évidence par la couleur </a:t>
            </a:r>
            <a:r>
              <a:rPr i="1"/>
              <a:t>et</a:t>
            </a:r>
            <a:r>
              <a:rPr/>
              <a:t> par une légende qui les nomme signifie que le graphique fonctionne encore en niveaux de gris, en basse résolution, et pour un lecteur qui ne distingue pas les deux teintes — ce qui est la leçon 5.</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Chacune est courante et chacune a un remède d’une ligne.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dernière est la plus courante dans ce secteur, parce qu’un graphique à deux lignes paraît fini. Imprimez-le en niveaux de gris et il devient une ligne et un mystère.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Quatre lignes dans l’annexe méthodologique, et elles répondent à la question qu’un relecteur pose sur chaque carte du dossier. Un rapport dont les conventions de couleur sont énoncées est un rapport dont on peut attendre que les graphiques signifient deux fois la même chose.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L’intensité de couleur est le canal le plus faible, et une carte choroplèthe y met la totalité du constat. La leçon suivante compare une carte de douze communes à douze petits graphiques, et constate que la carte ne peut pas montrer ce que la leçon précédente a établi.</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data-visualisation/viz-03-the-palette-you-must-not-repurpos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Les trois couleurs qu’on ne dépense pas deux fois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Vert, ambre et rouge signifient normal, modéré et sévère pour ce public avant toute lecture de légende. Un graphique qui les dépense sur trois districts a appris au lecteur à cesser de les lire comme une mesure, et aucune légende ne le rachète.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3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Une couleur qui signifie déjà quelque chose</a:t>
            </a:r>
          </a:p>
          <a:p>
            <a:pPr lvl="0"/>
            <a:r>
              <a:rPr/>
              <a:t>Ce que coûte le détournement</a:t>
            </a:r>
          </a:p>
          <a:p>
            <a:pPr lvl="0"/>
            <a:r>
              <a:rPr/>
              <a:t>La couleur comme encodage, et ce qu’elle peut porter</a:t>
            </a:r>
          </a:p>
          <a:p>
            <a:pPr lvl="0"/>
            <a:r>
              <a:rPr/>
              <a:t>La couleur est le canal le plus faible ; employez d’abord la position</a:t>
            </a:r>
          </a:p>
          <a:p>
            <a:pPr lvl="0"/>
            <a:r>
              <a:rPr/>
              <a:t>Neuf façons dont les graphiques du secteur ratent la couleur</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couleur qui signifie déjà quelque chose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Palette</a:t>
                      </a:r>
                    </a:p>
                  </a:txBody>
                  <a:tcPr/>
                </a:tc>
                <a:tc>
                  <a:txBody>
                    <a:bodyPr/>
                    <a:lstStyle/>
                    <a:p>
                      <a:pPr lvl="0" indent="0" marL="0">
                        <a:buNone/>
                      </a:pPr>
                      <a:r>
                        <a:rPr/>
                        <a:t>Signifie</a:t>
                      </a:r>
                    </a:p>
                  </a:txBody>
                  <a:tcPr/>
                </a:tc>
                <a:tc>
                  <a:txBody>
                    <a:bodyPr/>
                    <a:lstStyle/>
                    <a:p>
                      <a:pPr lvl="0" indent="0" marL="0">
                        <a:buNone/>
                      </a:pPr>
                      <a:r>
                        <a:rPr/>
                        <a:t>D’où elle vient</a:t>
                      </a:r>
                    </a:p>
                  </a:txBody>
                  <a:tcPr/>
                </a:tc>
              </a:tr>
              <a:tr h="0">
                <a:tc>
                  <a:txBody>
                    <a:bodyPr/>
                    <a:lstStyle/>
                    <a:p>
                      <a:pPr lvl="0" indent="0" marL="0">
                        <a:buNone/>
                      </a:pPr>
                      <a:r>
                        <a:rPr b="1"/>
                        <a:t>Vert / jaune / rouge</a:t>
                      </a:r>
                    </a:p>
                  </a:txBody>
                </a:tc>
                <a:tc>
                  <a:txBody>
                    <a:bodyPr/>
                    <a:lstStyle/>
                    <a:p>
                      <a:pPr lvl="0" indent="0" marL="0">
                        <a:buNone/>
                      </a:pPr>
                      <a:r>
                        <a:rPr/>
                        <a:t>Normal, modéré, sévère</a:t>
                      </a:r>
                    </a:p>
                  </a:txBody>
                </a:tc>
                <a:tc>
                  <a:txBody>
                    <a:bodyPr/>
                    <a:lstStyle/>
                    <a:p>
                      <a:pPr lvl="0" indent="0" marL="0">
                        <a:buNone/>
                      </a:pPr>
                      <a:r>
                        <a:rPr/>
                        <a:t>Bandes du ruban PB, triage</a:t>
                      </a:r>
                    </a:p>
                  </a:txBody>
                </a:tc>
              </a:tr>
              <a:tr h="0">
                <a:tc>
                  <a:txBody>
                    <a:bodyPr/>
                    <a:lstStyle/>
                    <a:p>
                      <a:pPr lvl="0" indent="0" marL="0">
                        <a:buNone/>
                      </a:pPr>
                      <a:r>
                        <a:rPr b="1"/>
                        <a:t>Phases IPC 1 à 5</a:t>
                      </a:r>
                    </a:p>
                  </a:txBody>
                </a:tc>
                <a:tc>
                  <a:txBody>
                    <a:bodyPr/>
                    <a:lstStyle/>
                    <a:p>
                      <a:pPr lvl="0" indent="0" marL="0">
                        <a:buNone/>
                      </a:pPr>
                      <a:r>
                        <a:rPr/>
                        <a:t>Minimale, sous pression, crise, urgence, catastrophe</a:t>
                      </a:r>
                    </a:p>
                  </a:txBody>
                </a:tc>
                <a:tc>
                  <a:txBody>
                    <a:bodyPr/>
                    <a:lstStyle/>
                    <a:p>
                      <a:pPr lvl="0" indent="0" marL="0">
                        <a:buNone/>
                      </a:pPr>
                      <a:r>
                        <a:rPr/>
                        <a:t>Standard couleur IPC, fixe</a:t>
                      </a:r>
                    </a:p>
                  </a:txBody>
                </a:tc>
              </a:tr>
              <a:tr h="0">
                <a:tc>
                  <a:txBody>
                    <a:bodyPr/>
                    <a:lstStyle/>
                    <a:p>
                      <a:pPr lvl="0" indent="0" marL="0">
                        <a:buNone/>
                      </a:pPr>
                      <a:r>
                        <a:rPr b="1"/>
                        <a:t>Échelle JMP</a:t>
                      </a:r>
                    </a:p>
                  </a:txBody>
                </a:tc>
                <a:tc>
                  <a:txBody>
                    <a:bodyPr/>
                    <a:lstStyle/>
                    <a:p>
                      <a:pPr lvl="0" indent="0" marL="0">
                        <a:buNone/>
                      </a:pPr>
                      <a:r>
                        <a:rPr/>
                        <a:t>Géré en sécurité jusqu’à eau de surface</a:t>
                      </a:r>
                    </a:p>
                  </a:txBody>
                </a:tc>
                <a:tc>
                  <a:txBody>
                    <a:bodyPr/>
                    <a:lstStyle/>
                    <a:p>
                      <a:pPr lvl="0" indent="0" marL="0">
                        <a:buNone/>
                      </a:pPr>
                      <a:r>
                        <a:rPr/>
                        <a:t>Suivi conjoint OMS/UNICEF</a:t>
                      </a:r>
                    </a:p>
                  </a:txBody>
                </a:tc>
              </a:tr>
              <a:tr h="0">
                <a:tc>
                  <a:txBody>
                    <a:bodyPr/>
                    <a:lstStyle/>
                    <a:p>
                      <a:pPr lvl="0" indent="0" marL="0">
                        <a:buNone/>
                      </a:pPr>
                      <a:r>
                        <a:rPr b="1"/>
                        <a:t>Bleu</a:t>
                      </a:r>
                    </a:p>
                  </a:txBody>
                </a:tc>
                <a:tc>
                  <a:txBody>
                    <a:bodyPr/>
                    <a:lstStyle/>
                    <a:p>
                      <a:pPr lvl="0" indent="0" marL="0">
                        <a:buNone/>
                      </a:pPr>
                      <a:r>
                        <a:rPr/>
                        <a:t>Eau</a:t>
                      </a:r>
                    </a:p>
                  </a:txBody>
                </a:tc>
                <a:tc>
                  <a:txBody>
                    <a:bodyPr/>
                    <a:lstStyle/>
                    <a:p>
                      <a:pPr lvl="0" indent="0" marL="0">
                        <a:buNone/>
                      </a:pPr>
                      <a:r>
                        <a:rPr/>
                        <a:t>Convention du cluster EAH</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couleur qui signifie déjà quelque chose</a:t>
            </a:r>
          </a:p>
        </p:txBody>
      </p:sp>
      <p:sp>
        <p:nvSpPr>
          <p:cNvPr id="3" name="Content Placeholder 2"/>
          <p:cNvSpPr>
            <a:spLocks noGrp="1"/>
          </p:cNvSpPr>
          <p:nvPr>
            <p:ph idx="1"/>
          </p:nvPr>
        </p:nvSpPr>
        <p:spPr/>
        <p:txBody>
          <a:bodyPr/>
          <a:lstStyle/>
          <a:p>
            <a:pPr lvl="0"/>
            <a:r>
              <a:rPr/>
              <a:t>La palette IPC n’est pas une suggestion — La phase 3 est un orange précis, et une carte qui emploie un autre orange…</a:t>
            </a:r>
          </a:p>
          <a:p>
            <a:pPr lvl="0"/>
            <a:r>
              <a:rPr/>
              <a:t>Les bandes du PB sont la raison pour laquelle la palette de signal est réservée sur cette plateforme — Vert, ambre et…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coûte le détournement — En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Three districts, three signal colours. Nothing here is a severity.</a:t>
            </a:r>
            <a:br/>
            <a:r>
              <a:rPr>
                <a:latin typeface="Courier"/>
              </a:rPr>
              <a:t>COLOURS </a:t>
            </a:r>
            <a:r>
              <a:rPr>
                <a:solidFill>
                  <a:srgbClr val="666666"/>
                </a:solidFill>
                <a:latin typeface="Courier"/>
              </a:rPr>
              <a:t>=</a:t>
            </a:r>
            <a:r>
              <a:rPr>
                <a:latin typeface="Courier"/>
              </a:rPr>
              <a:t> {</a:t>
            </a:r>
            <a:r>
              <a:rPr>
                <a:solidFill>
                  <a:srgbClr val="4070A0"/>
                </a:solidFill>
                <a:latin typeface="Courier"/>
              </a:rPr>
              <a:t>"Nord-Ouest"</a:t>
            </a:r>
            <a:r>
              <a:rPr>
                <a:latin typeface="Courier"/>
              </a:rPr>
              <a:t>: </a:t>
            </a:r>
            <a:r>
              <a:rPr>
                <a:solidFill>
                  <a:srgbClr val="4070A0"/>
                </a:solidFill>
                <a:latin typeface="Courier"/>
              </a:rPr>
              <a:t>"#2f8f5b"</a:t>
            </a:r>
            <a:r>
              <a:rPr>
                <a:latin typeface="Courier"/>
              </a:rPr>
              <a:t>, </a:t>
            </a:r>
            <a:r>
              <a:rPr>
                <a:solidFill>
                  <a:srgbClr val="4070A0"/>
                </a:solidFill>
                <a:latin typeface="Courier"/>
              </a:rPr>
              <a:t>"Centre"</a:t>
            </a:r>
            <a:r>
              <a:rPr>
                <a:latin typeface="Courier"/>
              </a:rPr>
              <a:t>: </a:t>
            </a:r>
            <a:r>
              <a:rPr>
                <a:solidFill>
                  <a:srgbClr val="4070A0"/>
                </a:solidFill>
                <a:latin typeface="Courier"/>
              </a:rPr>
              <a:t>"#d9a02b"</a:t>
            </a:r>
            <a:r>
              <a:rPr>
                <a:latin typeface="Courier"/>
              </a:rPr>
              <a:t>, </a:t>
            </a:r>
            <a:r>
              <a:rPr>
                <a:solidFill>
                  <a:srgbClr val="4070A0"/>
                </a:solidFill>
                <a:latin typeface="Courier"/>
              </a:rPr>
              <a:t>"Sud-Est"</a:t>
            </a:r>
            <a:r>
              <a:rPr>
                <a:latin typeface="Courier"/>
              </a:rPr>
              <a:t>: </a:t>
            </a:r>
            <a:r>
              <a:rPr>
                <a:solidFill>
                  <a:srgbClr val="4070A0"/>
                </a:solidFill>
                <a:latin typeface="Courier"/>
              </a:rPr>
              <a:t>"#c0442f"</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coûte le détournement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A palette chosen because it is on the brand board, not because it means this.</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coûte le détournement</a:t>
            </a:r>
          </a:p>
        </p:txBody>
      </p:sp>
      <p:sp>
        <p:nvSpPr>
          <p:cNvPr id="3" name="Content Placeholder 2"/>
          <p:cNvSpPr>
            <a:spLocks noGrp="1"/>
          </p:cNvSpPr>
          <p:nvPr>
            <p:ph idx="1"/>
          </p:nvPr>
        </p:nvSpPr>
        <p:spPr/>
        <p:txBody>
          <a:bodyPr/>
          <a:lstStyle/>
          <a:p>
            <a:pPr lvl="0"/>
            <a:r>
              <a:rPr/>
              <a:t>Un lecteur qui voit du rouge sur Sud-Est lit « sévère » avant de lire l’axe — Si Sud-Est se trouve être le pire…</a:t>
            </a:r>
          </a:p>
          <a:p>
            <a:pPr lvl="0"/>
            <a:r>
              <a:rPr/>
              <a:t>Le coût est cumulatif et il retombe sur le graphique suivant — Une fois qu’un lecteur a vu la bande de signal employée…</a:t>
            </a:r>
          </a:p>
          <a:p>
            <a:pPr lvl="0"/>
            <a:r>
              <a:rPr/>
              <a:t>La règle n’est donc pas esthétique — Réservez la bande de signal à la sévérité, aux drapeaux de qualité et au statut…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coûte le détournement — En Python</a:t>
            </a:r>
          </a:p>
        </p:txBody>
      </p:sp>
      <p:sp>
        <p:nvSpPr>
          <p:cNvPr id="3" name="Content Placeholder 2"/>
          <p:cNvSpPr>
            <a:spLocks noGrp="1"/>
          </p:cNvSpPr>
          <p:nvPr>
            <p:ph idx="1"/>
          </p:nvPr>
        </p:nvSpPr>
        <p:spPr/>
        <p:txBody>
          <a:bodyPr/>
          <a:lstStyle/>
          <a:p>
            <a:pPr lvl="0" indent="0">
              <a:buNone/>
            </a:pPr>
            <a:r>
              <a:rPr>
                <a:latin typeface="Courier"/>
              </a:rPr>
              <a:t>INK, SPRUCE, SLATE </a:t>
            </a:r>
            <a:r>
              <a:rPr>
                <a:solidFill>
                  <a:srgbClr val="666666"/>
                </a:solidFill>
                <a:latin typeface="Courier"/>
              </a:rPr>
              <a:t>=</a:t>
            </a:r>
            <a:r>
              <a:rPr>
                <a:latin typeface="Courier"/>
              </a:rPr>
              <a:t> </a:t>
            </a:r>
            <a:r>
              <a:rPr>
                <a:solidFill>
                  <a:srgbClr val="4070A0"/>
                </a:solidFill>
                <a:latin typeface="Courier"/>
              </a:rPr>
              <a:t>"#16211E"</a:t>
            </a:r>
            <a:r>
              <a:rPr>
                <a:latin typeface="Courier"/>
              </a:rPr>
              <a:t>, </a:t>
            </a:r>
            <a:r>
              <a:rPr>
                <a:solidFill>
                  <a:srgbClr val="4070A0"/>
                </a:solidFill>
                <a:latin typeface="Courier"/>
              </a:rPr>
              <a:t>"#2F5D50"</a:t>
            </a:r>
            <a:r>
              <a:rPr>
                <a:latin typeface="Courier"/>
              </a:rPr>
              <a:t>, </a:t>
            </a:r>
            <a:r>
              <a:rPr>
                <a:solidFill>
                  <a:srgbClr val="4070A0"/>
                </a:solidFill>
                <a:latin typeface="Courier"/>
              </a:rPr>
              <a:t>"#5A6B66"</a:t>
            </a:r>
            <a:br/>
            <a:r>
              <a:rPr>
                <a:latin typeface="Courier"/>
              </a:rPr>
              <a:t>ax.barh(labels, values, color</a:t>
            </a:r>
            <a:r>
              <a:rPr>
                <a:solidFill>
                  <a:srgbClr val="666666"/>
                </a:solidFill>
                <a:latin typeface="Courier"/>
              </a:rPr>
              <a:t>=</a:t>
            </a:r>
            <a:r>
              <a:rPr>
                <a:latin typeface="Courier"/>
              </a:rPr>
              <a:t>[SPRUCE </a:t>
            </a:r>
            <a:r>
              <a:rPr b="1">
                <a:solidFill>
                  <a:srgbClr val="007020"/>
                </a:solidFill>
                <a:latin typeface="Courier"/>
              </a:rPr>
              <a:t>if</a:t>
            </a:r>
            <a:r>
              <a:rPr>
                <a:latin typeface="Courier"/>
              </a:rPr>
              <a:t> e </a:t>
            </a:r>
            <a:r>
              <a:rPr b="1">
                <a:solidFill>
                  <a:srgbClr val="007020"/>
                </a:solidFill>
                <a:latin typeface="Courier"/>
              </a:rPr>
              <a:t>else</a:t>
            </a:r>
            <a:r>
              <a:rPr>
                <a:latin typeface="Courier"/>
              </a:rPr>
              <a:t> SLATE </a:t>
            </a:r>
            <a:r>
              <a:rPr b="1">
                <a:solidFill>
                  <a:srgbClr val="007020"/>
                </a:solidFill>
                <a:latin typeface="Courier"/>
              </a:rPr>
              <a:t>for</a:t>
            </a:r>
            <a:r>
              <a:rPr>
                <a:latin typeface="Courier"/>
              </a:rPr>
              <a:t> e </a:t>
            </a:r>
            <a:r>
              <a:rPr b="1">
                <a:solidFill>
                  <a:srgbClr val="007020"/>
                </a:solidFill>
                <a:latin typeface="Courier"/>
              </a:rPr>
              <a:t>in</a:t>
            </a:r>
            <a:r>
              <a:rPr>
                <a:latin typeface="Courier"/>
              </a:rPr>
              <a:t> emphasis])</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coûte le détournement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scale_fill_manual</a:t>
            </a:r>
            <a:r>
              <a:rPr>
                <a:latin typeface="Courier"/>
              </a:rPr>
              <a:t>(</a:t>
            </a:r>
            <a:r>
              <a:rPr>
                <a:solidFill>
                  <a:srgbClr val="7D9029"/>
                </a:solidFill>
                <a:latin typeface="Courier"/>
              </a:rPr>
              <a:t>values =</a:t>
            </a:r>
            <a:r>
              <a:rPr>
                <a:latin typeface="Courier"/>
              </a:rPr>
              <a:t> </a:t>
            </a:r>
            <a:r>
              <a:rPr>
                <a:solidFill>
                  <a:srgbClr val="06287E"/>
                </a:solidFill>
                <a:latin typeface="Courier"/>
              </a:rPr>
              <a:t>c</a:t>
            </a:r>
            <a:r>
              <a:rPr>
                <a:latin typeface="Courier"/>
              </a:rPr>
              <a:t>(</a:t>
            </a:r>
            <a:r>
              <a:rPr>
                <a:solidFill>
                  <a:srgbClr val="4070A0"/>
                </a:solidFill>
                <a:latin typeface="Courier"/>
              </a:rPr>
              <a:t>"TRUE"</a:t>
            </a:r>
            <a:r>
              <a:rPr>
                <a:latin typeface="Courier"/>
              </a:rPr>
              <a:t> </a:t>
            </a:r>
            <a:r>
              <a:rPr>
                <a:solidFill>
                  <a:srgbClr val="007020"/>
                </a:solidFill>
                <a:latin typeface="Courier"/>
              </a:rPr>
              <a:t>=</a:t>
            </a:r>
            <a:r>
              <a:rPr>
                <a:latin typeface="Courier"/>
              </a:rPr>
              <a:t> </a:t>
            </a:r>
            <a:r>
              <a:rPr>
                <a:solidFill>
                  <a:srgbClr val="4070A0"/>
                </a:solidFill>
                <a:latin typeface="Courier"/>
              </a:rPr>
              <a:t>"#2F5D50"</a:t>
            </a:r>
            <a:r>
              <a:rPr>
                <a:latin typeface="Courier"/>
              </a:rPr>
              <a:t>, </a:t>
            </a:r>
            <a:r>
              <a:rPr>
                <a:solidFill>
                  <a:srgbClr val="4070A0"/>
                </a:solidFill>
                <a:latin typeface="Courier"/>
              </a:rPr>
              <a:t>"FALSE"</a:t>
            </a:r>
            <a:r>
              <a:rPr>
                <a:latin typeface="Courier"/>
              </a:rPr>
              <a:t> </a:t>
            </a:r>
            <a:r>
              <a:rPr>
                <a:solidFill>
                  <a:srgbClr val="007020"/>
                </a:solidFill>
                <a:latin typeface="Courier"/>
              </a:rPr>
              <a:t>=</a:t>
            </a:r>
            <a:r>
              <a:rPr>
                <a:latin typeface="Courier"/>
              </a:rPr>
              <a:t> </a:t>
            </a:r>
            <a:r>
              <a:rPr>
                <a:solidFill>
                  <a:srgbClr val="4070A0"/>
                </a:solidFill>
                <a:latin typeface="Courier"/>
              </a:rPr>
              <a:t>"#5A6B66"</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coûte le détournement</a:t>
            </a:r>
          </a:p>
        </p:txBody>
      </p:sp>
      <p:sp>
        <p:nvSpPr>
          <p:cNvPr id="3" name="Content Placeholder 2"/>
          <p:cNvSpPr>
            <a:spLocks noGrp="1"/>
          </p:cNvSpPr>
          <p:nvPr>
            <p:ph idx="1"/>
          </p:nvPr>
        </p:nvSpPr>
        <p:spPr/>
        <p:txBody>
          <a:bodyPr/>
          <a:lstStyle/>
          <a:p>
            <a:pPr lvl="0"/>
            <a:r>
              <a:rPr/>
              <a:t>Deux couleurs suffisent généralement à toute la palette d’un graphique de programme — une pour la série, une pour ce…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couleur comme encodage, et ce qu’elle peut porter</a:t>
            </a:r>
          </a:p>
        </p:txBody>
      </p:sp>
      <p:sp>
        <p:nvSpPr>
          <p:cNvPr id="3" name="Content Placeholder 2"/>
          <p:cNvSpPr>
            <a:spLocks noGrp="1"/>
          </p:cNvSpPr>
          <p:nvPr>
            <p:ph idx="1"/>
          </p:nvPr>
        </p:nvSpPr>
        <p:spPr/>
        <p:txBody>
          <a:bodyPr/>
          <a:lstStyle/>
          <a:p>
            <a:pPr lvl="0"/>
            <a:r>
              <a:rPr/>
              <a:t>Catégoriel — Des teintes distinctes, au plus six environ avant qu’un lecteur cesse de les distinguer</a:t>
            </a:r>
          </a:p>
          <a:p>
            <a:pPr lvl="0"/>
            <a:r>
              <a:rPr/>
              <a:t>Séquentiel — Une seule teinte, du clair au foncé, pour une quantité ordonnée</a:t>
            </a:r>
          </a:p>
          <a:p>
            <a:pPr lvl="0"/>
            <a:r>
              <a:rPr/>
              <a:t>Divergent — Deux teintes depuis un point médian signifiant — l’évolution depuis le départ, au-dessus et en dessous…</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couleur comme encodage, et ce qu’elle peut porter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matplotlib.pyplot </a:t>
            </a:r>
            <a:r>
              <a:rPr b="1">
                <a:solidFill>
                  <a:srgbClr val="008000"/>
                </a:solidFill>
                <a:latin typeface="Courier"/>
              </a:rPr>
              <a:t>as</a:t>
            </a:r>
            <a:r>
              <a:rPr>
                <a:latin typeface="Courier"/>
              </a:rPr>
              <a:t> plt</a:t>
            </a:r>
            <a:br/>
            <a:br/>
            <a:r>
              <a:rPr>
                <a:latin typeface="Courier"/>
              </a:rPr>
              <a:t>fig, ax </a:t>
            </a:r>
            <a:r>
              <a:rPr>
                <a:solidFill>
                  <a:srgbClr val="666666"/>
                </a:solidFill>
                <a:latin typeface="Courier"/>
              </a:rPr>
              <a:t>=</a:t>
            </a:r>
            <a:r>
              <a:rPr>
                <a:latin typeface="Courier"/>
              </a:rPr>
              <a:t> plt.subplots()</a:t>
            </a:r>
            <a:br/>
            <a:r>
              <a:rPr>
                <a:latin typeface="Courier"/>
              </a:rPr>
              <a:t>ax.barh(districts, change, color</a:t>
            </a:r>
            <a:r>
              <a:rPr>
                <a:solidFill>
                  <a:srgbClr val="666666"/>
                </a:solidFill>
                <a:latin typeface="Courier"/>
              </a:rPr>
              <a:t>=</a:t>
            </a:r>
            <a:r>
              <a:rPr>
                <a:latin typeface="Courier"/>
              </a:rPr>
              <a:t>[</a:t>
            </a:r>
            <a:r>
              <a:rPr>
                <a:solidFill>
                  <a:srgbClr val="4070A0"/>
                </a:solidFill>
                <a:latin typeface="Courier"/>
              </a:rPr>
              <a:t>"#c0442f"</a:t>
            </a:r>
            <a:r>
              <a:rPr>
                <a:latin typeface="Courier"/>
              </a:rPr>
              <a:t> </a:t>
            </a:r>
            <a:r>
              <a:rPr b="1">
                <a:solidFill>
                  <a:srgbClr val="007020"/>
                </a:solidFill>
                <a:latin typeface="Courier"/>
              </a:rPr>
              <a:t>if</a:t>
            </a:r>
            <a:r>
              <a:rPr>
                <a:latin typeface="Courier"/>
              </a:rPr>
              <a:t> c </a:t>
            </a:r>
            <a:r>
              <a:rPr>
                <a:solidFill>
                  <a:srgbClr val="666666"/>
                </a:solidFill>
                <a:latin typeface="Courier"/>
              </a:rPr>
              <a:t>&lt;</a:t>
            </a:r>
            <a:r>
              <a:rPr>
                <a:latin typeface="Courier"/>
              </a:rPr>
              <a:t> </a:t>
            </a:r>
            <a:r>
              <a:rPr>
                <a:solidFill>
                  <a:srgbClr val="40A070"/>
                </a:solidFill>
                <a:latin typeface="Courier"/>
              </a:rPr>
              <a:t>0</a:t>
            </a:r>
            <a:r>
              <a:rPr>
                <a:latin typeface="Courier"/>
              </a:rPr>
              <a:t> </a:t>
            </a:r>
            <a:r>
              <a:rPr b="1">
                <a:solidFill>
                  <a:srgbClr val="007020"/>
                </a:solidFill>
                <a:latin typeface="Courier"/>
              </a:rPr>
              <a:t>else</a:t>
            </a:r>
            <a:r>
              <a:rPr>
                <a:latin typeface="Courier"/>
              </a:rPr>
              <a:t> </a:t>
            </a:r>
            <a:r>
              <a:rPr>
                <a:solidFill>
                  <a:srgbClr val="4070A0"/>
                </a:solidFill>
                <a:latin typeface="Courier"/>
              </a:rPr>
              <a:t>"#2f8f5b"</a:t>
            </a:r>
            <a:r>
              <a:rPr>
                <a:latin typeface="Courier"/>
              </a:rPr>
              <a:t> </a:t>
            </a:r>
            <a:r>
              <a:rPr b="1">
                <a:solidFill>
                  <a:srgbClr val="007020"/>
                </a:solidFill>
                <a:latin typeface="Courier"/>
              </a:rPr>
              <a:t>for</a:t>
            </a:r>
            <a:r>
              <a:rPr>
                <a:latin typeface="Courier"/>
              </a:rPr>
              <a:t> c </a:t>
            </a:r>
            <a:r>
              <a:rPr b="1">
                <a:solidFill>
                  <a:srgbClr val="007020"/>
                </a:solidFill>
                <a:latin typeface="Courier"/>
              </a:rPr>
              <a:t>in</a:t>
            </a:r>
            <a:r>
              <a:rPr>
                <a:latin typeface="Courier"/>
              </a:rPr>
              <a:t> change])</a:t>
            </a:r>
            <a:br/>
            <a:r>
              <a:rPr>
                <a:latin typeface="Courier"/>
              </a:rPr>
              <a:t>ax.axvline(</a:t>
            </a:r>
            <a:r>
              <a:rPr>
                <a:solidFill>
                  <a:srgbClr val="40A070"/>
                </a:solidFill>
                <a:latin typeface="Courier"/>
              </a:rPr>
              <a:t>0</a:t>
            </a:r>
            <a:r>
              <a:rPr>
                <a:latin typeface="Courier"/>
              </a:rPr>
              <a:t>, color</a:t>
            </a:r>
            <a:r>
              <a:rPr>
                <a:solidFill>
                  <a:srgbClr val="666666"/>
                </a:solidFill>
                <a:latin typeface="Courier"/>
              </a:rPr>
              <a:t>=</a:t>
            </a:r>
            <a:r>
              <a:rPr>
                <a:solidFill>
                  <a:srgbClr val="4070A0"/>
                </a:solidFill>
                <a:latin typeface="Courier"/>
              </a:rPr>
              <a:t>"#16211E"</a:t>
            </a:r>
            <a:r>
              <a:rPr>
                <a:latin typeface="Courier"/>
              </a:rPr>
              <a:t>, linewidth</a:t>
            </a:r>
            <a:r>
              <a:rPr>
                <a:solidFill>
                  <a:srgbClr val="666666"/>
                </a:solidFill>
                <a:latin typeface="Courier"/>
              </a:rPr>
              <a:t>=</a:t>
            </a:r>
            <a:r>
              <a:rPr>
                <a:solidFill>
                  <a:srgbClr val="40A070"/>
                </a:solidFill>
                <a:latin typeface="Courier"/>
              </a:rPr>
              <a:t>1</a:t>
            </a:r>
            <a:r>
              <a:rPr>
                <a:latin typeface="Courier"/>
              </a:rPr>
              <a:t>)     </a:t>
            </a:r>
            <a:r>
              <a:rPr i="1">
                <a:solidFill>
                  <a:srgbClr val="60A0B0"/>
                </a:solidFill>
                <a:latin typeface="Courier"/>
              </a:rPr>
              <a:t># the midpoint, drawn</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couleur comme encodage, et ce qu’elle peut porter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If the midpoint is not drawn, the reader guesses where it is.</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couleur comme encodage, et ce qu’elle peut porter</a:t>
            </a:r>
          </a:p>
        </p:txBody>
      </p:sp>
      <p:sp>
        <p:nvSpPr>
          <p:cNvPr id="3" name="Content Placeholder 2"/>
          <p:cNvSpPr>
            <a:spLocks noGrp="1"/>
          </p:cNvSpPr>
          <p:nvPr>
            <p:ph idx="1"/>
          </p:nvPr>
        </p:nvSpPr>
        <p:spPr/>
        <p:txBody>
          <a:bodyPr/>
          <a:lstStyle/>
          <a:p>
            <a:pPr lvl="0"/>
            <a:r>
              <a:rPr/>
              <a:t>Ici les couleurs de signal sont légitimes — parce que l’encodage </a:t>
            </a:r>
            <a:r>
              <a:rPr i="1"/>
              <a:t>est</a:t>
            </a:r>
            <a:r>
              <a:rPr/>
              <a:t> un état : pire ou meilleur qu’au passage…</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couleur est le canal le plus faible ; employez d’abord la position</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Rang</a:t>
                      </a:r>
                    </a:p>
                  </a:txBody>
                  <a:tcPr/>
                </a:tc>
                <a:tc>
                  <a:txBody>
                    <a:bodyPr/>
                    <a:lstStyle/>
                    <a:p>
                      <a:pPr lvl="0" indent="0" marL="0">
                        <a:buNone/>
                      </a:pPr>
                      <a:r>
                        <a:rPr/>
                        <a:t>Encodage</a:t>
                      </a:r>
                    </a:p>
                  </a:txBody>
                  <a:tcPr/>
                </a:tc>
                <a:tc>
                  <a:txBody>
                    <a:bodyPr/>
                    <a:lstStyle/>
                    <a:p>
                      <a:pPr lvl="0" indent="0" marL="0">
                        <a:buNone/>
                      </a:pPr>
                      <a:r>
                        <a:rPr/>
                        <a:t>À employer pour</a:t>
                      </a:r>
                    </a:p>
                  </a:txBody>
                  <a:tcPr/>
                </a:tc>
              </a:tr>
              <a:tr h="0">
                <a:tc>
                  <a:txBody>
                    <a:bodyPr/>
                    <a:lstStyle/>
                    <a:p>
                      <a:pPr lvl="0" indent="0" marL="0">
                        <a:buNone/>
                      </a:pPr>
                      <a:r>
                        <a:rPr/>
                        <a:t>1</a:t>
                      </a:r>
                    </a:p>
                  </a:txBody>
                </a:tc>
                <a:tc>
                  <a:txBody>
                    <a:bodyPr/>
                    <a:lstStyle/>
                    <a:p>
                      <a:pPr lvl="0" indent="0" marL="0">
                        <a:buNone/>
                      </a:pPr>
                      <a:r>
                        <a:rPr/>
                        <a:t>Position sur une échelle commune</a:t>
                      </a:r>
                    </a:p>
                  </a:txBody>
                </a:tc>
                <a:tc>
                  <a:txBody>
                    <a:bodyPr/>
                    <a:lstStyle/>
                    <a:p>
                      <a:pPr lvl="0" indent="0" marL="0">
                        <a:buNone/>
                      </a:pPr>
                      <a:r>
                        <a:rPr/>
                        <a:t>La comparaison principale</a:t>
                      </a:r>
                    </a:p>
                  </a:txBody>
                </a:tc>
              </a:tr>
              <a:tr h="0">
                <a:tc>
                  <a:txBody>
                    <a:bodyPr/>
                    <a:lstStyle/>
                    <a:p>
                      <a:pPr lvl="0" indent="0" marL="0">
                        <a:buNone/>
                      </a:pPr>
                      <a:r>
                        <a:rPr/>
                        <a:t>2</a:t>
                      </a:r>
                    </a:p>
                  </a:txBody>
                </a:tc>
                <a:tc>
                  <a:txBody>
                    <a:bodyPr/>
                    <a:lstStyle/>
                    <a:p>
                      <a:pPr lvl="0" indent="0" marL="0">
                        <a:buNone/>
                      </a:pPr>
                      <a:r>
                        <a:rPr/>
                        <a:t>Longueur</a:t>
                      </a:r>
                    </a:p>
                  </a:txBody>
                </a:tc>
                <a:tc>
                  <a:txBody>
                    <a:bodyPr/>
                    <a:lstStyle/>
                    <a:p>
                      <a:pPr lvl="0" indent="0" marL="0">
                        <a:buNone/>
                      </a:pPr>
                      <a:r>
                        <a:rPr/>
                        <a:t>Les barres</a:t>
                      </a:r>
                    </a:p>
                  </a:txBody>
                </a:tc>
              </a:tr>
              <a:tr h="0">
                <a:tc>
                  <a:txBody>
                    <a:bodyPr/>
                    <a:lstStyle/>
                    <a:p>
                      <a:pPr lvl="0" indent="0" marL="0">
                        <a:buNone/>
                      </a:pPr>
                      <a:r>
                        <a:rPr/>
                        <a:t>3</a:t>
                      </a:r>
                    </a:p>
                  </a:txBody>
                </a:tc>
                <a:tc>
                  <a:txBody>
                    <a:bodyPr/>
                    <a:lstStyle/>
                    <a:p>
                      <a:pPr lvl="0" indent="0" marL="0">
                        <a:buNone/>
                      </a:pPr>
                      <a:r>
                        <a:rPr/>
                        <a:t>Angle, pente</a:t>
                      </a:r>
                    </a:p>
                  </a:txBody>
                </a:tc>
                <a:tc>
                  <a:txBody>
                    <a:bodyPr/>
                    <a:lstStyle/>
                    <a:p>
                      <a:pPr lvl="0" indent="0" marL="0">
                        <a:buNone/>
                      </a:pPr>
                      <a:r>
                        <a:rPr/>
                        <a:t>Les lignes dans le temps</a:t>
                      </a:r>
                    </a:p>
                  </a:txBody>
                </a:tc>
              </a:tr>
              <a:tr h="0">
                <a:tc>
                  <a:txBody>
                    <a:bodyPr/>
                    <a:lstStyle/>
                    <a:p>
                      <a:pPr lvl="0" indent="0" marL="0">
                        <a:buNone/>
                      </a:pPr>
                      <a:r>
                        <a:rPr/>
                        <a:t>4</a:t>
                      </a:r>
                    </a:p>
                  </a:txBody>
                </a:tc>
                <a:tc>
                  <a:txBody>
                    <a:bodyPr/>
                    <a:lstStyle/>
                    <a:p>
                      <a:pPr lvl="0" indent="0" marL="0">
                        <a:buNone/>
                      </a:pPr>
                      <a:r>
                        <a:rPr/>
                        <a:t>Aire</a:t>
                      </a:r>
                    </a:p>
                  </a:txBody>
                </a:tc>
                <a:tc>
                  <a:txBody>
                    <a:bodyPr/>
                    <a:lstStyle/>
                    <a:p>
                      <a:pPr lvl="0" indent="0" marL="0">
                        <a:buNone/>
                      </a:pPr>
                      <a:r>
                        <a:rPr/>
                        <a:t>Rarement ; une bulle est lue comme son rayon</a:t>
                      </a:r>
                    </a:p>
                  </a:txBody>
                </a:tc>
              </a:tr>
              <a:tr h="0">
                <a:tc>
                  <a:txBody>
                    <a:bodyPr/>
                    <a:lstStyle/>
                    <a:p>
                      <a:pPr lvl="0" indent="0" marL="0">
                        <a:buNone/>
                      </a:pPr>
                      <a:r>
                        <a:rPr/>
                        <a:t>5</a:t>
                      </a:r>
                    </a:p>
                  </a:txBody>
                </a:tc>
                <a:tc>
                  <a:txBody>
                    <a:bodyPr/>
                    <a:lstStyle/>
                    <a:p>
                      <a:pPr lvl="0" indent="0" marL="0">
                        <a:buNone/>
                      </a:pPr>
                      <a:r>
                        <a:rPr b="1"/>
                        <a:t>Intensité de couleur</a:t>
                      </a:r>
                    </a:p>
                  </a:txBody>
                </a:tc>
                <a:tc>
                  <a:txBody>
                    <a:bodyPr/>
                    <a:lstStyle/>
                    <a:p>
                      <a:pPr lvl="0" indent="0" marL="0">
                        <a:buNone/>
                      </a:pPr>
                      <a:r>
                        <a:rPr/>
                        <a:t>Une dimension supplémentaire, jamais la principale</a:t>
                      </a:r>
                    </a:p>
                  </a:txBody>
                </a:tc>
              </a:tr>
              <a:tr h="0">
                <a:tc>
                  <a:txBody>
                    <a:bodyPr/>
                    <a:lstStyle/>
                    <a:p>
                      <a:pPr lvl="0" indent="0" marL="0">
                        <a:buNone/>
                      </a:pPr>
                      <a:r>
                        <a:rPr/>
                        <a:t>6</a:t>
                      </a:r>
                    </a:p>
                  </a:txBody>
                </a:tc>
                <a:tc>
                  <a:txBody>
                    <a:bodyPr/>
                    <a:lstStyle/>
                    <a:p>
                      <a:pPr lvl="0" indent="0" marL="0">
                        <a:buNone/>
                      </a:pPr>
                      <a:r>
                        <a:rPr/>
                        <a:t>Teinte</a:t>
                      </a:r>
                    </a:p>
                  </a:txBody>
                </a:tc>
                <a:tc>
                  <a:txBody>
                    <a:bodyPr/>
                    <a:lstStyle/>
                    <a:p>
                      <a:pPr lvl="0" indent="0" marL="0">
                        <a:buNone/>
                      </a:pPr>
                      <a:r>
                        <a:rPr/>
                        <a:t>Les étiquettes de catégorie</a:t>
                      </a:r>
                    </a:p>
                  </a:txBody>
                </a:tc>
              </a:tr>
            </a:tbl>
          </a:graphicData>
        </a:graphic>
      </p:graphicFrame>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couleur est le canal le plus faible ; employez d’abord la position</a:t>
            </a:r>
          </a:p>
        </p:txBody>
      </p:sp>
      <p:sp>
        <p:nvSpPr>
          <p:cNvPr id="3" name="Content Placeholder 2"/>
          <p:cNvSpPr>
            <a:spLocks noGrp="1"/>
          </p:cNvSpPr>
          <p:nvPr>
            <p:ph idx="1"/>
          </p:nvPr>
        </p:nvSpPr>
        <p:spPr/>
        <p:txBody>
          <a:bodyPr/>
          <a:lstStyle/>
          <a:p>
            <a:pPr lvl="0"/>
            <a:r>
              <a:rPr/>
              <a:t>Si le constat n’est visible que dans la couleur, le graphique l’a encodé dans le canal le plus faible disponible — Une…</a:t>
            </a:r>
          </a:p>
          <a:p>
            <a:pPr lvl="0"/>
            <a:r>
              <a:rPr/>
              <a:t>Un encodage redondant n’est pas redondant — Marquer les barres mises en évidence par la couleur </a:t>
            </a:r>
            <a:r>
              <a:rPr i="1"/>
              <a:t>et</a:t>
            </a:r>
            <a:r>
              <a:rPr/>
              <a:t> par une légende…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Neuf façons dont les graphiques du secteur ratent la couleur</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Erreur</a:t>
                      </a:r>
                    </a:p>
                  </a:txBody>
                  <a:tcPr/>
                </a:tc>
                <a:tc>
                  <a:txBody>
                    <a:bodyPr/>
                    <a:lstStyle/>
                    <a:p>
                      <a:pPr lvl="0" indent="0" marL="0">
                        <a:buNone/>
                      </a:pPr>
                      <a:r>
                        <a:rPr/>
                        <a:t>Remède</a:t>
                      </a:r>
                    </a:p>
                  </a:txBody>
                  <a:tcPr/>
                </a:tc>
              </a:tr>
              <a:tr h="0">
                <a:tc>
                  <a:txBody>
                    <a:bodyPr/>
                    <a:lstStyle/>
                    <a:p>
                      <a:pPr lvl="0" indent="0" marL="0">
                        <a:buNone/>
                      </a:pPr>
                      <a:r>
                        <a:rPr/>
                        <a:t>Couleurs de signal sur des catégories sans sévérité</a:t>
                      </a:r>
                    </a:p>
                  </a:txBody>
                </a:tc>
                <a:tc>
                  <a:txBody>
                    <a:bodyPr/>
                    <a:lstStyle/>
                    <a:p>
                      <a:pPr lvl="0" indent="0" marL="0">
                        <a:buNone/>
                      </a:pPr>
                      <a:r>
                        <a:rPr/>
                        <a:t>Palette neutre</a:t>
                      </a:r>
                    </a:p>
                  </a:txBody>
                </a:tc>
              </a:tr>
              <a:tr h="0">
                <a:tc>
                  <a:txBody>
                    <a:bodyPr/>
                    <a:lstStyle/>
                    <a:p>
                      <a:pPr lvl="0" indent="0" marL="0">
                        <a:buNone/>
                      </a:pPr>
                      <a:r>
                        <a:rPr/>
                        <a:t>Une échelle arc-en-ciel pour une quantité ordonnée</a:t>
                      </a:r>
                    </a:p>
                  </a:txBody>
                </a:tc>
                <a:tc>
                  <a:txBody>
                    <a:bodyPr/>
                    <a:lstStyle/>
                    <a:p>
                      <a:pPr lvl="0" indent="0" marL="0">
                        <a:buNone/>
                      </a:pPr>
                      <a:r>
                        <a:rPr/>
                        <a:t>Séquentiel à teinte unique</a:t>
                      </a:r>
                    </a:p>
                  </a:txBody>
                </a:tc>
              </a:tr>
              <a:tr h="0">
                <a:tc>
                  <a:txBody>
                    <a:bodyPr/>
                    <a:lstStyle/>
                    <a:p>
                      <a:pPr lvl="0" indent="0" marL="0">
                        <a:buNone/>
                      </a:pPr>
                      <a:r>
                        <a:rPr/>
                        <a:t>Des orangés qui évoquent l’IPC sans en être</a:t>
                      </a:r>
                    </a:p>
                  </a:txBody>
                </a:tc>
                <a:tc>
                  <a:txBody>
                    <a:bodyPr/>
                    <a:lstStyle/>
                    <a:p>
                      <a:pPr lvl="0" indent="0" marL="0">
                        <a:buNone/>
                      </a:pPr>
                      <a:r>
                        <a:rPr/>
                        <a:t>Employer les valeurs publiées, ou ne pas suggérer de phases</a:t>
                      </a:r>
                    </a:p>
                  </a:txBody>
                </a:tc>
              </a:tr>
              <a:tr h="0">
                <a:tc>
                  <a:txBody>
                    <a:bodyPr/>
                    <a:lstStyle/>
                    <a:p>
                      <a:pPr lvl="0" indent="0" marL="0">
                        <a:buNone/>
                      </a:pPr>
                      <a:r>
                        <a:rPr/>
                        <a:t>Rouge pour « femme », bleu pour « homme »</a:t>
                      </a:r>
                    </a:p>
                  </a:txBody>
                </a:tc>
                <a:tc>
                  <a:txBody>
                    <a:bodyPr/>
                    <a:lstStyle/>
                    <a:p>
                      <a:pPr lvl="0" indent="0" marL="0">
                        <a:buNone/>
                      </a:pPr>
                      <a:r>
                        <a:rPr/>
                        <a:t>Paire neutre ; le sexe n’est pas une sévérité</a:t>
                      </a:r>
                    </a:p>
                  </a:txBody>
                </a:tc>
              </a:tr>
              <a:tr h="0">
                <a:tc>
                  <a:txBody>
                    <a:bodyPr/>
                    <a:lstStyle/>
                    <a:p>
                      <a:pPr lvl="0" indent="0" marL="0">
                        <a:buNone/>
                      </a:pPr>
                      <a:r>
                        <a:rPr/>
                        <a:t>Échelle divergente centrée sur la moyenne</a:t>
                      </a:r>
                    </a:p>
                  </a:txBody>
                </a:tc>
                <a:tc>
                  <a:txBody>
                    <a:bodyPr/>
                    <a:lstStyle/>
                    <a:p>
                      <a:pPr lvl="0" indent="0" marL="0">
                        <a:buNone/>
                      </a:pPr>
                      <a:r>
                        <a:rPr/>
                        <a:t>Centrer sur un point médian réel, et le tracer</a:t>
                      </a:r>
                    </a:p>
                  </a:txBody>
                </a:tc>
              </a:tr>
              <a:tr h="0">
                <a:tc>
                  <a:txBody>
                    <a:bodyPr/>
                    <a:lstStyle/>
                    <a:p>
                      <a:pPr lvl="0" indent="0" marL="0">
                        <a:buNone/>
                      </a:pPr>
                      <a:r>
                        <a:rPr/>
                        <a:t>Une légende pour deux catégories</a:t>
                      </a:r>
                    </a:p>
                  </a:txBody>
                </a:tc>
                <a:tc>
                  <a:txBody>
                    <a:bodyPr/>
                    <a:lstStyle/>
                    <a:p>
                      <a:pPr lvl="0" indent="0" marL="0">
                        <a:buNone/>
                      </a:pPr>
                      <a:r>
                        <a:rPr/>
                        <a:t>Les étiqueter directement sur le graphique</a:t>
                      </a:r>
                    </a:p>
                  </a:txBody>
                </a:tc>
              </a:tr>
              <a:tr h="0">
                <a:tc>
                  <a:txBody>
                    <a:bodyPr/>
                    <a:lstStyle/>
                    <a:p>
                      <a:pPr lvl="0" indent="0" marL="0">
                        <a:buNone/>
                      </a:pPr>
                      <a:r>
                        <a:rPr/>
                        <a:t>La couleur portant le constat</a:t>
                      </a:r>
                    </a:p>
                  </a:txBody>
                </a:tc>
                <a:tc>
                  <a:txBody>
                    <a:bodyPr/>
                    <a:lstStyle/>
                    <a:p>
                      <a:pPr lvl="0" indent="0" marL="0">
                        <a:buNone/>
                      </a:pPr>
                      <a:r>
                        <a:rPr/>
                        <a:t>Déplacer le constat vers la position ou la longueur</a:t>
                      </a:r>
                    </a:p>
                  </a:txBody>
                </a:tc>
              </a:tr>
              <a:tr h="0">
                <a:tc>
                  <a:txBody>
                    <a:bodyPr/>
                    <a:lstStyle/>
                    <a:p>
                      <a:pPr lvl="0" indent="0" marL="0">
                        <a:buNone/>
                      </a:pPr>
                      <a:r>
                        <a:rPr/>
                        <a:t>Plus de six teintes catégorielles</a:t>
                      </a:r>
                    </a:p>
                  </a:txBody>
                </a:tc>
                <a:tc>
                  <a:txBody>
                    <a:bodyPr/>
                    <a:lstStyle/>
                    <a:p>
                      <a:pPr lvl="0" indent="0" marL="0">
                        <a:buNone/>
                      </a:pPr>
                      <a:r>
                        <a:rPr/>
                        <a:t>Petits multiples</a:t>
                      </a:r>
                    </a:p>
                  </a:txBody>
                </a:tc>
              </a:tr>
            </a:tbl>
          </a:graphicData>
        </a:graphic>
      </p:graphicFrame>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Neuf façons dont les graphiques du secteur ratent la couleur</a:t>
            </a:r>
          </a:p>
        </p:txBody>
      </p:sp>
      <p:sp>
        <p:nvSpPr>
          <p:cNvPr id="3" name="Content Placeholder 2"/>
          <p:cNvSpPr>
            <a:spLocks noGrp="1"/>
          </p:cNvSpPr>
          <p:nvPr>
            <p:ph idx="1"/>
          </p:nvPr>
        </p:nvSpPr>
        <p:spPr/>
        <p:txBody>
          <a:bodyPr/>
          <a:lstStyle/>
          <a:p>
            <a:pPr lvl="0"/>
            <a:r>
              <a:rPr/>
              <a:t>La dernière est la plus courante dans ce secteur — parce qu’un graphique à deux lignes paraît fini</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a:t>
            </a:r>
          </a:p>
        </p:txBody>
      </p:sp>
      <p:sp>
        <p:nvSpPr>
          <p:cNvPr id="3" name="Content Placeholder 2"/>
          <p:cNvSpPr>
            <a:spLocks noGrp="1"/>
          </p:cNvSpPr>
          <p:nvPr>
            <p:ph idx="1"/>
          </p:nvPr>
        </p:nvSpPr>
        <p:spPr/>
        <p:txBody>
          <a:bodyPr/>
          <a:lstStyle/>
          <a:p>
            <a:pPr lvl="0" indent="0">
              <a:buNone/>
            </a:pPr>
            <a:r>
              <a:rPr>
                <a:latin typeface="Courier"/>
              </a:rPr>
              <a:t>Figure conventions used in this report
  Charts use a neutral two-colour palette: one tone for the series, a darker
  tone for values the caption calls out.
  Green, amber and red are reserved for severity and data-quality status --
  MUAC banding, indicator status, completeness flags -- and are not used for
  geographic or demographic categories anywhere in this report.
  IPC phase maps use the published IPC colour values without modification.
  Where a chart uses a diverging scale, the midpoint is a stated reference
  (the previous round, or the national target) and is drawn on the chart.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Quatre lignes dans l’annexe méthodologique, et elles répondent à la question qu’un relecteur pose sur chaque carte du…</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L’intensité de couleur est le canal le plus faible, et une carte choroplèthe y met la totalité du constat.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https://data-analysis.cassion.dev/fr/cours/data-visualisation/viz-03-the-palette-you-must-not-repurpose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trois couleurs qu’on ne dépense pas deux fois</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3 sur 8</vt:lpwstr>
  </property>
  <property fmtid="{D5CDD505-2E9C-101B-9397-08002B2CF9AE}" pid="3" name="subtitle">
    <vt:lpwstr>Vert, ambre et rouge signifient normal, modéré et sévère pour ce public avant toute lecture de légende. Un graphique qui les dépense sur trois districts a appris au lecteur à cesser de les lire comme une mesure, et aucune légende ne le rachète.</vt:lpwstr>
  </property>
</Properties>
</file>