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chart that works on your screen has been tested on the one display it will never be read on. The handout is greyscale, the projector washes out mid-tones, the room is lit, and about one man in twelve cannot separate your red from your green.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programme chart is authored once and read on displays the author never sees.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one of those is the normal case in this sector, not an accessibility edge case. The handout is photocopied, the projector is old, the reader is on a phone in a field office, and the room has a window.</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it on every chart before it ships. If two series became one, the chart was encoding a distinction in hue alone. The fix is never “pick better colours”. It is to add a second channel:</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Lightness survives greyscale by definition. The platform’s figures use a dark spruce against a mid slate, which are two distinguishable greys before they are two colours — and that is why the emphasis in every figure on this site still reads in a photocopy.</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About 8% of men and 0.5% of women of northern European descent have some form, and the commonest kinds merge red with green. The signal palette is the problem case and it is unavoidable, because green, amber and red are the sector’s convention and cannot simply be replaced.</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ways to keep the convention and still be readable. Order the categories. Normal, moderate, severe in that order means position carries the severity even when hue does not. Label directly. The word “severe” on the bar costs nothing and removes the dependence entirely. Vary the lightness deliberately. The three signal colours on this platform are not equally light: the green is darker than the amber, so they separate in greyscale as well as in hue. Check that; a palette picked for hue alone often has two colours at identical lightness, which merge into one grey.</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Author at the size it will be printed. A chart designed at 12 inches wide and dropped into a 6.5-inch column has half-size type, and the fix is not to scale the image — it is to redraw at the target width. 9 pt is the floor for print and 18 pt for a projected slide. The lesson decks this platform generates are 1280×720; anything below about 18 pt at that size is not read from the back of a room. Thin lines and light greys are the first casualties of a projector. Use 1.5 pt or heavier, and do not rely on a grey lighter than about 40% for anything that carries information.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strongest accessibility measure is having less on the chart.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Gridlines go behind the data. A gridline drawn over a bar reads as a division in the bar, which is a mark that means nothing.</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figure on this platform carries a caption long enough to state its finding, and that caption is what a screen reader announces.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“Chart of GAM by commune” describes the file, not the finding. A reader who cannot see the chart gets nothing from it. A caption that states the finding serves four readers at once: the screen-reader user, the reader of the printed handout, the trainer working from the PowerPoint where the figure is a caption rather than a drawing, and the person skimming the report for the point. This is why the platform requires it rather than recommending it. </a:t>
            </a:r>
            <a:r>
              <a:rPr>
                <a:latin typeface="Courier"/>
              </a:rPr>
              <a:t>figures.test.ts</a:t>
            </a:r>
            <a:r>
              <a:rPr/>
              <a:t> fails a figure whose caption is shorter than twenty characters, and the reason is not tidiness.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lines, and they are checkable by anyone with a printer. An accessibility statement that cannot be verified from the artefact is a claim rather than a convention.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figure is rarely read where it was written. The next lesson is about the caption that has to survive being pasted into a situation report by someone who did not do the analysis.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visualisation/viz-05-greyscale-and-the-project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Print it in grey and see what is left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chart that works on your screen has been tested on the one display it will never be read on. The handout is greyscale, the projector washes out mid-tones, the room is lit, and about one man in twelve cannot separate your red from your green.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four displays a chart has to survive</a:t>
            </a:r>
          </a:p>
          <a:p>
            <a:pPr lvl="0"/>
            <a:r>
              <a:rPr/>
              <a:t>The greyscale test, which takes ten seconds</a:t>
            </a:r>
          </a:p>
          <a:p>
            <a:pPr lvl="0"/>
            <a:r>
              <a:rPr/>
              <a:t>Colour vision deficiency</a:t>
            </a:r>
          </a:p>
          <a:p>
            <a:pPr lvl="0"/>
            <a:r>
              <a:rPr/>
              <a:t>Type, lines and the size the chart is actually read at</a:t>
            </a:r>
          </a:p>
          <a:p>
            <a:pPr lvl="0"/>
            <a:r>
              <a:rPr/>
              <a:t>Everything that can be deleted</a:t>
            </a:r>
          </a:p>
          <a:p>
            <a:pPr lvl="0"/>
            <a:r>
              <a:rPr/>
              <a:t>Alt text, which is a caption doing a second job</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displays a chart has to survive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Display</a:t>
                      </a:r>
                    </a:p>
                  </a:txBody>
                  <a:tcPr/>
                </a:tc>
                <a:tc>
                  <a:txBody>
                    <a:bodyPr/>
                    <a:lstStyle/>
                    <a:p>
                      <a:pPr lvl="0" indent="0" marL="0">
                        <a:buNone/>
                      </a:pPr>
                      <a:r>
                        <a:rPr/>
                        <a:t>What it does</a:t>
                      </a:r>
                    </a:p>
                  </a:txBody>
                  <a:tcPr/>
                </a:tc>
                <a:tc>
                  <a:txBody>
                    <a:bodyPr/>
                    <a:lstStyle/>
                    <a:p>
                      <a:pPr lvl="0" indent="0" marL="0">
                        <a:buNone/>
                      </a:pPr>
                      <a:r>
                        <a:rPr/>
                        <a:t>What fails first</a:t>
                      </a:r>
                    </a:p>
                  </a:txBody>
                  <a:tcPr/>
                </a:tc>
              </a:tr>
              <a:tr h="0">
                <a:tc>
                  <a:txBody>
                    <a:bodyPr/>
                    <a:lstStyle/>
                    <a:p>
                      <a:pPr lvl="0" indent="0" marL="0">
                        <a:buNone/>
                      </a:pPr>
                      <a:r>
                        <a:rPr b="1"/>
                        <a:t>A laser printer</a:t>
                      </a:r>
                    </a:p>
                  </a:txBody>
                </a:tc>
                <a:tc>
                  <a:txBody>
                    <a:bodyPr/>
                    <a:lstStyle/>
                    <a:p>
                      <a:pPr lvl="0" indent="0" marL="0">
                        <a:buNone/>
                      </a:pPr>
                      <a:r>
                        <a:rPr/>
                        <a:t>Removes all hue</a:t>
                      </a:r>
                    </a:p>
                  </a:txBody>
                </a:tc>
                <a:tc>
                  <a:txBody>
                    <a:bodyPr/>
                    <a:lstStyle/>
                    <a:p>
                      <a:pPr lvl="0" indent="0" marL="0">
                        <a:buNone/>
                      </a:pPr>
                      <a:r>
                        <a:rPr/>
                        <a:t>Two series distinguished only by colour</a:t>
                      </a:r>
                    </a:p>
                  </a:txBody>
                </a:tc>
              </a:tr>
              <a:tr h="0">
                <a:tc>
                  <a:txBody>
                    <a:bodyPr/>
                    <a:lstStyle/>
                    <a:p>
                      <a:pPr lvl="0" indent="0" marL="0">
                        <a:buNone/>
                      </a:pPr>
                      <a:r>
                        <a:rPr b="1"/>
                        <a:t>A projector in a lit room</a:t>
                      </a:r>
                    </a:p>
                  </a:txBody>
                </a:tc>
                <a:tc>
                  <a:txBody>
                    <a:bodyPr/>
                    <a:lstStyle/>
                    <a:p>
                      <a:pPr lvl="0" indent="0" marL="0">
                        <a:buNone/>
                      </a:pPr>
                      <a:r>
                        <a:rPr/>
                        <a:t>Crushes mid-tones, lifts blacks</a:t>
                      </a:r>
                    </a:p>
                  </a:txBody>
                </a:tc>
                <a:tc>
                  <a:txBody>
                    <a:bodyPr/>
                    <a:lstStyle/>
                    <a:p>
                      <a:pPr lvl="0" indent="0" marL="0">
                        <a:buNone/>
                      </a:pPr>
                      <a:r>
                        <a:rPr/>
                        <a:t>Light greys, thin lines, subtle shading</a:t>
                      </a:r>
                    </a:p>
                  </a:txBody>
                </a:tc>
              </a:tr>
              <a:tr h="0">
                <a:tc>
                  <a:txBody>
                    <a:bodyPr/>
                    <a:lstStyle/>
                    <a:p>
                      <a:pPr lvl="0" indent="0" marL="0">
                        <a:buNone/>
                      </a:pPr>
                      <a:r>
                        <a:rPr b="1"/>
                        <a:t>A phone on a metered connection</a:t>
                      </a:r>
                    </a:p>
                  </a:txBody>
                </a:tc>
                <a:tc>
                  <a:txBody>
                    <a:bodyPr/>
                    <a:lstStyle/>
                    <a:p>
                      <a:pPr lvl="0" indent="0" marL="0">
                        <a:buNone/>
                      </a:pPr>
                      <a:r>
                        <a:rPr/>
                        <a:t>Shrinks everything</a:t>
                      </a:r>
                    </a:p>
                  </a:txBody>
                </a:tc>
                <a:tc>
                  <a:txBody>
                    <a:bodyPr/>
                    <a:lstStyle/>
                    <a:p>
                      <a:pPr lvl="0" indent="0" marL="0">
                        <a:buNone/>
                      </a:pPr>
                      <a:r>
                        <a:rPr/>
                        <a:t>Type below 9 pt, dense axis labels</a:t>
                      </a:r>
                    </a:p>
                  </a:txBody>
                </a:tc>
              </a:tr>
              <a:tr h="0">
                <a:tc>
                  <a:txBody>
                    <a:bodyPr/>
                    <a:lstStyle/>
                    <a:p>
                      <a:pPr lvl="0" indent="0" marL="0">
                        <a:buNone/>
                      </a:pPr>
                      <a:r>
                        <a:rPr b="1"/>
                        <a:t>A colour-blind reader</a:t>
                      </a:r>
                    </a:p>
                  </a:txBody>
                </a:tc>
                <a:tc>
                  <a:txBody>
                    <a:bodyPr/>
                    <a:lstStyle/>
                    <a:p>
                      <a:pPr lvl="0" indent="0" marL="0">
                        <a:buNone/>
                      </a:pPr>
                      <a:r>
                        <a:rPr/>
                        <a:t>Merges red and green</a:t>
                      </a:r>
                    </a:p>
                  </a:txBody>
                </a:tc>
                <a:tc>
                  <a:txBody>
                    <a:bodyPr/>
                    <a:lstStyle/>
                    <a:p>
                      <a:pPr lvl="0" indent="0" marL="0">
                        <a:buNone/>
                      </a:pPr>
                      <a:r>
                        <a:rPr/>
                        <a:t>The signal palette, and any red/green pair</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displays a chart has to survive</a:t>
            </a:r>
          </a:p>
        </p:txBody>
      </p:sp>
      <p:sp>
        <p:nvSpPr>
          <p:cNvPr id="3" name="Content Placeholder 2"/>
          <p:cNvSpPr>
            <a:spLocks noGrp="1"/>
          </p:cNvSpPr>
          <p:nvPr>
            <p:ph idx="1"/>
          </p:nvPr>
        </p:nvSpPr>
        <p:spPr/>
        <p:txBody>
          <a:bodyPr/>
          <a:lstStyle/>
          <a:p>
            <a:pPr lvl="0"/>
            <a:r>
              <a:rPr/>
              <a:t>Every one of those is the normal case in this sector — not an accessibility edge case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greyscale test, which takes ten seconds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fig.savefig(</a:t>
            </a:r>
            <a:r>
              <a:rPr>
                <a:solidFill>
                  <a:srgbClr val="4070A0"/>
                </a:solidFill>
                <a:latin typeface="Courier"/>
              </a:rPr>
              <a:t>"chart.png"</a:t>
            </a:r>
            <a:r>
              <a:rPr>
                <a:latin typeface="Courier"/>
              </a:rPr>
              <a:t>, dpi</a:t>
            </a:r>
            <a:r>
              <a:rPr>
                <a:solidFill>
                  <a:srgbClr val="666666"/>
                </a:solidFill>
                <a:latin typeface="Courier"/>
              </a:rPr>
              <a:t>=</a:t>
            </a:r>
            <a:r>
              <a:rPr>
                <a:solidFill>
                  <a:srgbClr val="40A070"/>
                </a:solidFill>
                <a:latin typeface="Courier"/>
              </a:rPr>
              <a:t>150</a:t>
            </a:r>
            <a:r>
              <a:rPr>
                <a:latin typeface="Courier"/>
              </a:rPr>
              <a:t>)</a:t>
            </a:r>
            <a:br/>
            <a:r>
              <a:rPr>
                <a:latin typeface="Courier"/>
              </a:rPr>
              <a:t>grey </a:t>
            </a:r>
            <a:r>
              <a:rPr>
                <a:solidFill>
                  <a:srgbClr val="666666"/>
                </a:solidFill>
                <a:latin typeface="Courier"/>
              </a:rPr>
              <a:t>=</a:t>
            </a:r>
            <a:r>
              <a:rPr>
                <a:latin typeface="Courier"/>
              </a:rPr>
              <a:t> plt.imread(</a:t>
            </a:r>
            <a:r>
              <a:rPr>
                <a:solidFill>
                  <a:srgbClr val="4070A0"/>
                </a:solidFill>
                <a:latin typeface="Courier"/>
              </a:rPr>
              <a:t>"chart.png"</a:t>
            </a:r>
            <a:r>
              <a:rPr>
                <a:latin typeface="Courier"/>
              </a:rPr>
              <a:t>).mean(axis</a:t>
            </a:r>
            <a:r>
              <a:rPr>
                <a:solidFill>
                  <a:srgbClr val="666666"/>
                </a:solidFill>
                <a:latin typeface="Courier"/>
              </a:rPr>
              <a:t>=</a:t>
            </a:r>
            <a:r>
              <a:rPr>
                <a:solidFill>
                  <a:srgbClr val="40A070"/>
                </a:solidFill>
                <a:latin typeface="Courier"/>
              </a:rPr>
              <a:t>2</a:t>
            </a:r>
            <a:r>
              <a:rPr>
                <a:latin typeface="Courier"/>
              </a:rPr>
              <a:t>)     </a:t>
            </a:r>
            <a:r>
              <a:rPr i="1">
                <a:solidFill>
                  <a:srgbClr val="60A0B0"/>
                </a:solidFill>
                <a:latin typeface="Courier"/>
              </a:rPr>
              <a:t># crude luminance</a:t>
            </a:r>
            <a:br/>
            <a:r>
              <a:rPr>
                <a:latin typeface="Courier"/>
              </a:rPr>
              <a:t>plt.imsave(</a:t>
            </a:r>
            <a:r>
              <a:rPr>
                <a:solidFill>
                  <a:srgbClr val="4070A0"/>
                </a:solidFill>
                <a:latin typeface="Courier"/>
              </a:rPr>
              <a:t>"chart-grey.png"</a:t>
            </a:r>
            <a:r>
              <a:rPr>
                <a:latin typeface="Courier"/>
              </a:rPr>
              <a:t>, grey, cmap</a:t>
            </a:r>
            <a:r>
              <a:rPr>
                <a:solidFill>
                  <a:srgbClr val="666666"/>
                </a:solidFill>
                <a:latin typeface="Courier"/>
              </a:rPr>
              <a:t>=</a:t>
            </a:r>
            <a:r>
              <a:rPr>
                <a:solidFill>
                  <a:srgbClr val="4070A0"/>
                </a:solidFill>
                <a:latin typeface="Courier"/>
              </a:rPr>
              <a:t>"gray"</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greyscale test, which takes ten seconds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ggsave(), then open it in any viewer and desaturate. Or just print it.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greyscale test, which takes ten seconds</a:t>
            </a:r>
          </a:p>
        </p:txBody>
      </p:sp>
      <p:sp>
        <p:nvSpPr>
          <p:cNvPr id="3" name="Content Placeholder 2"/>
          <p:cNvSpPr>
            <a:spLocks noGrp="1"/>
          </p:cNvSpPr>
          <p:nvPr>
            <p:ph idx="1"/>
          </p:nvPr>
        </p:nvSpPr>
        <p:spPr/>
        <p:txBody>
          <a:bodyPr/>
          <a:lstStyle/>
          <a:p>
            <a:pPr lvl="0"/>
            <a:r>
              <a:rPr/>
              <a:t>Run it on every chart before it ships — If two series became one, the chart was encoding a distinction in hue alone</a:t>
            </a:r>
          </a:p>
          <a:p>
            <a:pPr lvl="0"/>
            <a:r>
              <a:rPr/>
              <a:t>The fix is never “pick better colours” — It is to add a second channel:</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greyscale test, which takes ten seconds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Distinguish by</a:t>
                      </a:r>
                    </a:p>
                  </a:txBody>
                  <a:tcPr/>
                </a:tc>
                <a:tc>
                  <a:txBody>
                    <a:bodyPr/>
                    <a:lstStyle/>
                    <a:p>
                      <a:pPr lvl="0" indent="0" marL="0">
                        <a:buNone/>
                      </a:pPr>
                      <a:r>
                        <a:rPr/>
                        <a:t>How</a:t>
                      </a:r>
                    </a:p>
                  </a:txBody>
                  <a:tcPr/>
                </a:tc>
              </a:tr>
              <a:tr h="0">
                <a:tc>
                  <a:txBody>
                    <a:bodyPr/>
                    <a:lstStyle/>
                    <a:p>
                      <a:pPr lvl="0" indent="0" marL="0">
                        <a:buNone/>
                      </a:pPr>
                      <a:r>
                        <a:rPr/>
                        <a:t>Two lines</a:t>
                      </a:r>
                    </a:p>
                  </a:txBody>
                </a:tc>
                <a:tc>
                  <a:txBody>
                    <a:bodyPr/>
                    <a:lstStyle/>
                    <a:p>
                      <a:pPr lvl="0" indent="0" marL="0">
                        <a:buNone/>
                      </a:pPr>
                      <a:r>
                        <a:rPr b="1"/>
                        <a:t>Direct labels at the line ends</a:t>
                      </a:r>
                      <a:r>
                        <a:rPr/>
                        <a:t>, plus solid and dashed</a:t>
                      </a:r>
                    </a:p>
                  </a:txBody>
                </a:tc>
              </a:tr>
              <a:tr h="0">
                <a:tc>
                  <a:txBody>
                    <a:bodyPr/>
                    <a:lstStyle/>
                    <a:p>
                      <a:pPr lvl="0" indent="0" marL="0">
                        <a:buNone/>
                      </a:pPr>
                      <a:r>
                        <a:rPr/>
                        <a:t>Bars, one emphasised</a:t>
                      </a:r>
                    </a:p>
                  </a:txBody>
                </a:tc>
                <a:tc>
                  <a:txBody>
                    <a:bodyPr/>
                    <a:lstStyle/>
                    <a:p>
                      <a:pPr lvl="0" indent="0" marL="0">
                        <a:buNone/>
                      </a:pPr>
                      <a:r>
                        <a:rPr b="1"/>
                        <a:t>Lightness contrast</a:t>
                      </a:r>
                      <a:r>
                        <a:rPr/>
                        <a:t>, not hue contrast</a:t>
                      </a:r>
                    </a:p>
                  </a:txBody>
                </a:tc>
              </a:tr>
              <a:tr h="0">
                <a:tc>
                  <a:txBody>
                    <a:bodyPr/>
                    <a:lstStyle/>
                    <a:p>
                      <a:pPr lvl="0" indent="0" marL="0">
                        <a:buNone/>
                      </a:pPr>
                      <a:r>
                        <a:rPr/>
                        <a:t>Categories</a:t>
                      </a:r>
                    </a:p>
                  </a:txBody>
                </a:tc>
                <a:tc>
                  <a:txBody>
                    <a:bodyPr/>
                    <a:lstStyle/>
                    <a:p>
                      <a:pPr lvl="0" indent="0" marL="0">
                        <a:buNone/>
                      </a:pPr>
                      <a:r>
                        <a:rPr/>
                        <a:t>Small multiples, so nothing needs distinguishing</a:t>
                      </a:r>
                    </a:p>
                  </a:txBody>
                </a:tc>
              </a:tr>
              <a:tr h="0">
                <a:tc>
                  <a:txBody>
                    <a:bodyPr/>
                    <a:lstStyle/>
                    <a:p>
                      <a:pPr lvl="0" indent="0" marL="0">
                        <a:buNone/>
                      </a:pPr>
                      <a:r>
                        <a:rPr/>
                        <a:t>Points in a scatter</a:t>
                      </a:r>
                    </a:p>
                  </a:txBody>
                </a:tc>
                <a:tc>
                  <a:txBody>
                    <a:bodyPr/>
                    <a:lstStyle/>
                    <a:p>
                      <a:pPr lvl="0" indent="0" marL="0">
                        <a:buNone/>
                      </a:pPr>
                      <a:r>
                        <a:rPr/>
                        <a:t>Shape as well as colour</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greyscale test, which takes ten seconds</a:t>
            </a:r>
          </a:p>
        </p:txBody>
      </p:sp>
      <p:sp>
        <p:nvSpPr>
          <p:cNvPr id="3" name="Content Placeholder 2"/>
          <p:cNvSpPr>
            <a:spLocks noGrp="1"/>
          </p:cNvSpPr>
          <p:nvPr>
            <p:ph idx="1"/>
          </p:nvPr>
        </p:nvSpPr>
        <p:spPr/>
        <p:txBody>
          <a:bodyPr/>
          <a:lstStyle/>
          <a:p>
            <a:pPr lvl="0"/>
            <a:r>
              <a:rPr/>
              <a:t>Lightness survives greyscale by definition — The platform’s figures use a dark spruce against a mid slate, which are…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vision deficiency</a:t>
            </a:r>
          </a:p>
        </p:txBody>
      </p:sp>
      <p:sp>
        <p:nvSpPr>
          <p:cNvPr id="3" name="Content Placeholder 2"/>
          <p:cNvSpPr>
            <a:spLocks noGrp="1"/>
          </p:cNvSpPr>
          <p:nvPr>
            <p:ph idx="1"/>
          </p:nvPr>
        </p:nvSpPr>
        <p:spPr/>
        <p:txBody>
          <a:bodyPr/>
          <a:lstStyle/>
          <a:p>
            <a:pPr lvl="0"/>
            <a:r>
              <a:rPr/>
              <a:t>The signal palette is the problem case and it is unavoidable — because green, amber and red are the sector’s convention…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vision deficiency — In Python</a:t>
            </a:r>
          </a:p>
        </p:txBody>
      </p:sp>
      <p:sp>
        <p:nvSpPr>
          <p:cNvPr id="3" name="Content Placeholder 2"/>
          <p:cNvSpPr>
            <a:spLocks noGrp="1"/>
          </p:cNvSpPr>
          <p:nvPr>
            <p:ph idx="1"/>
          </p:nvPr>
        </p:nvSpPr>
        <p:spPr/>
        <p:txBody>
          <a:bodyPr/>
          <a:lstStyle/>
          <a:p>
            <a:pPr lvl="0" indent="0">
              <a:buNone/>
            </a:pPr>
            <a:r>
              <a:rPr>
                <a:latin typeface="Courier"/>
              </a:rPr>
              <a:t>SIGNAL </a:t>
            </a:r>
            <a:r>
              <a:rPr>
                <a:solidFill>
                  <a:srgbClr val="666666"/>
                </a:solidFill>
                <a:latin typeface="Courier"/>
              </a:rPr>
              <a:t>=</a:t>
            </a:r>
            <a:r>
              <a:rPr>
                <a:latin typeface="Courier"/>
              </a:rPr>
              <a:t> {</a:t>
            </a:r>
            <a:r>
              <a:rPr>
                <a:solidFill>
                  <a:srgbClr val="4070A0"/>
                </a:solidFill>
                <a:latin typeface="Courier"/>
              </a:rPr>
              <a:t>"normal"</a:t>
            </a:r>
            <a:r>
              <a:rPr>
                <a:latin typeface="Courier"/>
              </a:rPr>
              <a:t>: </a:t>
            </a:r>
            <a:r>
              <a:rPr>
                <a:solidFill>
                  <a:srgbClr val="4070A0"/>
                </a:solidFill>
                <a:latin typeface="Courier"/>
              </a:rPr>
              <a:t>"#2f8f5b"</a:t>
            </a:r>
            <a:r>
              <a:rPr>
                <a:latin typeface="Courier"/>
              </a:rPr>
              <a:t>, </a:t>
            </a:r>
            <a:r>
              <a:rPr>
                <a:solidFill>
                  <a:srgbClr val="4070A0"/>
                </a:solidFill>
                <a:latin typeface="Courier"/>
              </a:rPr>
              <a:t>"moderate"</a:t>
            </a:r>
            <a:r>
              <a:rPr>
                <a:latin typeface="Courier"/>
              </a:rPr>
              <a:t>: </a:t>
            </a:r>
            <a:r>
              <a:rPr>
                <a:solidFill>
                  <a:srgbClr val="4070A0"/>
                </a:solidFill>
                <a:latin typeface="Courier"/>
              </a:rPr>
              <a:t>"#d9a02b"</a:t>
            </a:r>
            <a:r>
              <a:rPr>
                <a:latin typeface="Courier"/>
              </a:rPr>
              <a:t>, </a:t>
            </a:r>
            <a:r>
              <a:rPr>
                <a:solidFill>
                  <a:srgbClr val="4070A0"/>
                </a:solidFill>
                <a:latin typeface="Courier"/>
              </a:rPr>
              <a:t>"severe"</a:t>
            </a:r>
            <a:r>
              <a:rPr>
                <a:latin typeface="Courier"/>
              </a:rPr>
              <a:t>: </a:t>
            </a:r>
            <a:r>
              <a:rPr>
                <a:solidFill>
                  <a:srgbClr val="4070A0"/>
                </a:solidFill>
                <a:latin typeface="Courier"/>
              </a:rPr>
              <a:t>"#c0442f"</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vision deficiency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Keep the hues. Add a second channel so the hue is not load-bearing.</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Colour vision deficiency</a:t>
            </a:r>
          </a:p>
        </p:txBody>
      </p:sp>
      <p:sp>
        <p:nvSpPr>
          <p:cNvPr id="3" name="Content Placeholder 2"/>
          <p:cNvSpPr>
            <a:spLocks noGrp="1"/>
          </p:cNvSpPr>
          <p:nvPr>
            <p:ph idx="1"/>
          </p:nvPr>
        </p:nvSpPr>
        <p:spPr/>
        <p:txBody>
          <a:bodyPr/>
          <a:lstStyle/>
          <a:p>
            <a:pPr lvl="0"/>
            <a:r>
              <a:rPr/>
              <a:t>Three ways to keep the convention and still be readable</a:t>
            </a:r>
          </a:p>
          <a:p>
            <a:pPr lvl="0"/>
            <a:r>
              <a:rPr/>
              <a:t>Order the categories — Normal, moderate, severe in that order means position carries the severity even when hue does not</a:t>
            </a:r>
          </a:p>
          <a:p>
            <a:pPr lvl="0"/>
            <a:r>
              <a:rPr/>
              <a:t>Label directly — The word “severe” on the bar costs nothing and removes the dependence entirely</a:t>
            </a:r>
          </a:p>
          <a:p>
            <a:pPr lvl="0"/>
            <a:r>
              <a:rPr/>
              <a:t>Vary the lightness deliberately — The three signal colours on this platform are not equally light: the green is darker…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Type, lines and the size the chart is actually read at — In Python</a:t>
            </a:r>
          </a:p>
        </p:txBody>
      </p:sp>
      <p:sp>
        <p:nvSpPr>
          <p:cNvPr id="3" name="Content Placeholder 2"/>
          <p:cNvSpPr>
            <a:spLocks noGrp="1"/>
          </p:cNvSpPr>
          <p:nvPr>
            <p:ph idx="1"/>
          </p:nvPr>
        </p:nvSpPr>
        <p:spPr/>
        <p:txBody>
          <a:bodyPr/>
          <a:lstStyle/>
          <a:p>
            <a:pPr lvl="0" indent="0">
              <a:buNone/>
            </a:pPr>
            <a:r>
              <a:rPr>
                <a:latin typeface="Courier"/>
              </a:rPr>
              <a:t>plt.rcParams.update({</a:t>
            </a:r>
            <a:br/>
            <a:r>
              <a:rPr>
                <a:latin typeface="Courier"/>
              </a:rPr>
              <a:t>    </a:t>
            </a:r>
            <a:r>
              <a:rPr>
                <a:solidFill>
                  <a:srgbClr val="4070A0"/>
                </a:solidFill>
                <a:latin typeface="Courier"/>
              </a:rPr>
              <a:t>"font.size"</a:t>
            </a:r>
            <a:r>
              <a:rPr>
                <a:latin typeface="Courier"/>
              </a:rPr>
              <a:t>: </a:t>
            </a:r>
            <a:r>
              <a:rPr>
                <a:solidFill>
                  <a:srgbClr val="40A070"/>
                </a:solidFill>
                <a:latin typeface="Courier"/>
              </a:rPr>
              <a:t>10</a:t>
            </a:r>
            <a:r>
              <a:rPr>
                <a:latin typeface="Courier"/>
              </a:rPr>
              <a:t>,          </a:t>
            </a:r>
            <a:r>
              <a:rPr i="1">
                <a:solidFill>
                  <a:srgbClr val="60A0B0"/>
                </a:solidFill>
                <a:latin typeface="Courier"/>
              </a:rPr>
              <a:t># 9 pt is the floor for a printed figure</a:t>
            </a:r>
            <a:br/>
            <a:r>
              <a:rPr>
                <a:latin typeface="Courier"/>
              </a:rPr>
              <a:t>    </a:t>
            </a:r>
            <a:r>
              <a:rPr>
                <a:solidFill>
                  <a:srgbClr val="4070A0"/>
                </a:solidFill>
                <a:latin typeface="Courier"/>
              </a:rPr>
              <a:t>"axes.labelsize"</a:t>
            </a:r>
            <a:r>
              <a:rPr>
                <a:latin typeface="Courier"/>
              </a:rPr>
              <a:t>: </a:t>
            </a:r>
            <a:r>
              <a:rPr>
                <a:solidFill>
                  <a:srgbClr val="40A070"/>
                </a:solidFill>
                <a:latin typeface="Courier"/>
              </a:rPr>
              <a:t>10</a:t>
            </a:r>
            <a:r>
              <a:rPr>
                <a:latin typeface="Courier"/>
              </a:rPr>
              <a:t>,</a:t>
            </a:r>
            <a:br/>
            <a:r>
              <a:rPr>
                <a:latin typeface="Courier"/>
              </a:rPr>
              <a:t>    </a:t>
            </a:r>
            <a:r>
              <a:rPr>
                <a:solidFill>
                  <a:srgbClr val="4070A0"/>
                </a:solidFill>
                <a:latin typeface="Courier"/>
              </a:rPr>
              <a:t>"axes.titlesize"</a:t>
            </a:r>
            <a:r>
              <a:rPr>
                <a:latin typeface="Courier"/>
              </a:rPr>
              <a:t>: </a:t>
            </a:r>
            <a:r>
              <a:rPr>
                <a:solidFill>
                  <a:srgbClr val="40A070"/>
                </a:solidFill>
                <a:latin typeface="Courier"/>
              </a:rPr>
              <a:t>11</a:t>
            </a:r>
            <a:r>
              <a:rPr>
                <a:latin typeface="Courier"/>
              </a:rPr>
              <a:t>,</a:t>
            </a:r>
            <a:br/>
            <a:r>
              <a:rPr>
                <a:latin typeface="Courier"/>
              </a:rPr>
              <a:t>    </a:t>
            </a:r>
            <a:r>
              <a:rPr>
                <a:solidFill>
                  <a:srgbClr val="4070A0"/>
                </a:solidFill>
                <a:latin typeface="Courier"/>
              </a:rPr>
              <a:t>"xtick.labelsize"</a:t>
            </a:r>
            <a:r>
              <a:rPr>
                <a:latin typeface="Courier"/>
              </a:rPr>
              <a:t>: </a:t>
            </a:r>
            <a:r>
              <a:rPr>
                <a:solidFill>
                  <a:srgbClr val="40A070"/>
                </a:solidFill>
                <a:latin typeface="Courier"/>
              </a:rPr>
              <a:t>9</a:t>
            </a:r>
            <a:r>
              <a:rPr>
                <a:latin typeface="Courier"/>
              </a:rPr>
              <a:t>,</a:t>
            </a:r>
            <a:br/>
            <a:r>
              <a:rPr>
                <a:latin typeface="Courier"/>
              </a:rPr>
              <a:t>    </a:t>
            </a:r>
            <a:r>
              <a:rPr>
                <a:solidFill>
                  <a:srgbClr val="4070A0"/>
                </a:solidFill>
                <a:latin typeface="Courier"/>
              </a:rPr>
              <a:t>"lines.linewidth"</a:t>
            </a:r>
            <a:r>
              <a:rPr>
                <a:latin typeface="Courier"/>
              </a:rPr>
              <a:t>: </a:t>
            </a:r>
            <a:r>
              <a:rPr>
                <a:solidFill>
                  <a:srgbClr val="40A070"/>
                </a:solidFill>
                <a:latin typeface="Courier"/>
              </a:rPr>
              <a:t>1.6</a:t>
            </a:r>
            <a:r>
              <a:rPr>
                <a:latin typeface="Courier"/>
              </a:rPr>
              <a:t>,   </a:t>
            </a:r>
            <a:r>
              <a:rPr i="1">
                <a:solidFill>
                  <a:srgbClr val="60A0B0"/>
                </a:solidFill>
                <a:latin typeface="Courier"/>
              </a:rPr>
              <a:t># 1 pt disappears on a projector</a:t>
            </a:r>
            <a:br/>
            <a:r>
              <a:rPr>
                <a:latin typeface="Courier"/>
              </a:rPr>
              <a:t>})</a:t>
            </a:r>
            <a:br/>
            <a:r>
              <a:rPr>
                <a:latin typeface="Courier"/>
              </a:rPr>
              <a:t>fig.set_size_inches(</a:t>
            </a:r>
            <a:r>
              <a:rPr>
                <a:solidFill>
                  <a:srgbClr val="40A070"/>
                </a:solidFill>
                <a:latin typeface="Courier"/>
              </a:rPr>
              <a:t>6.5</a:t>
            </a:r>
            <a:r>
              <a:rPr>
                <a:latin typeface="Courier"/>
              </a:rPr>
              <a:t>, </a:t>
            </a:r>
            <a:r>
              <a:rPr>
                <a:solidFill>
                  <a:srgbClr val="40A070"/>
                </a:solidFill>
                <a:latin typeface="Courier"/>
              </a:rPr>
              <a:t>4</a:t>
            </a:r>
            <a:r>
              <a:rPr>
                <a:latin typeface="Courier"/>
              </a:rPr>
              <a:t>)   </a:t>
            </a:r>
            <a:r>
              <a:rPr i="1">
                <a:solidFill>
                  <a:srgbClr val="60A0B0"/>
                </a:solidFill>
                <a:latin typeface="Courier"/>
              </a:rPr>
              <a:t># the width of a text column, not of a monitor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Type, lines and the size the chart is actually read at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theme_set</a:t>
            </a:r>
            <a:r>
              <a:rPr>
                <a:latin typeface="Courier"/>
              </a:rPr>
              <a:t>(</a:t>
            </a:r>
            <a:r>
              <a:rPr>
                <a:solidFill>
                  <a:srgbClr val="06287E"/>
                </a:solidFill>
                <a:latin typeface="Courier"/>
              </a:rPr>
              <a:t>theme_minimal</a:t>
            </a:r>
            <a:r>
              <a:rPr>
                <a:latin typeface="Courier"/>
              </a:rPr>
              <a:t>(</a:t>
            </a:r>
            <a:r>
              <a:rPr>
                <a:solidFill>
                  <a:srgbClr val="7D9029"/>
                </a:solidFill>
                <a:latin typeface="Courier"/>
              </a:rPr>
              <a:t>base_size =</a:t>
            </a:r>
            <a:r>
              <a:rPr>
                <a:latin typeface="Courier"/>
              </a:rPr>
              <a:t> </a:t>
            </a:r>
            <a:r>
              <a:rPr>
                <a:solidFill>
                  <a:srgbClr val="40A070"/>
                </a:solidFill>
                <a:latin typeface="Courier"/>
              </a:rPr>
              <a:t>11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Type, lines and the size the chart is actually read at</a:t>
            </a:r>
          </a:p>
        </p:txBody>
      </p:sp>
      <p:sp>
        <p:nvSpPr>
          <p:cNvPr id="3" name="Content Placeholder 2"/>
          <p:cNvSpPr>
            <a:spLocks noGrp="1"/>
          </p:cNvSpPr>
          <p:nvPr>
            <p:ph idx="1"/>
          </p:nvPr>
        </p:nvSpPr>
        <p:spPr/>
        <p:txBody>
          <a:bodyPr/>
          <a:lstStyle/>
          <a:p>
            <a:pPr lvl="0"/>
            <a:r>
              <a:rPr/>
              <a:t>Author at the size it will be printed — A chart designed at 12 inches wide and dropped into a 6.5-inch column has…</a:t>
            </a:r>
          </a:p>
          <a:p>
            <a:pPr lvl="0"/>
            <a:r>
              <a:rPr/>
              <a:t>9 pt is the floor for print and 18 pt for a projected slide — The lesson decks this platform generates are 1280×720;…</a:t>
            </a:r>
          </a:p>
          <a:p>
            <a:pPr lvl="0"/>
            <a:r>
              <a:rPr/>
              <a:t>Thin lines and light greys are the first casualties of a projector — Use 1.5 pt or heavier, and do not rely on a grey…</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Everything that can be deleted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Delete</a:t>
                      </a:r>
                    </a:p>
                  </a:txBody>
                  <a:tcPr/>
                </a:tc>
                <a:tc>
                  <a:txBody>
                    <a:bodyPr/>
                    <a:lstStyle/>
                    <a:p>
                      <a:pPr lvl="0" indent="0" marL="0">
                        <a:buNone/>
                      </a:pPr>
                      <a:r>
                        <a:rPr/>
                        <a:t>Because</a:t>
                      </a:r>
                    </a:p>
                  </a:txBody>
                  <a:tcPr/>
                </a:tc>
              </a:tr>
              <a:tr h="0">
                <a:tc>
                  <a:txBody>
                    <a:bodyPr/>
                    <a:lstStyle/>
                    <a:p>
                      <a:pPr lvl="0" indent="0" marL="0">
                        <a:buNone/>
                      </a:pPr>
                      <a:r>
                        <a:rPr/>
                        <a:t>The legend, for two series</a:t>
                      </a:r>
                    </a:p>
                  </a:txBody>
                </a:tc>
                <a:tc>
                  <a:txBody>
                    <a:bodyPr/>
                    <a:lstStyle/>
                    <a:p>
                      <a:pPr lvl="0" indent="0" marL="0">
                        <a:buNone/>
                      </a:pPr>
                      <a:r>
                        <a:rPr/>
                        <a:t>Direct labels are read in place</a:t>
                      </a:r>
                    </a:p>
                  </a:txBody>
                </a:tc>
              </a:tr>
              <a:tr h="0">
                <a:tc>
                  <a:txBody>
                    <a:bodyPr/>
                    <a:lstStyle/>
                    <a:p>
                      <a:pPr lvl="0" indent="0" marL="0">
                        <a:buNone/>
                      </a:pPr>
                      <a:r>
                        <a:rPr/>
                        <a:t>Gridlines, most of them</a:t>
                      </a:r>
                    </a:p>
                  </a:txBody>
                </a:tc>
                <a:tc>
                  <a:txBody>
                    <a:bodyPr/>
                    <a:lstStyle/>
                    <a:p>
                      <a:pPr lvl="0" indent="0" marL="0">
                        <a:buNone/>
                      </a:pPr>
                      <a:r>
                        <a:rPr/>
                        <a:t>Four is enough; twelve is a texture</a:t>
                      </a:r>
                    </a:p>
                  </a:txBody>
                </a:tc>
              </a:tr>
              <a:tr h="0">
                <a:tc>
                  <a:txBody>
                    <a:bodyPr/>
                    <a:lstStyle/>
                    <a:p>
                      <a:pPr lvl="0" indent="0" marL="0">
                        <a:buNone/>
                      </a:pPr>
                      <a:r>
                        <a:rPr/>
                        <a:t>The chart border and top/right spines</a:t>
                      </a:r>
                    </a:p>
                  </a:txBody>
                </a:tc>
                <a:tc>
                  <a:txBody>
                    <a:bodyPr/>
                    <a:lstStyle/>
                    <a:p>
                      <a:pPr lvl="0" indent="0" marL="0">
                        <a:buNone/>
                      </a:pPr>
                      <a:r>
                        <a:rPr/>
                        <a:t>They carry nothing</a:t>
                      </a:r>
                    </a:p>
                  </a:txBody>
                </a:tc>
              </a:tr>
              <a:tr h="0">
                <a:tc>
                  <a:txBody>
                    <a:bodyPr/>
                    <a:lstStyle/>
                    <a:p>
                      <a:pPr lvl="0" indent="0" marL="0">
                        <a:buNone/>
                      </a:pPr>
                      <a:r>
                        <a:rPr/>
                        <a:t>Redundant axis units on every tick</a:t>
                      </a:r>
                    </a:p>
                  </a:txBody>
                </a:tc>
                <a:tc>
                  <a:txBody>
                    <a:bodyPr/>
                    <a:lstStyle/>
                    <a:p>
                      <a:pPr lvl="0" indent="0" marL="0">
                        <a:buNone/>
                      </a:pPr>
                      <a:r>
                        <a:rPr/>
                        <a:t>“%” on the axis label, not on each number</a:t>
                      </a:r>
                    </a:p>
                  </a:txBody>
                </a:tc>
              </a:tr>
              <a:tr h="0">
                <a:tc>
                  <a:txBody>
                    <a:bodyPr/>
                    <a:lstStyle/>
                    <a:p>
                      <a:pPr lvl="0" indent="0" marL="0">
                        <a:buNone/>
                      </a:pPr>
                      <a:r>
                        <a:rPr/>
                        <a:t>The title, when the caption says it</a:t>
                      </a:r>
                    </a:p>
                  </a:txBody>
                </a:tc>
                <a:tc>
                  <a:txBody>
                    <a:bodyPr/>
                    <a:lstStyle/>
                    <a:p>
                      <a:pPr lvl="0" indent="0" marL="0">
                        <a:buNone/>
                      </a:pPr>
                      <a:r>
                        <a:rPr/>
                        <a:t>Two headings compete</a:t>
                      </a:r>
                    </a:p>
                  </a:txBody>
                </a:tc>
              </a:tr>
              <a:tr h="0">
                <a:tc>
                  <a:txBody>
                    <a:bodyPr/>
                    <a:lstStyle/>
                    <a:p>
                      <a:pPr lvl="0" indent="0" marL="0">
                        <a:buNone/>
                      </a:pPr>
                      <a:r>
                        <a:rPr/>
                        <a:t>Decimal places</a:t>
                      </a:r>
                    </a:p>
                  </a:txBody>
                </a:tc>
                <a:tc>
                  <a:txBody>
                    <a:bodyPr/>
                    <a:lstStyle/>
                    <a:p>
                      <a:pPr lvl="0" indent="0" marL="0">
                        <a:buNone/>
                      </a:pPr>
                      <a:r>
                        <a:rPr/>
                        <a:t>42.9% not 42.94%; the interval is wider than the decimal</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Everything that can be deleted — In Python</a:t>
            </a:r>
          </a:p>
        </p:txBody>
      </p:sp>
      <p:sp>
        <p:nvSpPr>
          <p:cNvPr id="3" name="Content Placeholder 2"/>
          <p:cNvSpPr>
            <a:spLocks noGrp="1"/>
          </p:cNvSpPr>
          <p:nvPr>
            <p:ph idx="1"/>
          </p:nvPr>
        </p:nvSpPr>
        <p:spPr/>
        <p:txBody>
          <a:bodyPr/>
          <a:lstStyle/>
          <a:p>
            <a:pPr lvl="0" indent="0">
              <a:buNone/>
            </a:pPr>
            <a:r>
              <a:rPr>
                <a:latin typeface="Courier"/>
              </a:rPr>
              <a:t>plt.rcParams.update({</a:t>
            </a:r>
            <a:r>
              <a:rPr>
                <a:solidFill>
                  <a:srgbClr val="4070A0"/>
                </a:solidFill>
                <a:latin typeface="Courier"/>
              </a:rPr>
              <a:t>"axes.spines.top"</a:t>
            </a:r>
            <a:r>
              <a:rPr>
                <a:latin typeface="Courier"/>
              </a:rPr>
              <a:t>: </a:t>
            </a:r>
            <a:r>
              <a:rPr>
                <a:solidFill>
                  <a:srgbClr val="19177C"/>
                </a:solidFill>
                <a:latin typeface="Courier"/>
              </a:rPr>
              <a:t>False</a:t>
            </a:r>
            <a:r>
              <a:rPr>
                <a:latin typeface="Courier"/>
              </a:rPr>
              <a:t>, </a:t>
            </a:r>
            <a:r>
              <a:rPr>
                <a:solidFill>
                  <a:srgbClr val="4070A0"/>
                </a:solidFill>
                <a:latin typeface="Courier"/>
              </a:rPr>
              <a:t>"axes.spines.right"</a:t>
            </a:r>
            <a:r>
              <a:rPr>
                <a:latin typeface="Courier"/>
              </a:rPr>
              <a:t>: </a:t>
            </a:r>
            <a:r>
              <a:rPr>
                <a:solidFill>
                  <a:srgbClr val="19177C"/>
                </a:solidFill>
                <a:latin typeface="Courier"/>
              </a:rPr>
              <a:t>False</a:t>
            </a:r>
            <a:r>
              <a:rPr>
                <a:latin typeface="Courier"/>
              </a:rPr>
              <a:t>})</a:t>
            </a:r>
            <a:br/>
            <a:r>
              <a:rPr>
                <a:latin typeface="Courier"/>
              </a:rPr>
              <a:t>ax.grid(axis</a:t>
            </a:r>
            <a:r>
              <a:rPr>
                <a:solidFill>
                  <a:srgbClr val="666666"/>
                </a:solidFill>
                <a:latin typeface="Courier"/>
              </a:rPr>
              <a:t>=</a:t>
            </a:r>
            <a:r>
              <a:rPr>
                <a:solidFill>
                  <a:srgbClr val="4070A0"/>
                </a:solidFill>
                <a:latin typeface="Courier"/>
              </a:rPr>
              <a:t>"x"</a:t>
            </a:r>
            <a:r>
              <a:rPr>
                <a:latin typeface="Courier"/>
              </a:rPr>
              <a:t>, alpha</a:t>
            </a:r>
            <a:r>
              <a:rPr>
                <a:solidFill>
                  <a:srgbClr val="666666"/>
                </a:solidFill>
                <a:latin typeface="Courier"/>
              </a:rPr>
              <a:t>=</a:t>
            </a:r>
            <a:r>
              <a:rPr>
                <a:solidFill>
                  <a:srgbClr val="40A070"/>
                </a:solidFill>
                <a:latin typeface="Courier"/>
              </a:rPr>
              <a:t>0.3</a:t>
            </a:r>
            <a:r>
              <a:rPr>
                <a:latin typeface="Courier"/>
              </a:rPr>
              <a:t>)</a:t>
            </a:r>
            <a:br/>
            <a:r>
              <a:rPr>
                <a:latin typeface="Courier"/>
              </a:rPr>
              <a:t>ax.set_axisbelow(</a:t>
            </a:r>
            <a:r>
              <a:rPr>
                <a:solidFill>
                  <a:srgbClr val="19177C"/>
                </a:solidFill>
                <a:latin typeface="Courier"/>
              </a:rPr>
              <a:t>True</a:t>
            </a:r>
            <a:r>
              <a:rPr>
                <a:latin typeface="Courier"/>
              </a:rPr>
              <a:t>)              </a:t>
            </a:r>
            <a:r>
              <a:rPr i="1">
                <a:solidFill>
                  <a:srgbClr val="60A0B0"/>
                </a:solidFill>
                <a:latin typeface="Courier"/>
              </a:rPr>
              <a:t># gridlines behind the bars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Everything that can be deleted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theme</a:t>
            </a:r>
            <a:r>
              <a:rPr>
                <a:latin typeface="Courier"/>
              </a:rPr>
              <a:t>(</a:t>
            </a:r>
            <a:r>
              <a:rPr>
                <a:solidFill>
                  <a:srgbClr val="7D9029"/>
                </a:solidFill>
                <a:latin typeface="Courier"/>
              </a:rPr>
              <a:t>panel.grid.minor =</a:t>
            </a:r>
            <a:r>
              <a:rPr>
                <a:latin typeface="Courier"/>
              </a:rPr>
              <a:t> </a:t>
            </a:r>
            <a:r>
              <a:rPr>
                <a:solidFill>
                  <a:srgbClr val="06287E"/>
                </a:solidFill>
                <a:latin typeface="Courier"/>
              </a:rPr>
              <a:t>element_blank</a:t>
            </a:r>
            <a:r>
              <a:rPr>
                <a:latin typeface="Courier"/>
              </a:rPr>
              <a:t>(), </a:t>
            </a:r>
            <a:r>
              <a:rPr>
                <a:solidFill>
                  <a:srgbClr val="7D9029"/>
                </a:solidFill>
                <a:latin typeface="Courier"/>
              </a:rPr>
              <a:t>panel.border =</a:t>
            </a:r>
            <a:r>
              <a:rPr>
                <a:latin typeface="Courier"/>
              </a:rPr>
              <a:t> </a:t>
            </a:r>
            <a:r>
              <a:rPr>
                <a:solidFill>
                  <a:srgbClr val="06287E"/>
                </a:solidFill>
                <a:latin typeface="Courier"/>
              </a:rPr>
              <a:t>element_blank</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Everything that can be deleted</a:t>
            </a:r>
          </a:p>
        </p:txBody>
      </p:sp>
      <p:sp>
        <p:nvSpPr>
          <p:cNvPr id="3" name="Content Placeholder 2"/>
          <p:cNvSpPr>
            <a:spLocks noGrp="1"/>
          </p:cNvSpPr>
          <p:nvPr>
            <p:ph idx="1"/>
          </p:nvPr>
        </p:nvSpPr>
        <p:spPr/>
        <p:txBody>
          <a:bodyPr/>
          <a:lstStyle/>
          <a:p>
            <a:pPr lvl="0"/>
            <a:r>
              <a:rPr/>
              <a:t>Gridlines go behind the data — A gridline drawn over a bar reads as a division in the bar, which is a mark that means…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Alt text, which is a caption doing a second job — Example</a:t>
            </a:r>
          </a:p>
        </p:txBody>
      </p:sp>
      <p:sp>
        <p:nvSpPr>
          <p:cNvPr id="3" name="Content Placeholder 2"/>
          <p:cNvSpPr>
            <a:spLocks noGrp="1"/>
          </p:cNvSpPr>
          <p:nvPr>
            <p:ph idx="1"/>
          </p:nvPr>
        </p:nvSpPr>
        <p:spPr/>
        <p:txBody>
          <a:bodyPr/>
          <a:lstStyle/>
          <a:p>
            <a:pPr lvl="0" indent="0">
              <a:buNone/>
            </a:pPr>
            <a:r>
              <a:rPr>
                <a:latin typeface="Courier"/>
              </a:rPr>
              <a:t>![Global acute malnutrition by commune with 95% confidence intervals. The three
highlighted communes are the only ones whose interval clears the district
median.](/figures/muac-gam-by-commune.en.svg)</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Alt text, which is a caption doing a second job</a:t>
            </a:r>
          </a:p>
        </p:txBody>
      </p:sp>
      <p:sp>
        <p:nvSpPr>
          <p:cNvPr id="3" name="Content Placeholder 2"/>
          <p:cNvSpPr>
            <a:spLocks noGrp="1"/>
          </p:cNvSpPr>
          <p:nvPr>
            <p:ph idx="1"/>
          </p:nvPr>
        </p:nvSpPr>
        <p:spPr/>
        <p:txBody>
          <a:bodyPr/>
          <a:lstStyle/>
          <a:p>
            <a:pPr lvl="0"/>
            <a:r>
              <a:rPr/>
              <a:t>“Chart of GAM by commune” describes the file, not the finding — A reader who cannot see the chart gets nothing from it</a:t>
            </a:r>
          </a:p>
          <a:p>
            <a:pPr lvl="0"/>
            <a:r>
              <a:rPr/>
              <a:t>A caption that states the finding serves four readers at once — the screen-reader user, the reader of the printed…</a:t>
            </a:r>
          </a:p>
          <a:p>
            <a:pPr lvl="0"/>
            <a:r>
              <a:rPr/>
              <a:t>This is why the platform requires it rather than recommending it — </a:t>
            </a:r>
            <a:r>
              <a:rPr>
                <a:latin typeface="Courier"/>
              </a:rPr>
              <a:t>figures.test.ts</a:t>
            </a:r>
            <a:r>
              <a:rPr/>
              <a:t> fails a figure whose caption is…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Figure accessibility conventions
  All figures are readable in greyscale: emphasis is carried by lightness
  contrast rather than hue, and series are labelled directly rather than
  through a legend.
  Signal colours (green/amber/red) are used only where the categories are
  ordered by severity, so position carries the meaning independently of hue.
  Figures are drawn at the width they are printed. Minimum type size is 9 pt
  in the report and 18 pt on slides.
  Every figure carries a caption stating its finding, which is also its
  alternative text.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Four lines, and they are checkable by anyone with a printer — An accessibility statement that cannot be verified from…</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 figure is rarely read where it was written.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https://data-analysis.cassion.dev/courses/data-visualisation/viz-05-greyscale-and-the-projector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Print it in grey and see what is left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A chart that works on your screen has been tested on the one display it will never be read on. The handout is greyscale, the projector washes out mid-tones, the room is lit, and about one man in twelve cannot separate your red from your green.</vt:lpwstr>
  </property>
</Properties>
</file>