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graphique qui fonctionne sur votre écran a été testé sur le seul affichage où il ne sera jamais lu. Le document est en niveaux de gris, le vidéoprojecteur écrase les demi-teintes, la salle est éclairée, et environ un homme sur douze ne sépare pas votre rouge de votre vert.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graphique de programme est composé une fois et lu sur des affichages que son auteur ne voit jamais.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 de ces cas est le cas normal dans ce secteur, non un cas limite d’accessibilité. Le document est photocopié, le vidéoprojecteur est vieux, le lecteur est sur un téléphone dans un bureau de terrain, et la salle a une fenêtre.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Faites-le sur chaque graphique avant qu’il parte. Si deux séries n’en font plus qu’une, le graphique encodait une distinction dans la seule teinte. Le remède n’est jamais « choisir de meilleures couleurs ». C’est d’ajouter un second canal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clarté survit au niveau de gris par définition. Les figures de la plateforme emploient un vert sapin foncé contre un gris ardoise moyen, qui sont deux gris distinguables avant d’être deux couleurs — et c’est pourquoi la mise en évidence de chaque figure de ce site se lit encore sur une photocopie.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Environ 8 % des hommes et 0,5 % des femmes d’ascendance nord-européenne en présentent une forme, et les plus courantes fusionnent le rouge et le vert. La palette de signal est le cas problématique et il est incontournable, parce que vert, ambre et rouge sont la convention du secteur et ne peuvent pas être simplement remplacés.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façons de garder la convention tout en restant lisible. Ordonnez les catégories. Normal, modéré, sévère dans cet ordre signifie que la position porte la sévérité même quand la teinte ne le fait pas. Étiquetez directement. Le mot « sévère » sur la barre ne coûte rien et supprime entièrement la dépendance. Faites varier la clarté délibérément. Les trois couleurs de signal de cette plateforme ne sont pas également claires : le vert est plus foncé que l’ambre, si bien qu’ils se séparent en niveaux de gris autant qu’en teinte. Vérifiez-le ; une palette choisie pour la seule teinte comporte souvent deux couleurs de clarté identique, qui fusionnent en un seul gris.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Composez à la taille d’impression. Un graphique conçu sur 30 centimètres de large et déposé dans une colonne de 16 a un corps de moitié, et le remède n’est pas de redimensionner l’image — c’est de le redessiner à la largeur cible. 9 pt est le plancher pour l’impression et 18 pt pour une diapositive projetée. Les diaporamas de leçon que produit cette plateforme font 1280×720 ; en dessous d’environ 18 pt à cette taille, rien n’est lu depuis le fond d’une salle. Les traits fins et les gris clairs sont les premières victimes d’un vidéoprojecteur. Employez 1,5 pt ou plus, et ne confiez aucune information à un gris plus clair qu’environ 40 %.</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mesure d’accessibilité la plus forte consiste à avoir moins de choses sur le graphique.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lignes de grille passent derrière les données. Une grille tracée par-dessus une barre se lit comme une division dans la barre, marque qui ne signifie rien.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figure de cette plateforme porte une légende assez longue pour énoncer son constat, et c’est cette légende qu’annonce un lecteur d’écran.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Graphique de la MAG par commune » décrit le fichier, non le constat. Un lecteur qui ne voit pas le graphique n’en tire rien. Une légende qui énonce le constat sert quatre lecteurs à la fois : l’utilisateur de lecteur d’écran, le lecteur du document imprimé, le formateur qui travaille depuis le PowerPoint où la figure est une légende et non un dessin, et la personne qui parcourt le rapport en quête du point. C’est pourquoi la plateforme l’exige au lieu de le recommander. </a:t>
            </a:r>
            <a:r>
              <a:rPr>
                <a:latin typeface="Courier"/>
              </a:rPr>
              <a:t>figures.test.ts</a:t>
            </a:r>
            <a:r>
              <a:rPr/>
              <a:t> fait échouer une figure dont la légende fait moins de vingt caractères, et la raison n’est pas le rangement.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lignes, et elles sont vérifiables par quiconque dispose d’une imprimante. Une déclaration d’accessibilité qu’on ne peut pas vérifier depuis l’artefact est une affirmation plutôt qu’une convention.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figure est rarement lue là où elle a été écrite. La leçon suivante porte sur la légende qui doit survivre à un collage dans un rapport de situation par quelqu’un qui n’a pas fait l’analyse.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visualisation/viz-05-greyscale-and-the-project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Imprimez-le en gris et voyez ce qu’il reste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graphique qui fonctionne sur votre écran a été testé sur le seul affichage où il ne sera jamais lu. Le document est en niveaux de gris, le vidéoprojecteur écrase les demi-teintes, la salle est éclairée, et environ un homme sur douze ne sépare pas votre rouge de votre vert.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quatre affichages qu’un graphique doit survivre</a:t>
            </a:r>
          </a:p>
          <a:p>
            <a:pPr lvl="0"/>
            <a:r>
              <a:rPr/>
              <a:t>Le test du niveau de gris, qui prend dix secondes</a:t>
            </a:r>
          </a:p>
          <a:p>
            <a:pPr lvl="0"/>
            <a:r>
              <a:rPr/>
              <a:t>La déficience de la vision des couleurs</a:t>
            </a:r>
          </a:p>
          <a:p>
            <a:pPr lvl="0"/>
            <a:r>
              <a:rPr/>
              <a:t>Le corps, les traits et la taille à laquelle le graphique est réellement lu</a:t>
            </a:r>
          </a:p>
          <a:p>
            <a:pPr lvl="0"/>
            <a:r>
              <a:rPr/>
              <a:t>Tout ce qui peut être supprimé</a:t>
            </a:r>
          </a:p>
          <a:p>
            <a:pPr lvl="0"/>
            <a:r>
              <a:rPr/>
              <a:t>Le texte alternatif, qui est une légende faisant un second travail</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affichages qu’un graphique doit survivre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Affichage</a:t>
                      </a:r>
                    </a:p>
                  </a:txBody>
                  <a:tcPr/>
                </a:tc>
                <a:tc>
                  <a:txBody>
                    <a:bodyPr/>
                    <a:lstStyle/>
                    <a:p>
                      <a:pPr lvl="0" indent="0" marL="0">
                        <a:buNone/>
                      </a:pPr>
                      <a:r>
                        <a:rPr/>
                        <a:t>Ce qu’il fait</a:t>
                      </a:r>
                    </a:p>
                  </a:txBody>
                  <a:tcPr/>
                </a:tc>
                <a:tc>
                  <a:txBody>
                    <a:bodyPr/>
                    <a:lstStyle/>
                    <a:p>
                      <a:pPr lvl="0" indent="0" marL="0">
                        <a:buNone/>
                      </a:pPr>
                      <a:r>
                        <a:rPr/>
                        <a:t>Ce qui lâche en premier</a:t>
                      </a:r>
                    </a:p>
                  </a:txBody>
                  <a:tcPr/>
                </a:tc>
              </a:tr>
              <a:tr h="0">
                <a:tc>
                  <a:txBody>
                    <a:bodyPr/>
                    <a:lstStyle/>
                    <a:p>
                      <a:pPr lvl="0" indent="0" marL="0">
                        <a:buNone/>
                      </a:pPr>
                      <a:r>
                        <a:rPr b="1"/>
                        <a:t>Une imprimante laser</a:t>
                      </a:r>
                    </a:p>
                  </a:txBody>
                </a:tc>
                <a:tc>
                  <a:txBody>
                    <a:bodyPr/>
                    <a:lstStyle/>
                    <a:p>
                      <a:pPr lvl="0" indent="0" marL="0">
                        <a:buNone/>
                      </a:pPr>
                      <a:r>
                        <a:rPr/>
                        <a:t>Supprime toute teinte</a:t>
                      </a:r>
                    </a:p>
                  </a:txBody>
                </a:tc>
                <a:tc>
                  <a:txBody>
                    <a:bodyPr/>
                    <a:lstStyle/>
                    <a:p>
                      <a:pPr lvl="0" indent="0" marL="0">
                        <a:buNone/>
                      </a:pPr>
                      <a:r>
                        <a:rPr/>
                        <a:t>Deux séries distinguées par la seule couleur</a:t>
                      </a:r>
                    </a:p>
                  </a:txBody>
                </a:tc>
              </a:tr>
              <a:tr h="0">
                <a:tc>
                  <a:txBody>
                    <a:bodyPr/>
                    <a:lstStyle/>
                    <a:p>
                      <a:pPr lvl="0" indent="0" marL="0">
                        <a:buNone/>
                      </a:pPr>
                      <a:r>
                        <a:rPr b="1"/>
                        <a:t>Un vidéoprojecteur en salle éclairée</a:t>
                      </a:r>
                    </a:p>
                  </a:txBody>
                </a:tc>
                <a:tc>
                  <a:txBody>
                    <a:bodyPr/>
                    <a:lstStyle/>
                    <a:p>
                      <a:pPr lvl="0" indent="0" marL="0">
                        <a:buNone/>
                      </a:pPr>
                      <a:r>
                        <a:rPr/>
                        <a:t>Écrase les demi-teintes, relève les noirs</a:t>
                      </a:r>
                    </a:p>
                  </a:txBody>
                </a:tc>
                <a:tc>
                  <a:txBody>
                    <a:bodyPr/>
                    <a:lstStyle/>
                    <a:p>
                      <a:pPr lvl="0" indent="0" marL="0">
                        <a:buNone/>
                      </a:pPr>
                      <a:r>
                        <a:rPr/>
                        <a:t>Gris clairs, traits fins, ombrages subtils</a:t>
                      </a:r>
                    </a:p>
                  </a:txBody>
                </a:tc>
              </a:tr>
              <a:tr h="0">
                <a:tc>
                  <a:txBody>
                    <a:bodyPr/>
                    <a:lstStyle/>
                    <a:p>
                      <a:pPr lvl="0" indent="0" marL="0">
                        <a:buNone/>
                      </a:pPr>
                      <a:r>
                        <a:rPr b="1"/>
                        <a:t>Un téléphone sur connexion facturée</a:t>
                      </a:r>
                    </a:p>
                  </a:txBody>
                </a:tc>
                <a:tc>
                  <a:txBody>
                    <a:bodyPr/>
                    <a:lstStyle/>
                    <a:p>
                      <a:pPr lvl="0" indent="0" marL="0">
                        <a:buNone/>
                      </a:pPr>
                      <a:r>
                        <a:rPr/>
                        <a:t>Rétrécit tout</a:t>
                      </a:r>
                    </a:p>
                  </a:txBody>
                </a:tc>
                <a:tc>
                  <a:txBody>
                    <a:bodyPr/>
                    <a:lstStyle/>
                    <a:p>
                      <a:pPr lvl="0" indent="0" marL="0">
                        <a:buNone/>
                      </a:pPr>
                      <a:r>
                        <a:rPr/>
                        <a:t>Corps sous 9 pt, étiquettes d’axe denses</a:t>
                      </a:r>
                    </a:p>
                  </a:txBody>
                </a:tc>
              </a:tr>
              <a:tr h="0">
                <a:tc>
                  <a:txBody>
                    <a:bodyPr/>
                    <a:lstStyle/>
                    <a:p>
                      <a:pPr lvl="0" indent="0" marL="0">
                        <a:buNone/>
                      </a:pPr>
                      <a:r>
                        <a:rPr b="1"/>
                        <a:t>Un lecteur daltonien</a:t>
                      </a:r>
                    </a:p>
                  </a:txBody>
                </a:tc>
                <a:tc>
                  <a:txBody>
                    <a:bodyPr/>
                    <a:lstStyle/>
                    <a:p>
                      <a:pPr lvl="0" indent="0" marL="0">
                        <a:buNone/>
                      </a:pPr>
                      <a:r>
                        <a:rPr/>
                        <a:t>Fusionne rouge et vert</a:t>
                      </a:r>
                    </a:p>
                  </a:txBody>
                </a:tc>
                <a:tc>
                  <a:txBody>
                    <a:bodyPr/>
                    <a:lstStyle/>
                    <a:p>
                      <a:pPr lvl="0" indent="0" marL="0">
                        <a:buNone/>
                      </a:pPr>
                      <a:r>
                        <a:rPr/>
                        <a:t>La palette de signal, et toute paire rouge/vert</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affichages qu’un graphique doit survivre</a:t>
            </a:r>
          </a:p>
        </p:txBody>
      </p:sp>
      <p:sp>
        <p:nvSpPr>
          <p:cNvPr id="3" name="Content Placeholder 2"/>
          <p:cNvSpPr>
            <a:spLocks noGrp="1"/>
          </p:cNvSpPr>
          <p:nvPr>
            <p:ph idx="1"/>
          </p:nvPr>
        </p:nvSpPr>
        <p:spPr/>
        <p:txBody>
          <a:bodyPr/>
          <a:lstStyle/>
          <a:p>
            <a:pPr lvl="0"/>
            <a:r>
              <a:rPr/>
              <a:t>Chacun de ces cas est le cas normal dans ce secteur — non un cas limite d’accessibilité</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du niveau de gris, qui prend dix secondes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fig.savefig(</a:t>
            </a:r>
            <a:r>
              <a:rPr>
                <a:solidFill>
                  <a:srgbClr val="4070A0"/>
                </a:solidFill>
                <a:latin typeface="Courier"/>
              </a:rPr>
              <a:t>"chart.png"</a:t>
            </a:r>
            <a:r>
              <a:rPr>
                <a:latin typeface="Courier"/>
              </a:rPr>
              <a:t>, dpi</a:t>
            </a:r>
            <a:r>
              <a:rPr>
                <a:solidFill>
                  <a:srgbClr val="666666"/>
                </a:solidFill>
                <a:latin typeface="Courier"/>
              </a:rPr>
              <a:t>=</a:t>
            </a:r>
            <a:r>
              <a:rPr>
                <a:solidFill>
                  <a:srgbClr val="40A070"/>
                </a:solidFill>
                <a:latin typeface="Courier"/>
              </a:rPr>
              <a:t>150</a:t>
            </a:r>
            <a:r>
              <a:rPr>
                <a:latin typeface="Courier"/>
              </a:rPr>
              <a:t>)</a:t>
            </a:r>
            <a:br/>
            <a:r>
              <a:rPr>
                <a:latin typeface="Courier"/>
              </a:rPr>
              <a:t>grey </a:t>
            </a:r>
            <a:r>
              <a:rPr>
                <a:solidFill>
                  <a:srgbClr val="666666"/>
                </a:solidFill>
                <a:latin typeface="Courier"/>
              </a:rPr>
              <a:t>=</a:t>
            </a:r>
            <a:r>
              <a:rPr>
                <a:latin typeface="Courier"/>
              </a:rPr>
              <a:t> plt.imread(</a:t>
            </a:r>
            <a:r>
              <a:rPr>
                <a:solidFill>
                  <a:srgbClr val="4070A0"/>
                </a:solidFill>
                <a:latin typeface="Courier"/>
              </a:rPr>
              <a:t>"chart.png"</a:t>
            </a:r>
            <a:r>
              <a:rPr>
                <a:latin typeface="Courier"/>
              </a:rPr>
              <a:t>).mean(axis</a:t>
            </a:r>
            <a:r>
              <a:rPr>
                <a:solidFill>
                  <a:srgbClr val="666666"/>
                </a:solidFill>
                <a:latin typeface="Courier"/>
              </a:rPr>
              <a:t>=</a:t>
            </a:r>
            <a:r>
              <a:rPr>
                <a:solidFill>
                  <a:srgbClr val="40A070"/>
                </a:solidFill>
                <a:latin typeface="Courier"/>
              </a:rPr>
              <a:t>2</a:t>
            </a:r>
            <a:r>
              <a:rPr>
                <a:latin typeface="Courier"/>
              </a:rPr>
              <a:t>)     </a:t>
            </a:r>
            <a:r>
              <a:rPr i="1">
                <a:solidFill>
                  <a:srgbClr val="60A0B0"/>
                </a:solidFill>
                <a:latin typeface="Courier"/>
              </a:rPr>
              <a:t># crude luminance</a:t>
            </a:r>
            <a:br/>
            <a:r>
              <a:rPr>
                <a:latin typeface="Courier"/>
              </a:rPr>
              <a:t>plt.imsave(</a:t>
            </a:r>
            <a:r>
              <a:rPr>
                <a:solidFill>
                  <a:srgbClr val="4070A0"/>
                </a:solidFill>
                <a:latin typeface="Courier"/>
              </a:rPr>
              <a:t>"chart-grey.png"</a:t>
            </a:r>
            <a:r>
              <a:rPr>
                <a:latin typeface="Courier"/>
              </a:rPr>
              <a:t>, grey, cmap</a:t>
            </a:r>
            <a:r>
              <a:rPr>
                <a:solidFill>
                  <a:srgbClr val="666666"/>
                </a:solidFill>
                <a:latin typeface="Courier"/>
              </a:rPr>
              <a:t>=</a:t>
            </a:r>
            <a:r>
              <a:rPr>
                <a:solidFill>
                  <a:srgbClr val="4070A0"/>
                </a:solidFill>
                <a:latin typeface="Courier"/>
              </a:rPr>
              <a:t>"gray"</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du niveau de gris, qui prend dix secondes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ggsave(), then open it in any viewer and desaturate. Or just print it.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du niveau de gris, qui prend dix secondes</a:t>
            </a:r>
          </a:p>
        </p:txBody>
      </p:sp>
      <p:sp>
        <p:nvSpPr>
          <p:cNvPr id="3" name="Content Placeholder 2"/>
          <p:cNvSpPr>
            <a:spLocks noGrp="1"/>
          </p:cNvSpPr>
          <p:nvPr>
            <p:ph idx="1"/>
          </p:nvPr>
        </p:nvSpPr>
        <p:spPr/>
        <p:txBody>
          <a:bodyPr/>
          <a:lstStyle/>
          <a:p>
            <a:pPr lvl="0"/>
            <a:r>
              <a:rPr/>
              <a:t>Faites-le sur chaque graphique avant qu’il parte — Si deux séries n’en font plus qu’une, le graphique encodait une…</a:t>
            </a:r>
          </a:p>
          <a:p>
            <a:pPr lvl="0"/>
            <a:r>
              <a:rPr/>
              <a:t>Le remède n’est jamais « choisir de meilleures couleurs » — C’est d’ajouter un second canal :</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du niveau de gris, qui prend dix secondes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Distinguer</a:t>
                      </a:r>
                    </a:p>
                  </a:txBody>
                  <a:tcPr/>
                </a:tc>
                <a:tc>
                  <a:txBody>
                    <a:bodyPr/>
                    <a:lstStyle/>
                    <a:p>
                      <a:pPr lvl="0" indent="0" marL="0">
                        <a:buNone/>
                      </a:pPr>
                      <a:r>
                        <a:rPr/>
                        <a:t>Comment</a:t>
                      </a:r>
                    </a:p>
                  </a:txBody>
                  <a:tcPr/>
                </a:tc>
              </a:tr>
              <a:tr h="0">
                <a:tc>
                  <a:txBody>
                    <a:bodyPr/>
                    <a:lstStyle/>
                    <a:p>
                      <a:pPr lvl="0" indent="0" marL="0">
                        <a:buNone/>
                      </a:pPr>
                      <a:r>
                        <a:rPr/>
                        <a:t>Deux lignes</a:t>
                      </a:r>
                    </a:p>
                  </a:txBody>
                </a:tc>
                <a:tc>
                  <a:txBody>
                    <a:bodyPr/>
                    <a:lstStyle/>
                    <a:p>
                      <a:pPr lvl="0" indent="0" marL="0">
                        <a:buNone/>
                      </a:pPr>
                      <a:r>
                        <a:rPr b="1"/>
                        <a:t>Étiquettes directes au bout des lignes</a:t>
                      </a:r>
                      <a:r>
                        <a:rPr/>
                        <a:t>, plus trait plein et pointillé</a:t>
                      </a:r>
                    </a:p>
                  </a:txBody>
                </a:tc>
              </a:tr>
              <a:tr h="0">
                <a:tc>
                  <a:txBody>
                    <a:bodyPr/>
                    <a:lstStyle/>
                    <a:p>
                      <a:pPr lvl="0" indent="0" marL="0">
                        <a:buNone/>
                      </a:pPr>
                      <a:r>
                        <a:rPr/>
                        <a:t>Des barres dont une mise en évidence</a:t>
                      </a:r>
                    </a:p>
                  </a:txBody>
                </a:tc>
                <a:tc>
                  <a:txBody>
                    <a:bodyPr/>
                    <a:lstStyle/>
                    <a:p>
                      <a:pPr lvl="0" indent="0" marL="0">
                        <a:buNone/>
                      </a:pPr>
                      <a:r>
                        <a:rPr b="1"/>
                        <a:t>Contraste de clarté</a:t>
                      </a:r>
                      <a:r>
                        <a:rPr/>
                        <a:t>, non de teinte</a:t>
                      </a:r>
                    </a:p>
                  </a:txBody>
                </a:tc>
              </a:tr>
              <a:tr h="0">
                <a:tc>
                  <a:txBody>
                    <a:bodyPr/>
                    <a:lstStyle/>
                    <a:p>
                      <a:pPr lvl="0" indent="0" marL="0">
                        <a:buNone/>
                      </a:pPr>
                      <a:r>
                        <a:rPr/>
                        <a:t>Des catégories</a:t>
                      </a:r>
                    </a:p>
                  </a:txBody>
                </a:tc>
                <a:tc>
                  <a:txBody>
                    <a:bodyPr/>
                    <a:lstStyle/>
                    <a:p>
                      <a:pPr lvl="0" indent="0" marL="0">
                        <a:buNone/>
                      </a:pPr>
                      <a:r>
                        <a:rPr/>
                        <a:t>Petits multiples, ainsi rien n’a besoin d’être distingué</a:t>
                      </a:r>
                    </a:p>
                  </a:txBody>
                </a:tc>
              </a:tr>
              <a:tr h="0">
                <a:tc>
                  <a:txBody>
                    <a:bodyPr/>
                    <a:lstStyle/>
                    <a:p>
                      <a:pPr lvl="0" indent="0" marL="0">
                        <a:buNone/>
                      </a:pPr>
                      <a:r>
                        <a:rPr/>
                        <a:t>Des points d’un nuage</a:t>
                      </a:r>
                    </a:p>
                  </a:txBody>
                </a:tc>
                <a:tc>
                  <a:txBody>
                    <a:bodyPr/>
                    <a:lstStyle/>
                    <a:p>
                      <a:pPr lvl="0" indent="0" marL="0">
                        <a:buNone/>
                      </a:pPr>
                      <a:r>
                        <a:rPr/>
                        <a:t>La forme autant que la couleur</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du niveau de gris, qui prend dix secondes</a:t>
            </a:r>
          </a:p>
        </p:txBody>
      </p:sp>
      <p:sp>
        <p:nvSpPr>
          <p:cNvPr id="3" name="Content Placeholder 2"/>
          <p:cNvSpPr>
            <a:spLocks noGrp="1"/>
          </p:cNvSpPr>
          <p:nvPr>
            <p:ph idx="1"/>
          </p:nvPr>
        </p:nvSpPr>
        <p:spPr/>
        <p:txBody>
          <a:bodyPr/>
          <a:lstStyle/>
          <a:p>
            <a:pPr lvl="0"/>
            <a:r>
              <a:rPr/>
              <a:t>La clarté survit au niveau de gris par définition — Les figures de la plateforme emploient un vert sapin foncé contre…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déficience de la vision des couleurs</a:t>
            </a:r>
          </a:p>
        </p:txBody>
      </p:sp>
      <p:sp>
        <p:nvSpPr>
          <p:cNvPr id="3" name="Content Placeholder 2"/>
          <p:cNvSpPr>
            <a:spLocks noGrp="1"/>
          </p:cNvSpPr>
          <p:nvPr>
            <p:ph idx="1"/>
          </p:nvPr>
        </p:nvSpPr>
        <p:spPr/>
        <p:txBody>
          <a:bodyPr/>
          <a:lstStyle/>
          <a:p>
            <a:pPr lvl="0"/>
            <a:r>
              <a:rPr/>
              <a:t>La palette de signal est le cas problématique et il est incontournable — parce que vert, ambre et rouge sont la…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déficience de la vision des couleurs — En Python</a:t>
            </a:r>
          </a:p>
        </p:txBody>
      </p:sp>
      <p:sp>
        <p:nvSpPr>
          <p:cNvPr id="3" name="Content Placeholder 2"/>
          <p:cNvSpPr>
            <a:spLocks noGrp="1"/>
          </p:cNvSpPr>
          <p:nvPr>
            <p:ph idx="1"/>
          </p:nvPr>
        </p:nvSpPr>
        <p:spPr/>
        <p:txBody>
          <a:bodyPr/>
          <a:lstStyle/>
          <a:p>
            <a:pPr lvl="0" indent="0">
              <a:buNone/>
            </a:pPr>
            <a:r>
              <a:rPr>
                <a:latin typeface="Courier"/>
              </a:rPr>
              <a:t>SIGNAL </a:t>
            </a:r>
            <a:r>
              <a:rPr>
                <a:solidFill>
                  <a:srgbClr val="666666"/>
                </a:solidFill>
                <a:latin typeface="Courier"/>
              </a:rPr>
              <a:t>=</a:t>
            </a:r>
            <a:r>
              <a:rPr>
                <a:latin typeface="Courier"/>
              </a:rPr>
              <a:t> {</a:t>
            </a:r>
            <a:r>
              <a:rPr>
                <a:solidFill>
                  <a:srgbClr val="4070A0"/>
                </a:solidFill>
                <a:latin typeface="Courier"/>
              </a:rPr>
              <a:t>"normal"</a:t>
            </a:r>
            <a:r>
              <a:rPr>
                <a:latin typeface="Courier"/>
              </a:rPr>
              <a:t>: </a:t>
            </a:r>
            <a:r>
              <a:rPr>
                <a:solidFill>
                  <a:srgbClr val="4070A0"/>
                </a:solidFill>
                <a:latin typeface="Courier"/>
              </a:rPr>
              <a:t>"#2f8f5b"</a:t>
            </a:r>
            <a:r>
              <a:rPr>
                <a:latin typeface="Courier"/>
              </a:rPr>
              <a:t>, </a:t>
            </a:r>
            <a:r>
              <a:rPr>
                <a:solidFill>
                  <a:srgbClr val="4070A0"/>
                </a:solidFill>
                <a:latin typeface="Courier"/>
              </a:rPr>
              <a:t>"moderate"</a:t>
            </a:r>
            <a:r>
              <a:rPr>
                <a:latin typeface="Courier"/>
              </a:rPr>
              <a:t>: </a:t>
            </a:r>
            <a:r>
              <a:rPr>
                <a:solidFill>
                  <a:srgbClr val="4070A0"/>
                </a:solidFill>
                <a:latin typeface="Courier"/>
              </a:rPr>
              <a:t>"#d9a02b"</a:t>
            </a:r>
            <a:r>
              <a:rPr>
                <a:latin typeface="Courier"/>
              </a:rPr>
              <a:t>, </a:t>
            </a:r>
            <a:r>
              <a:rPr>
                <a:solidFill>
                  <a:srgbClr val="4070A0"/>
                </a:solidFill>
                <a:latin typeface="Courier"/>
              </a:rPr>
              <a:t>"severe"</a:t>
            </a:r>
            <a:r>
              <a:rPr>
                <a:latin typeface="Courier"/>
              </a:rPr>
              <a:t>: </a:t>
            </a:r>
            <a:r>
              <a:rPr>
                <a:solidFill>
                  <a:srgbClr val="4070A0"/>
                </a:solidFill>
                <a:latin typeface="Courier"/>
              </a:rPr>
              <a:t>"#c0442f"</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déficience de la vision des couleurs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Keep the hues. Add a second channel so the hue is not load-bearing.</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déficience de la vision des couleurs</a:t>
            </a:r>
          </a:p>
        </p:txBody>
      </p:sp>
      <p:sp>
        <p:nvSpPr>
          <p:cNvPr id="3" name="Content Placeholder 2"/>
          <p:cNvSpPr>
            <a:spLocks noGrp="1"/>
          </p:cNvSpPr>
          <p:nvPr>
            <p:ph idx="1"/>
          </p:nvPr>
        </p:nvSpPr>
        <p:spPr/>
        <p:txBody>
          <a:bodyPr/>
          <a:lstStyle/>
          <a:p>
            <a:pPr lvl="0"/>
            <a:r>
              <a:rPr/>
              <a:t>Trois façons de garder la convention tout en restant lisible</a:t>
            </a:r>
          </a:p>
          <a:p>
            <a:pPr lvl="0"/>
            <a:r>
              <a:rPr/>
              <a:t>Ordonnez les catégories — Normal, modéré, sévère dans cet ordre signifie que la position porte la sévérité même quand…</a:t>
            </a:r>
          </a:p>
          <a:p>
            <a:pPr lvl="0"/>
            <a:r>
              <a:rPr/>
              <a:t>Étiquetez directement — Le mot « sévère » sur la barre ne coûte rien et supprime entièrement la dépendance</a:t>
            </a:r>
          </a:p>
          <a:p>
            <a:pPr lvl="0"/>
            <a:r>
              <a:rPr/>
              <a:t>Faites varier la clarté délibérément — Les trois couleurs de signal de cette plateforme ne sont pas également claires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corps, les traits et la taille à laquelle le graphique est réellement lu — En Python</a:t>
            </a:r>
          </a:p>
        </p:txBody>
      </p:sp>
      <p:sp>
        <p:nvSpPr>
          <p:cNvPr id="3" name="Content Placeholder 2"/>
          <p:cNvSpPr>
            <a:spLocks noGrp="1"/>
          </p:cNvSpPr>
          <p:nvPr>
            <p:ph idx="1"/>
          </p:nvPr>
        </p:nvSpPr>
        <p:spPr/>
        <p:txBody>
          <a:bodyPr/>
          <a:lstStyle/>
          <a:p>
            <a:pPr lvl="0" indent="0">
              <a:buNone/>
            </a:pPr>
            <a:r>
              <a:rPr>
                <a:latin typeface="Courier"/>
              </a:rPr>
              <a:t>plt.rcParams.update({</a:t>
            </a:r>
            <a:br/>
            <a:r>
              <a:rPr>
                <a:latin typeface="Courier"/>
              </a:rPr>
              <a:t>    </a:t>
            </a:r>
            <a:r>
              <a:rPr>
                <a:solidFill>
                  <a:srgbClr val="4070A0"/>
                </a:solidFill>
                <a:latin typeface="Courier"/>
              </a:rPr>
              <a:t>"font.size"</a:t>
            </a:r>
            <a:r>
              <a:rPr>
                <a:latin typeface="Courier"/>
              </a:rPr>
              <a:t>: </a:t>
            </a:r>
            <a:r>
              <a:rPr>
                <a:solidFill>
                  <a:srgbClr val="40A070"/>
                </a:solidFill>
                <a:latin typeface="Courier"/>
              </a:rPr>
              <a:t>10</a:t>
            </a:r>
            <a:r>
              <a:rPr>
                <a:latin typeface="Courier"/>
              </a:rPr>
              <a:t>,          </a:t>
            </a:r>
            <a:r>
              <a:rPr i="1">
                <a:solidFill>
                  <a:srgbClr val="60A0B0"/>
                </a:solidFill>
                <a:latin typeface="Courier"/>
              </a:rPr>
              <a:t># 9 pt is the floor for a printed figure</a:t>
            </a:r>
            <a:br/>
            <a:r>
              <a:rPr>
                <a:latin typeface="Courier"/>
              </a:rPr>
              <a:t>    </a:t>
            </a:r>
            <a:r>
              <a:rPr>
                <a:solidFill>
                  <a:srgbClr val="4070A0"/>
                </a:solidFill>
                <a:latin typeface="Courier"/>
              </a:rPr>
              <a:t>"axes.labelsize"</a:t>
            </a:r>
            <a:r>
              <a:rPr>
                <a:latin typeface="Courier"/>
              </a:rPr>
              <a:t>: </a:t>
            </a:r>
            <a:r>
              <a:rPr>
                <a:solidFill>
                  <a:srgbClr val="40A070"/>
                </a:solidFill>
                <a:latin typeface="Courier"/>
              </a:rPr>
              <a:t>10</a:t>
            </a:r>
            <a:r>
              <a:rPr>
                <a:latin typeface="Courier"/>
              </a:rPr>
              <a:t>,</a:t>
            </a:r>
            <a:br/>
            <a:r>
              <a:rPr>
                <a:latin typeface="Courier"/>
              </a:rPr>
              <a:t>    </a:t>
            </a:r>
            <a:r>
              <a:rPr>
                <a:solidFill>
                  <a:srgbClr val="4070A0"/>
                </a:solidFill>
                <a:latin typeface="Courier"/>
              </a:rPr>
              <a:t>"axes.titlesize"</a:t>
            </a:r>
            <a:r>
              <a:rPr>
                <a:latin typeface="Courier"/>
              </a:rPr>
              <a:t>: </a:t>
            </a:r>
            <a:r>
              <a:rPr>
                <a:solidFill>
                  <a:srgbClr val="40A070"/>
                </a:solidFill>
                <a:latin typeface="Courier"/>
              </a:rPr>
              <a:t>11</a:t>
            </a:r>
            <a:r>
              <a:rPr>
                <a:latin typeface="Courier"/>
              </a:rPr>
              <a:t>,</a:t>
            </a:r>
            <a:br/>
            <a:r>
              <a:rPr>
                <a:latin typeface="Courier"/>
              </a:rPr>
              <a:t>    </a:t>
            </a:r>
            <a:r>
              <a:rPr>
                <a:solidFill>
                  <a:srgbClr val="4070A0"/>
                </a:solidFill>
                <a:latin typeface="Courier"/>
              </a:rPr>
              <a:t>"xtick.labelsize"</a:t>
            </a:r>
            <a:r>
              <a:rPr>
                <a:latin typeface="Courier"/>
              </a:rPr>
              <a:t>: </a:t>
            </a:r>
            <a:r>
              <a:rPr>
                <a:solidFill>
                  <a:srgbClr val="40A070"/>
                </a:solidFill>
                <a:latin typeface="Courier"/>
              </a:rPr>
              <a:t>9</a:t>
            </a:r>
            <a:r>
              <a:rPr>
                <a:latin typeface="Courier"/>
              </a:rPr>
              <a:t>,</a:t>
            </a:r>
            <a:br/>
            <a:r>
              <a:rPr>
                <a:latin typeface="Courier"/>
              </a:rPr>
              <a:t>    </a:t>
            </a:r>
            <a:r>
              <a:rPr>
                <a:solidFill>
                  <a:srgbClr val="4070A0"/>
                </a:solidFill>
                <a:latin typeface="Courier"/>
              </a:rPr>
              <a:t>"lines.linewidth"</a:t>
            </a:r>
            <a:r>
              <a:rPr>
                <a:latin typeface="Courier"/>
              </a:rPr>
              <a:t>: </a:t>
            </a:r>
            <a:r>
              <a:rPr>
                <a:solidFill>
                  <a:srgbClr val="40A070"/>
                </a:solidFill>
                <a:latin typeface="Courier"/>
              </a:rPr>
              <a:t>1.6</a:t>
            </a:r>
            <a:r>
              <a:rPr>
                <a:latin typeface="Courier"/>
              </a:rPr>
              <a:t>,   </a:t>
            </a:r>
            <a:r>
              <a:rPr i="1">
                <a:solidFill>
                  <a:srgbClr val="60A0B0"/>
                </a:solidFill>
                <a:latin typeface="Courier"/>
              </a:rPr>
              <a:t># 1 pt disappears on a projector</a:t>
            </a:r>
            <a:br/>
            <a:r>
              <a:rPr>
                <a:latin typeface="Courier"/>
              </a:rPr>
              <a:t>})</a:t>
            </a:r>
            <a:br/>
            <a:r>
              <a:rPr>
                <a:latin typeface="Courier"/>
              </a:rPr>
              <a:t>fig.set_size_inches(</a:t>
            </a:r>
            <a:r>
              <a:rPr>
                <a:solidFill>
                  <a:srgbClr val="40A070"/>
                </a:solidFill>
                <a:latin typeface="Courier"/>
              </a:rPr>
              <a:t>6.5</a:t>
            </a:r>
            <a:r>
              <a:rPr>
                <a:latin typeface="Courier"/>
              </a:rPr>
              <a:t>, </a:t>
            </a:r>
            <a:r>
              <a:rPr>
                <a:solidFill>
                  <a:srgbClr val="40A070"/>
                </a:solidFill>
                <a:latin typeface="Courier"/>
              </a:rPr>
              <a:t>4</a:t>
            </a:r>
            <a:r>
              <a:rPr>
                <a:latin typeface="Courier"/>
              </a:rPr>
              <a:t>)   </a:t>
            </a:r>
            <a:r>
              <a:rPr i="1">
                <a:solidFill>
                  <a:srgbClr val="60A0B0"/>
                </a:solidFill>
                <a:latin typeface="Courier"/>
              </a:rPr>
              <a:t># the width of a text column, not of a monitor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corps, les traits et la taille à laquelle le graphique est réellement lu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theme_set</a:t>
            </a:r>
            <a:r>
              <a:rPr>
                <a:latin typeface="Courier"/>
              </a:rPr>
              <a:t>(</a:t>
            </a:r>
            <a:r>
              <a:rPr>
                <a:solidFill>
                  <a:srgbClr val="06287E"/>
                </a:solidFill>
                <a:latin typeface="Courier"/>
              </a:rPr>
              <a:t>theme_minimal</a:t>
            </a:r>
            <a:r>
              <a:rPr>
                <a:latin typeface="Courier"/>
              </a:rPr>
              <a:t>(</a:t>
            </a:r>
            <a:r>
              <a:rPr>
                <a:solidFill>
                  <a:srgbClr val="7D9029"/>
                </a:solidFill>
                <a:latin typeface="Courier"/>
              </a:rPr>
              <a:t>base_size =</a:t>
            </a:r>
            <a:r>
              <a:rPr>
                <a:latin typeface="Courier"/>
              </a:rPr>
              <a:t> </a:t>
            </a:r>
            <a:r>
              <a:rPr>
                <a:solidFill>
                  <a:srgbClr val="40A070"/>
                </a:solidFill>
                <a:latin typeface="Courier"/>
              </a:rPr>
              <a:t>11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corps, les traits et la taille à laquelle le graphique est réellement lu</a:t>
            </a:r>
          </a:p>
        </p:txBody>
      </p:sp>
      <p:sp>
        <p:nvSpPr>
          <p:cNvPr id="3" name="Content Placeholder 2"/>
          <p:cNvSpPr>
            <a:spLocks noGrp="1"/>
          </p:cNvSpPr>
          <p:nvPr>
            <p:ph idx="1"/>
          </p:nvPr>
        </p:nvSpPr>
        <p:spPr/>
        <p:txBody>
          <a:bodyPr/>
          <a:lstStyle/>
          <a:p>
            <a:pPr lvl="0"/>
            <a:r>
              <a:rPr/>
              <a:t>Composez à la taille d’impression — Un graphique conçu sur 30 centimètres de large et déposé dans une colonne de 16 a…</a:t>
            </a:r>
          </a:p>
          <a:p>
            <a:pPr lvl="0"/>
            <a:r>
              <a:rPr/>
              <a:t>9 pt est le plancher pour l’impression et 18 pt pour une diapositive projetée — Les diaporamas de leçon que produit…</a:t>
            </a:r>
          </a:p>
          <a:p>
            <a:pPr lvl="0"/>
            <a:r>
              <a:rPr/>
              <a:t>Les traits fins et les gris clairs sont les premières victimes d’un vidéoprojecteur — Employez 1,5 pt ou plus, et 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Tout ce qui peut être supprimé</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Supprimez</a:t>
                      </a:r>
                    </a:p>
                  </a:txBody>
                  <a:tcPr/>
                </a:tc>
                <a:tc>
                  <a:txBody>
                    <a:bodyPr/>
                    <a:lstStyle/>
                    <a:p>
                      <a:pPr lvl="0" indent="0" marL="0">
                        <a:buNone/>
                      </a:pPr>
                      <a:r>
                        <a:rPr/>
                        <a:t>Parce que</a:t>
                      </a:r>
                    </a:p>
                  </a:txBody>
                  <a:tcPr/>
                </a:tc>
              </a:tr>
              <a:tr h="0">
                <a:tc>
                  <a:txBody>
                    <a:bodyPr/>
                    <a:lstStyle/>
                    <a:p>
                      <a:pPr lvl="0" indent="0" marL="0">
                        <a:buNone/>
                      </a:pPr>
                      <a:r>
                        <a:rPr/>
                        <a:t>La légende, pour deux séries</a:t>
                      </a:r>
                    </a:p>
                  </a:txBody>
                </a:tc>
                <a:tc>
                  <a:txBody>
                    <a:bodyPr/>
                    <a:lstStyle/>
                    <a:p>
                      <a:pPr lvl="0" indent="0" marL="0">
                        <a:buNone/>
                      </a:pPr>
                      <a:r>
                        <a:rPr/>
                        <a:t>Les étiquettes directes se lisent sur place</a:t>
                      </a:r>
                    </a:p>
                  </a:txBody>
                </a:tc>
              </a:tr>
              <a:tr h="0">
                <a:tc>
                  <a:txBody>
                    <a:bodyPr/>
                    <a:lstStyle/>
                    <a:p>
                      <a:pPr lvl="0" indent="0" marL="0">
                        <a:buNone/>
                      </a:pPr>
                      <a:r>
                        <a:rPr/>
                        <a:t>La plupart des lignes de grille</a:t>
                      </a:r>
                    </a:p>
                  </a:txBody>
                </a:tc>
                <a:tc>
                  <a:txBody>
                    <a:bodyPr/>
                    <a:lstStyle/>
                    <a:p>
                      <a:pPr lvl="0" indent="0" marL="0">
                        <a:buNone/>
                      </a:pPr>
                      <a:r>
                        <a:rPr/>
                        <a:t>Quatre suffisent ; douze font une texture</a:t>
                      </a:r>
                    </a:p>
                  </a:txBody>
                </a:tc>
              </a:tr>
              <a:tr h="0">
                <a:tc>
                  <a:txBody>
                    <a:bodyPr/>
                    <a:lstStyle/>
                    <a:p>
                      <a:pPr lvl="0" indent="0" marL="0">
                        <a:buNone/>
                      </a:pPr>
                      <a:r>
                        <a:rPr/>
                        <a:t>Le cadre et les axes haut et droit</a:t>
                      </a:r>
                    </a:p>
                  </a:txBody>
                </a:tc>
                <a:tc>
                  <a:txBody>
                    <a:bodyPr/>
                    <a:lstStyle/>
                    <a:p>
                      <a:pPr lvl="0" indent="0" marL="0">
                        <a:buNone/>
                      </a:pPr>
                      <a:r>
                        <a:rPr/>
                        <a:t>Ils ne portent rien</a:t>
                      </a:r>
                    </a:p>
                  </a:txBody>
                </a:tc>
              </a:tr>
              <a:tr h="0">
                <a:tc>
                  <a:txBody>
                    <a:bodyPr/>
                    <a:lstStyle/>
                    <a:p>
                      <a:pPr lvl="0" indent="0" marL="0">
                        <a:buNone/>
                      </a:pPr>
                      <a:r>
                        <a:rPr/>
                        <a:t>Les unités répétées à chaque graduation</a:t>
                      </a:r>
                    </a:p>
                  </a:txBody>
                </a:tc>
                <a:tc>
                  <a:txBody>
                    <a:bodyPr/>
                    <a:lstStyle/>
                    <a:p>
                      <a:pPr lvl="0" indent="0" marL="0">
                        <a:buNone/>
                      </a:pPr>
                      <a:r>
                        <a:rPr/>
                        <a:t>« % » sur l’étiquette d’axe, non sur chaque nombre</a:t>
                      </a:r>
                    </a:p>
                  </a:txBody>
                </a:tc>
              </a:tr>
              <a:tr h="0">
                <a:tc>
                  <a:txBody>
                    <a:bodyPr/>
                    <a:lstStyle/>
                    <a:p>
                      <a:pPr lvl="0" indent="0" marL="0">
                        <a:buNone/>
                      </a:pPr>
                      <a:r>
                        <a:rPr/>
                        <a:t>Le titre, quand la légende le dit</a:t>
                      </a:r>
                    </a:p>
                  </a:txBody>
                </a:tc>
                <a:tc>
                  <a:txBody>
                    <a:bodyPr/>
                    <a:lstStyle/>
                    <a:p>
                      <a:pPr lvl="0" indent="0" marL="0">
                        <a:buNone/>
                      </a:pPr>
                      <a:r>
                        <a:rPr/>
                        <a:t>Deux en-têtes se concurrencent</a:t>
                      </a:r>
                    </a:p>
                  </a:txBody>
                </a:tc>
              </a:tr>
              <a:tr h="0">
                <a:tc>
                  <a:txBody>
                    <a:bodyPr/>
                    <a:lstStyle/>
                    <a:p>
                      <a:pPr lvl="0" indent="0" marL="0">
                        <a:buNone/>
                      </a:pPr>
                      <a:r>
                        <a:rPr/>
                        <a:t>Les décimales</a:t>
                      </a:r>
                    </a:p>
                  </a:txBody>
                </a:tc>
                <a:tc>
                  <a:txBody>
                    <a:bodyPr/>
                    <a:lstStyle/>
                    <a:p>
                      <a:pPr lvl="0" indent="0" marL="0">
                        <a:buNone/>
                      </a:pPr>
                      <a:r>
                        <a:rPr/>
                        <a:t>42,9 % et non 42,94 % ; l’intervalle est plus large que la décimale</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Tout ce qui peut être supprimé — En Python</a:t>
            </a:r>
          </a:p>
        </p:txBody>
      </p:sp>
      <p:sp>
        <p:nvSpPr>
          <p:cNvPr id="3" name="Content Placeholder 2"/>
          <p:cNvSpPr>
            <a:spLocks noGrp="1"/>
          </p:cNvSpPr>
          <p:nvPr>
            <p:ph idx="1"/>
          </p:nvPr>
        </p:nvSpPr>
        <p:spPr/>
        <p:txBody>
          <a:bodyPr/>
          <a:lstStyle/>
          <a:p>
            <a:pPr lvl="0" indent="0">
              <a:buNone/>
            </a:pPr>
            <a:r>
              <a:rPr>
                <a:latin typeface="Courier"/>
              </a:rPr>
              <a:t>plt.rcParams.update({</a:t>
            </a:r>
            <a:r>
              <a:rPr>
                <a:solidFill>
                  <a:srgbClr val="4070A0"/>
                </a:solidFill>
                <a:latin typeface="Courier"/>
              </a:rPr>
              <a:t>"axes.spines.top"</a:t>
            </a:r>
            <a:r>
              <a:rPr>
                <a:latin typeface="Courier"/>
              </a:rPr>
              <a:t>: </a:t>
            </a:r>
            <a:r>
              <a:rPr>
                <a:solidFill>
                  <a:srgbClr val="19177C"/>
                </a:solidFill>
                <a:latin typeface="Courier"/>
              </a:rPr>
              <a:t>False</a:t>
            </a:r>
            <a:r>
              <a:rPr>
                <a:latin typeface="Courier"/>
              </a:rPr>
              <a:t>, </a:t>
            </a:r>
            <a:r>
              <a:rPr>
                <a:solidFill>
                  <a:srgbClr val="4070A0"/>
                </a:solidFill>
                <a:latin typeface="Courier"/>
              </a:rPr>
              <a:t>"axes.spines.right"</a:t>
            </a:r>
            <a:r>
              <a:rPr>
                <a:latin typeface="Courier"/>
              </a:rPr>
              <a:t>: </a:t>
            </a:r>
            <a:r>
              <a:rPr>
                <a:solidFill>
                  <a:srgbClr val="19177C"/>
                </a:solidFill>
                <a:latin typeface="Courier"/>
              </a:rPr>
              <a:t>False</a:t>
            </a:r>
            <a:r>
              <a:rPr>
                <a:latin typeface="Courier"/>
              </a:rPr>
              <a:t>})</a:t>
            </a:r>
            <a:br/>
            <a:r>
              <a:rPr>
                <a:latin typeface="Courier"/>
              </a:rPr>
              <a:t>ax.grid(axis</a:t>
            </a:r>
            <a:r>
              <a:rPr>
                <a:solidFill>
                  <a:srgbClr val="666666"/>
                </a:solidFill>
                <a:latin typeface="Courier"/>
              </a:rPr>
              <a:t>=</a:t>
            </a:r>
            <a:r>
              <a:rPr>
                <a:solidFill>
                  <a:srgbClr val="4070A0"/>
                </a:solidFill>
                <a:latin typeface="Courier"/>
              </a:rPr>
              <a:t>"x"</a:t>
            </a:r>
            <a:r>
              <a:rPr>
                <a:latin typeface="Courier"/>
              </a:rPr>
              <a:t>, alpha</a:t>
            </a:r>
            <a:r>
              <a:rPr>
                <a:solidFill>
                  <a:srgbClr val="666666"/>
                </a:solidFill>
                <a:latin typeface="Courier"/>
              </a:rPr>
              <a:t>=</a:t>
            </a:r>
            <a:r>
              <a:rPr>
                <a:solidFill>
                  <a:srgbClr val="40A070"/>
                </a:solidFill>
                <a:latin typeface="Courier"/>
              </a:rPr>
              <a:t>0.3</a:t>
            </a:r>
            <a:r>
              <a:rPr>
                <a:latin typeface="Courier"/>
              </a:rPr>
              <a:t>)</a:t>
            </a:r>
            <a:br/>
            <a:r>
              <a:rPr>
                <a:latin typeface="Courier"/>
              </a:rPr>
              <a:t>ax.set_axisbelow(</a:t>
            </a:r>
            <a:r>
              <a:rPr>
                <a:solidFill>
                  <a:srgbClr val="19177C"/>
                </a:solidFill>
                <a:latin typeface="Courier"/>
              </a:rPr>
              <a:t>True</a:t>
            </a:r>
            <a:r>
              <a:rPr>
                <a:latin typeface="Courier"/>
              </a:rPr>
              <a:t>)              </a:t>
            </a:r>
            <a:r>
              <a:rPr i="1">
                <a:solidFill>
                  <a:srgbClr val="60A0B0"/>
                </a:solidFill>
                <a:latin typeface="Courier"/>
              </a:rPr>
              <a:t># gridlines behind the bars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Tout ce qui peut être supprimé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theme</a:t>
            </a:r>
            <a:r>
              <a:rPr>
                <a:latin typeface="Courier"/>
              </a:rPr>
              <a:t>(</a:t>
            </a:r>
            <a:r>
              <a:rPr>
                <a:solidFill>
                  <a:srgbClr val="7D9029"/>
                </a:solidFill>
                <a:latin typeface="Courier"/>
              </a:rPr>
              <a:t>panel.grid.minor =</a:t>
            </a:r>
            <a:r>
              <a:rPr>
                <a:latin typeface="Courier"/>
              </a:rPr>
              <a:t> </a:t>
            </a:r>
            <a:r>
              <a:rPr>
                <a:solidFill>
                  <a:srgbClr val="06287E"/>
                </a:solidFill>
                <a:latin typeface="Courier"/>
              </a:rPr>
              <a:t>element_blank</a:t>
            </a:r>
            <a:r>
              <a:rPr>
                <a:latin typeface="Courier"/>
              </a:rPr>
              <a:t>(), </a:t>
            </a:r>
            <a:r>
              <a:rPr>
                <a:solidFill>
                  <a:srgbClr val="7D9029"/>
                </a:solidFill>
                <a:latin typeface="Courier"/>
              </a:rPr>
              <a:t>panel.border =</a:t>
            </a:r>
            <a:r>
              <a:rPr>
                <a:latin typeface="Courier"/>
              </a:rPr>
              <a:t> </a:t>
            </a:r>
            <a:r>
              <a:rPr>
                <a:solidFill>
                  <a:srgbClr val="06287E"/>
                </a:solidFill>
                <a:latin typeface="Courier"/>
              </a:rPr>
              <a:t>element_blank</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Tout ce qui peut être supprimé</a:t>
            </a:r>
          </a:p>
        </p:txBody>
      </p:sp>
      <p:sp>
        <p:nvSpPr>
          <p:cNvPr id="3" name="Content Placeholder 2"/>
          <p:cNvSpPr>
            <a:spLocks noGrp="1"/>
          </p:cNvSpPr>
          <p:nvPr>
            <p:ph idx="1"/>
          </p:nvPr>
        </p:nvSpPr>
        <p:spPr/>
        <p:txBody>
          <a:bodyPr/>
          <a:lstStyle/>
          <a:p>
            <a:pPr lvl="0"/>
            <a:r>
              <a:rPr/>
              <a:t>Les lignes de grille passent derrière les données — Une grille tracée par-dessus une barre se lit comme une division…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texte alternatif, qui est une légende faisant un second travail — Exemple</a:t>
            </a:r>
          </a:p>
        </p:txBody>
      </p:sp>
      <p:sp>
        <p:nvSpPr>
          <p:cNvPr id="3" name="Content Placeholder 2"/>
          <p:cNvSpPr>
            <a:spLocks noGrp="1"/>
          </p:cNvSpPr>
          <p:nvPr>
            <p:ph idx="1"/>
          </p:nvPr>
        </p:nvSpPr>
        <p:spPr/>
        <p:txBody>
          <a:bodyPr/>
          <a:lstStyle/>
          <a:p>
            <a:pPr lvl="0" indent="0">
              <a:buNone/>
            </a:pPr>
            <a:r>
              <a:rPr>
                <a:latin typeface="Courier"/>
              </a:rPr>
              <a:t>![Malnutrition aigue globale par commune avec intervalles de confiance a 95 %.
Les trois communes mises en evidence sont les seules dont l'intervalle depasse
la mediane du district.](/figures/muac-gam-by-commune.fr.svg)</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texte alternatif, qui est une légende faisant un second travail</a:t>
            </a:r>
          </a:p>
        </p:txBody>
      </p:sp>
      <p:sp>
        <p:nvSpPr>
          <p:cNvPr id="3" name="Content Placeholder 2"/>
          <p:cNvSpPr>
            <a:spLocks noGrp="1"/>
          </p:cNvSpPr>
          <p:nvPr>
            <p:ph idx="1"/>
          </p:nvPr>
        </p:nvSpPr>
        <p:spPr/>
        <p:txBody>
          <a:bodyPr/>
          <a:lstStyle/>
          <a:p>
            <a:pPr lvl="0"/>
            <a:r>
              <a:rPr/>
              <a:t>« Graphique de la MAG par commune » décrit le fichier, non le constat — Un lecteur qui ne voit pas le graphique n’en…</a:t>
            </a:r>
          </a:p>
          <a:p>
            <a:pPr lvl="0"/>
            <a:r>
              <a:rPr/>
              <a:t>Une légende qui énonce le constat sert quatre lecteurs à la fois — l’utilisateur de lecteur d’écran, le lecteur du…</a:t>
            </a:r>
          </a:p>
          <a:p>
            <a:pPr lvl="0"/>
            <a:r>
              <a:rPr/>
              <a:t>C’est pourquoi la plateforme l’exige au lieu de le recommander — </a:t>
            </a:r>
            <a:r>
              <a:rPr>
                <a:latin typeface="Courier"/>
              </a:rPr>
              <a:t>figures.test.ts</a:t>
            </a:r>
            <a:r>
              <a:rPr/>
              <a:t> fait échouer une figure dont la…</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Figure accessibility conventions
  All figures are readable in greyscale: emphasis is carried by lightness
  contrast rather than hue, and series are labelled directly rather than
  through a legend.
  Signal colours (green/amber/red) are used only where the categories are
  ordered by severity, so position carries the meaning independently of hue.
  Figures are drawn at the width they are printed. Minimum type size is 9 pt
  in the report and 18 pt on slides.
  Every figure carries a caption stating its finding, which is also its
  alternative text.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Quatre lignes, et elles sont vérifiables par quiconque dispose d’une imprimante — Une déclaration d’accessibilité qu’on…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Une figure est rarement lue là où elle a été écrite.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https://data-analysis.cassion.dev/fr/cours/data-visualisation/viz-05-greyscale-and-the-projector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Imprimez-le en gris et voyez ce qu’il reste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Un graphique qui fonctionne sur votre écran a été testé sur le seul affichage où il ne sera jamais lu. Le document est en niveaux de gris, le vidéoprojecteur écrase les demi-teintes, la salle est éclairée, et environ un homme sur douze ne sépare pas votre rouge de votre vert.</vt:lpwstr>
  </property>
</Properties>
</file>