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Someone will paste your figure into a situation report without the paragraph that explained it. Whatever the caption says is what the figure will mean from then on, so the caption has to carry the finding, the denominator and the thing the chart cannot support.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figure in a programme report has a second life. It is screenshotted into a situation report, pasted into a cluster presentation, forwarded as an image, and reproduced in a donor update — every time without the paragraph above it. Write for the second life. The caption is the only part of the analysis that travels with the picture, so it has to be self-contained.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finding, as a sentence. Not what the chart shows — what it </a:t>
            </a:r>
            <a:r>
              <a:rPr i="1"/>
              <a:t>says</a:t>
            </a:r>
            <a:r>
              <a:rPr/>
              <a:t>. “Counting improved sources overstates coverage in every district” is a finding; “Improved source against basic service by district” is a file name. The denominator, or where to find it. 1,955 households, 1,850 cases, 24 schools. A percentage with no denominator is a number a reader cannot weigh. The uncertainty, if the chart has any. “with 95% confidence intervals” is four words and it stops the chart being read as twelve exact values. What the chart does not support. One clause, and it is the one that gets removed first when someone edits for length. “The bars do not sum” or “the comparison is observational” or “a ranking of one commune against its neighbour is not supported”.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chart that has both should not say the same thing twice.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title states the finding, delete the caption or the title. Two headings competing is the commonest layout fault in a programme report, and the one that makes a page look busy without adding anything. On this platform the title names and the caption tells. Every figure in </a:t>
            </a:r>
            <a:r>
              <a:rPr>
                <a:latin typeface="Courier"/>
              </a:rPr>
              <a:t>build.py</a:t>
            </a:r>
            <a:r>
              <a:rPr/>
              <a:t> carries both, in both languages, and the split is enforced by the two fields being separate.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decisions that decide whether a reader has to look away from the data. Direct labels beat legends. A legend makes the reader match a colour to a name and carry it back to the chart; a label at the end of the line does not.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Label the values only when the reader needs them exactly. A bar chart with a value on every bar is a table wearing a chart’s clothes. Label the emphasised bars, or none. Never label a value to more precision than the interval justifies. 42.9% on a bar whose interval is ±3 points, not 42.94%. Put the unit on the axis, once. “Households flagged (%)” and then bare numbers, not “%” repeated on every tick.</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platform ships every figure in two languages, and the caption is where the two diverge most.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decimal separator changes — 42,9 % in French, 42.9% in English — and the renderer handles it, which is why the figure carries values rather than formatted strings. The space before the percent sign changes too, and French uses a narrow no-break space. Get it from the formatter rather than typing it. Translate the finding, not the words. A French caption that reads as a translation has failed the same test as a French lesson that does.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Show the figure and its caption to someone who was not in the analysis, and ask them what it says. If they describe the chart, the caption is a title. “It’s a bar chart of communes” means the caption did no work. If they state the finding, it works. “Three communes are clearly above the others” is the caption having done its job. If they state a finding you did not make, fix the chart. A reader who says “so Dessalines is the safest” has read a ranking the intervals do not support, and the caption needs the clause that forecloses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paragraph is the whole lesson, and it is a claim about the report’s own robustness rather than about its style.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has been about what the chart says. The next lesson is about the axis, where a chart can say something different from its own data without a single number being wrong.</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6-the-caption-that-trave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caption is the only part that travels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Someone will paste your figure into a situation report without the paragraph that explained it. Whatever the caption says is what the figure will mean from then on, so the caption has to carry the finding, the denominator and the thing the chart cannot support.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Assume it will be lifted</a:t>
            </a:r>
          </a:p>
          <a:p>
            <a:pPr lvl="0"/>
            <a:r>
              <a:rPr/>
              <a:t>Four things a caption has to carry</a:t>
            </a:r>
          </a:p>
          <a:p>
            <a:pPr lvl="0"/>
            <a:r>
              <a:rPr/>
              <a:t>The title and the caption do different jobs</a:t>
            </a:r>
          </a:p>
          <a:p>
            <a:pPr lvl="0"/>
            <a:r>
              <a:rPr/>
              <a:t>Labelling inside the chart</a:t>
            </a:r>
          </a:p>
          <a:p>
            <a:pPr lvl="0"/>
            <a:r>
              <a:rPr/>
              <a:t>Numbers in a bilingual caption</a:t>
            </a:r>
          </a:p>
          <a:p>
            <a:pPr lvl="0"/>
            <a:r>
              <a:rPr/>
              <a:t>The five-second test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Assume it will be lifted</a:t>
            </a:r>
          </a:p>
        </p:txBody>
      </p:sp>
      <p:sp>
        <p:nvSpPr>
          <p:cNvPr id="3" name="Content Placeholder 2"/>
          <p:cNvSpPr>
            <a:spLocks noGrp="1"/>
          </p:cNvSpPr>
          <p:nvPr>
            <p:ph idx="1"/>
          </p:nvPr>
        </p:nvSpPr>
        <p:spPr/>
        <p:txBody>
          <a:bodyPr/>
          <a:lstStyle/>
          <a:p>
            <a:pPr lvl="0"/>
            <a:r>
              <a:rPr/>
              <a:t>Write for the second life — The caption is the only part of the analysis that travels with the picture, so it has to be…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Assume it will be lifted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Caption</a:t>
                      </a:r>
                    </a:p>
                  </a:txBody>
                  <a:tcPr/>
                </a:tc>
                <a:tc>
                  <a:txBody>
                    <a:bodyPr/>
                    <a:lstStyle/>
                    <a:p>
                      <a:pPr lvl="0" indent="0" marL="0">
                        <a:buNone/>
                      </a:pPr>
                      <a:r>
                        <a:rPr/>
                        <a:t>What survives the paste</a:t>
                      </a:r>
                    </a:p>
                  </a:txBody>
                  <a:tcPr/>
                </a:tc>
              </a:tr>
              <a:tr h="0">
                <a:tc>
                  <a:txBody>
                    <a:bodyPr/>
                    <a:lstStyle/>
                    <a:p>
                      <a:pPr lvl="0" indent="0" marL="0">
                        <a:buNone/>
                      </a:pPr>
                      <a:r>
                        <a:rPr/>
                        <a:t>“GAM by commune”</a:t>
                      </a:r>
                    </a:p>
                  </a:txBody>
                </a:tc>
                <a:tc>
                  <a:txBody>
                    <a:bodyPr/>
                    <a:lstStyle/>
                    <a:p>
                      <a:pPr lvl="0" indent="0" marL="0">
                        <a:buNone/>
                      </a:pPr>
                      <a:r>
                        <a:rPr/>
                        <a:t>The chart, with no interpretation</a:t>
                      </a:r>
                    </a:p>
                  </a:txBody>
                </a:tc>
              </a:tr>
              <a:tr h="0">
                <a:tc>
                  <a:txBody>
                    <a:bodyPr/>
                    <a:lstStyle/>
                    <a:p>
                      <a:pPr lvl="0" indent="0" marL="0">
                        <a:buNone/>
                      </a:pPr>
                      <a:r>
                        <a:rPr/>
                        <a:t>“Figure 3”</a:t>
                      </a:r>
                    </a:p>
                  </a:txBody>
                </a:tc>
                <a:tc>
                  <a:txBody>
                    <a:bodyPr/>
                    <a:lstStyle/>
                    <a:p>
                      <a:pPr lvl="0" indent="0" marL="0">
                        <a:buNone/>
                      </a:pPr>
                      <a:r>
                        <a:rPr/>
                        <a:t>Nothing</a:t>
                      </a:r>
                    </a:p>
                  </a:txBody>
                </a:tc>
              </a:tr>
              <a:tr h="0">
                <a:tc>
                  <a:txBody>
                    <a:bodyPr/>
                    <a:lstStyle/>
                    <a:p>
                      <a:pPr lvl="0" indent="0" marL="0">
                        <a:buNone/>
                      </a:pPr>
                      <a:r>
                        <a:rPr/>
                        <a:t>“GAM by commune with 95% CIs. The three highlighted communes are the only ones whose interval clears the district median.”</a:t>
                      </a:r>
                    </a:p>
                  </a:txBody>
                </a:tc>
                <a:tc>
                  <a:txBody>
                    <a:bodyPr/>
                    <a:lstStyle/>
                    <a:p>
                      <a:pPr lvl="0" indent="0" marL="0">
                        <a:buNone/>
                      </a:pPr>
                      <a:r>
                        <a:rPr/>
                        <a:t>The finding, the uncertainty and the limit</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things a caption has to carry</a:t>
            </a:r>
          </a:p>
        </p:txBody>
      </p:sp>
      <p:sp>
        <p:nvSpPr>
          <p:cNvPr id="3" name="Content Placeholder 2"/>
          <p:cNvSpPr>
            <a:spLocks noGrp="1"/>
          </p:cNvSpPr>
          <p:nvPr>
            <p:ph idx="1"/>
          </p:nvPr>
        </p:nvSpPr>
        <p:spPr/>
        <p:txBody>
          <a:bodyPr/>
          <a:lstStyle/>
          <a:p>
            <a:pPr lvl="0"/>
            <a:r>
              <a:rPr/>
              <a:t>The finding, as a sentence — Not what the chart shows — what it </a:t>
            </a:r>
            <a:r>
              <a:rPr i="1"/>
              <a:t>says</a:t>
            </a:r>
          </a:p>
          <a:p>
            <a:pPr lvl="0"/>
            <a:r>
              <a:rPr/>
              <a:t>The denominator, or where to find it — 1,955 households, 1,850 cases, 24 schools</a:t>
            </a:r>
          </a:p>
          <a:p>
            <a:pPr lvl="0"/>
            <a:r>
              <a:rPr/>
              <a:t>The uncertainty, if the chart has any — “with 95% confidence intervals” is four words and it stops the chart being read…</a:t>
            </a:r>
          </a:p>
          <a:p>
            <a:pPr lvl="0"/>
            <a:r>
              <a:rPr/>
              <a:t>What the chart does not support — One clause, and it is the one that gets removed first when someone edits for length</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things a caption has to carry — In Python</a:t>
            </a:r>
          </a:p>
        </p:txBody>
      </p:sp>
      <p:sp>
        <p:nvSpPr>
          <p:cNvPr id="3" name="Content Placeholder 2"/>
          <p:cNvSpPr>
            <a:spLocks noGrp="1"/>
          </p:cNvSpPr>
          <p:nvPr>
            <p:ph idx="1"/>
          </p:nvPr>
        </p:nvSpPr>
        <p:spPr/>
        <p:txBody>
          <a:bodyPr/>
          <a:lstStyle/>
          <a:p>
            <a:pPr lvl="0" indent="0">
              <a:buNone/>
            </a:pPr>
            <a:r>
              <a:rPr>
                <a:latin typeface="Courier"/>
              </a:rPr>
              <a:t>CAPTION </a:t>
            </a:r>
            <a:r>
              <a:rPr>
                <a:solidFill>
                  <a:srgbClr val="666666"/>
                </a:solidFill>
                <a:latin typeface="Courier"/>
              </a:rPr>
              <a:t>=</a:t>
            </a:r>
            <a:r>
              <a:rPr>
                <a:latin typeface="Courier"/>
              </a:rPr>
              <a:t> (</a:t>
            </a:r>
            <a:br/>
            <a:r>
              <a:rPr>
                <a:latin typeface="Courier"/>
              </a:rPr>
              <a:t>    </a:t>
            </a:r>
            <a:r>
              <a:rPr>
                <a:solidFill>
                  <a:srgbClr val="4070A0"/>
                </a:solidFill>
                <a:latin typeface="Courier"/>
              </a:rPr>
              <a:t>"Four food security instruments applied to the same 1,955 households. "</a:t>
            </a:r>
            <a:r>
              <a:rPr>
                <a:latin typeface="Courier"/>
              </a:rPr>
              <a:t>     </a:t>
            </a:r>
            <a:r>
              <a:rPr i="1">
                <a:solidFill>
                  <a:srgbClr val="60A0B0"/>
                </a:solidFill>
                <a:latin typeface="Courier"/>
              </a:rPr>
              <a:t># denominator</a:t>
            </a:r>
            <a:br/>
            <a:r>
              <a:rPr>
                <a:latin typeface="Courier"/>
              </a:rPr>
              <a:t>    </a:t>
            </a:r>
            <a:r>
              <a:rPr>
                <a:solidFill>
                  <a:srgbClr val="4070A0"/>
                </a:solidFill>
                <a:latin typeface="Courier"/>
              </a:rPr>
              <a:t>"The highest prevalence is seven times the lowest, "</a:t>
            </a:r>
            <a:r>
              <a:rPr>
                <a:latin typeface="Courier"/>
              </a:rPr>
              <a:t>                        </a:t>
            </a:r>
            <a:r>
              <a:rPr i="1">
                <a:solidFill>
                  <a:srgbClr val="60A0B0"/>
                </a:solidFill>
                <a:latin typeface="Courier"/>
              </a:rPr>
              <a:t># finding</a:t>
            </a:r>
            <a:br/>
            <a:r>
              <a:rPr>
                <a:latin typeface="Courier"/>
              </a:rPr>
              <a:t>    </a:t>
            </a:r>
            <a:r>
              <a:rPr>
                <a:solidFill>
                  <a:srgbClr val="4070A0"/>
                </a:solidFill>
                <a:latin typeface="Courier"/>
              </a:rPr>
              <a:t>"so the instrument chosen decides the caseload before any analysis begins."</a:t>
            </a:r>
            <a:r>
              <a:rPr>
                <a:latin typeface="Courier"/>
              </a:rPr>
              <a:t> </a:t>
            </a:r>
            <a:r>
              <a:rPr i="1">
                <a:solidFill>
                  <a:srgbClr val="60A0B0"/>
                </a:solidFill>
                <a:latin typeface="Courier"/>
              </a:rPr>
              <a:t># implication</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things a caption has to carry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labs</a:t>
            </a:r>
            <a:r>
              <a:rPr>
                <a:latin typeface="Courier"/>
              </a:rPr>
              <a:t>(</a:t>
            </a:r>
            <a:r>
              <a:rPr>
                <a:solidFill>
                  <a:srgbClr val="7D9029"/>
                </a:solidFill>
                <a:latin typeface="Courier"/>
              </a:rPr>
              <a:t>caption =</a:t>
            </a:r>
            <a:r>
              <a:rPr>
                <a:latin typeface="Courier"/>
              </a:rPr>
              <a:t> </a:t>
            </a:r>
            <a:r>
              <a:rPr>
                <a:solidFill>
                  <a:srgbClr val="06287E"/>
                </a:solidFill>
                <a:latin typeface="Courier"/>
              </a:rPr>
              <a:t>str_wrap</a:t>
            </a:r>
            <a:r>
              <a:rPr>
                <a:latin typeface="Courier"/>
              </a:rPr>
              <a:t>(CAPTION, </a:t>
            </a:r>
            <a:r>
              <a:rPr>
                <a:solidFill>
                  <a:srgbClr val="40A070"/>
                </a:solidFill>
                <a:latin typeface="Courier"/>
              </a:rPr>
              <a:t>90</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title and the caption do different jobs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Element</a:t>
                      </a:r>
                    </a:p>
                  </a:txBody>
                  <a:tcPr/>
                </a:tc>
                <a:tc>
                  <a:txBody>
                    <a:bodyPr/>
                    <a:lstStyle/>
                    <a:p>
                      <a:pPr lvl="0" indent="0" marL="0">
                        <a:buNone/>
                      </a:pPr>
                      <a:r>
                        <a:rPr/>
                        <a:t>Job</a:t>
                      </a:r>
                    </a:p>
                  </a:txBody>
                  <a:tcPr/>
                </a:tc>
                <a:tc>
                  <a:txBody>
                    <a:bodyPr/>
                    <a:lstStyle/>
                    <a:p>
                      <a:pPr lvl="0" indent="0" marL="0">
                        <a:buNone/>
                      </a:pPr>
                      <a:r>
                        <a:rPr/>
                        <a:t>Length</a:t>
                      </a:r>
                    </a:p>
                  </a:txBody>
                  <a:tcPr/>
                </a:tc>
              </a:tr>
              <a:tr h="0">
                <a:tc>
                  <a:txBody>
                    <a:bodyPr/>
                    <a:lstStyle/>
                    <a:p>
                      <a:pPr lvl="0" indent="0" marL="0">
                        <a:buNone/>
                      </a:pPr>
                      <a:r>
                        <a:rPr b="1"/>
                        <a:t>Title</a:t>
                      </a:r>
                    </a:p>
                  </a:txBody>
                </a:tc>
                <a:tc>
                  <a:txBody>
                    <a:bodyPr/>
                    <a:lstStyle/>
                    <a:p>
                      <a:pPr lvl="0" indent="0" marL="0">
                        <a:buNone/>
                      </a:pPr>
                      <a:r>
                        <a:rPr/>
                        <a:t>Names the comparison</a:t>
                      </a:r>
                    </a:p>
                  </a:txBody>
                </a:tc>
                <a:tc>
                  <a:txBody>
                    <a:bodyPr/>
                    <a:lstStyle/>
                    <a:p>
                      <a:pPr lvl="0" indent="0" marL="0">
                        <a:buNone/>
                      </a:pPr>
                      <a:r>
                        <a:rPr/>
                        <a:t>3–6 words</a:t>
                      </a:r>
                    </a:p>
                  </a:txBody>
                </a:tc>
              </a:tr>
              <a:tr h="0">
                <a:tc>
                  <a:txBody>
                    <a:bodyPr/>
                    <a:lstStyle/>
                    <a:p>
                      <a:pPr lvl="0" indent="0" marL="0">
                        <a:buNone/>
                      </a:pPr>
                      <a:r>
                        <a:rPr b="1"/>
                        <a:t>Caption</a:t>
                      </a:r>
                    </a:p>
                  </a:txBody>
                </a:tc>
                <a:tc>
                  <a:txBody>
                    <a:bodyPr/>
                    <a:lstStyle/>
                    <a:p>
                      <a:pPr lvl="0" indent="0" marL="0">
                        <a:buNone/>
                      </a:pPr>
                      <a:r>
                        <a:rPr/>
                        <a:t>States the finding and its limits</a:t>
                      </a:r>
                    </a:p>
                  </a:txBody>
                </a:tc>
                <a:tc>
                  <a:txBody>
                    <a:bodyPr/>
                    <a:lstStyle/>
                    <a:p>
                      <a:pPr lvl="0" indent="0" marL="0">
                        <a:buNone/>
                      </a:pPr>
                      <a:r>
                        <a:rPr/>
                        <a:t>2–3 sentences</a:t>
                      </a:r>
                    </a:p>
                  </a:txBody>
                </a:tc>
              </a:tr>
              <a:tr h="0">
                <a:tc>
                  <a:txBody>
                    <a:bodyPr/>
                    <a:lstStyle/>
                    <a:p>
                      <a:pPr lvl="0" indent="0" marL="0">
                        <a:buNone/>
                      </a:pPr>
                      <a:r>
                        <a:rPr b="1"/>
                        <a:t>Axis label</a:t>
                      </a:r>
                    </a:p>
                  </a:txBody>
                </a:tc>
                <a:tc>
                  <a:txBody>
                    <a:bodyPr/>
                    <a:lstStyle/>
                    <a:p>
                      <a:pPr lvl="0" indent="0" marL="0">
                        <a:buNone/>
                      </a:pPr>
                      <a:r>
                        <a:rPr/>
                        <a:t>Names the quantity and its unit</a:t>
                      </a:r>
                    </a:p>
                  </a:txBody>
                </a:tc>
                <a:tc>
                  <a:txBody>
                    <a:bodyPr/>
                    <a:lstStyle/>
                    <a:p>
                      <a:pPr lvl="0" indent="0" marL="0">
                        <a:buNone/>
                      </a:pPr>
                      <a:r>
                        <a:rPr/>
                        <a:t>2–4 words</a:t>
                      </a:r>
                    </a:p>
                  </a:txBody>
                </a:tc>
              </a:tr>
              <a:tr h="0">
                <a:tc>
                  <a:txBody>
                    <a:bodyPr/>
                    <a:lstStyle/>
                    <a:p>
                      <a:pPr lvl="0" indent="0" marL="0">
                        <a:buNone/>
                      </a:pPr>
                      <a:r>
                        <a:rPr b="1"/>
                        <a:t>Direct label</a:t>
                      </a:r>
                    </a:p>
                  </a:txBody>
                </a:tc>
                <a:tc>
                  <a:txBody>
                    <a:bodyPr/>
                    <a:lstStyle/>
                    <a:p>
                      <a:pPr lvl="0" indent="0" marL="0">
                        <a:buNone/>
                      </a:pPr>
                      <a:r>
                        <a:rPr/>
                        <a:t>Identifies a series in place</a:t>
                      </a:r>
                    </a:p>
                  </a:txBody>
                </a:tc>
                <a:tc>
                  <a:txBody>
                    <a:bodyPr/>
                    <a:lstStyle/>
                    <a:p>
                      <a:pPr lvl="0" indent="0" marL="0">
                        <a:buNone/>
                      </a:pPr>
                      <a:r>
                        <a:rPr/>
                        <a:t>1–3 words</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title and the caption do different jobs</a:t>
            </a:r>
          </a:p>
        </p:txBody>
      </p:sp>
      <p:sp>
        <p:nvSpPr>
          <p:cNvPr id="3" name="Content Placeholder 2"/>
          <p:cNvSpPr>
            <a:spLocks noGrp="1"/>
          </p:cNvSpPr>
          <p:nvPr>
            <p:ph idx="1"/>
          </p:nvPr>
        </p:nvSpPr>
        <p:spPr/>
        <p:txBody>
          <a:bodyPr/>
          <a:lstStyle/>
          <a:p>
            <a:pPr lvl="0"/>
            <a:r>
              <a:rPr/>
              <a:t>If the title states the finding, delete the caption or the title — Two headings competing is the commonest layout fault…</a:t>
            </a:r>
          </a:p>
          <a:p>
            <a:pPr lvl="0"/>
            <a:r>
              <a:rPr/>
              <a:t>On this platform the title names and the caption tells — Every figure in </a:t>
            </a:r>
            <a:r>
              <a:rPr>
                <a:latin typeface="Courier"/>
              </a:rPr>
              <a:t>build.py</a:t>
            </a:r>
            <a:r>
              <a:rPr/>
              <a:t> carries both, in both languages,…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Labelling inside the chart</a:t>
            </a:r>
          </a:p>
        </p:txBody>
      </p:sp>
      <p:sp>
        <p:nvSpPr>
          <p:cNvPr id="3" name="Content Placeholder 2"/>
          <p:cNvSpPr>
            <a:spLocks noGrp="1"/>
          </p:cNvSpPr>
          <p:nvPr>
            <p:ph idx="1"/>
          </p:nvPr>
        </p:nvSpPr>
        <p:spPr/>
        <p:txBody>
          <a:bodyPr/>
          <a:lstStyle/>
          <a:p>
            <a:pPr lvl="0"/>
            <a:r>
              <a:rPr/>
              <a:t>Direct labels beat legends — A legend makes the reader match a colour to a name and carry it back to the chart; a label…</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Labelling inside the chart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name, series </a:t>
            </a:r>
            <a:r>
              <a:rPr b="1">
                <a:solidFill>
                  <a:srgbClr val="007020"/>
                </a:solidFill>
                <a:latin typeface="Courier"/>
              </a:rPr>
              <a:t>in</a:t>
            </a:r>
            <a:r>
              <a:rPr>
                <a:latin typeface="Courier"/>
              </a:rPr>
              <a:t> lines.items():</a:t>
            </a:r>
            <a:br/>
            <a:r>
              <a:rPr>
                <a:latin typeface="Courier"/>
              </a:rPr>
              <a:t>    ax.plot(series.index, series.values)</a:t>
            </a:r>
            <a:br/>
            <a:r>
              <a:rPr>
                <a:latin typeface="Courier"/>
              </a:rPr>
              <a:t>    ax.annotate(name, (series.index[</a:t>
            </a:r>
            <a:r>
              <a:rPr>
                <a:solidFill>
                  <a:srgbClr val="666666"/>
                </a:solidFill>
                <a:latin typeface="Courier"/>
              </a:rPr>
              <a:t>-</a:t>
            </a:r>
            <a:r>
              <a:rPr>
                <a:solidFill>
                  <a:srgbClr val="40A070"/>
                </a:solidFill>
                <a:latin typeface="Courier"/>
              </a:rPr>
              <a:t>1</a:t>
            </a:r>
            <a:r>
              <a:rPr>
                <a:latin typeface="Courier"/>
              </a:rPr>
              <a:t>], series.iloc[</a:t>
            </a:r>
            <a:r>
              <a:rPr>
                <a:solidFill>
                  <a:srgbClr val="666666"/>
                </a:solidFill>
                <a:latin typeface="Courier"/>
              </a:rPr>
              <a:t>-</a:t>
            </a:r>
            <a:r>
              <a:rPr>
                <a:solidFill>
                  <a:srgbClr val="40A070"/>
                </a:solidFill>
                <a:latin typeface="Courier"/>
              </a:rPr>
              <a:t>1</a:t>
            </a:r>
            <a:r>
              <a:rPr>
                <a:latin typeface="Courier"/>
              </a:rPr>
              <a:t>]),</a:t>
            </a:r>
            <a:br/>
            <a:r>
              <a:rPr>
                <a:latin typeface="Courier"/>
              </a:rPr>
              <a:t>                xytext</a:t>
            </a:r>
            <a:r>
              <a:rPr>
                <a:solidFill>
                  <a:srgbClr val="666666"/>
                </a:solidFill>
                <a:latin typeface="Courier"/>
              </a:rPr>
              <a:t>=</a:t>
            </a:r>
            <a:r>
              <a:rPr>
                <a:latin typeface="Courier"/>
              </a:rPr>
              <a:t>(</a:t>
            </a:r>
            <a:r>
              <a:rPr>
                <a:solidFill>
                  <a:srgbClr val="40A070"/>
                </a:solidFill>
                <a:latin typeface="Courier"/>
              </a:rPr>
              <a:t>6</a:t>
            </a:r>
            <a:r>
              <a:rPr>
                <a:latin typeface="Courier"/>
              </a:rPr>
              <a:t>, </a:t>
            </a:r>
            <a:r>
              <a:rPr>
                <a:solidFill>
                  <a:srgbClr val="40A070"/>
                </a:solidFill>
                <a:latin typeface="Courier"/>
              </a:rPr>
              <a:t>0</a:t>
            </a:r>
            <a:r>
              <a:rPr>
                <a:latin typeface="Courier"/>
              </a:rPr>
              <a:t>), textcoords</a:t>
            </a:r>
            <a:r>
              <a:rPr>
                <a:solidFill>
                  <a:srgbClr val="666666"/>
                </a:solidFill>
                <a:latin typeface="Courier"/>
              </a:rPr>
              <a:t>=</a:t>
            </a:r>
            <a:r>
              <a:rPr>
                <a:solidFill>
                  <a:srgbClr val="4070A0"/>
                </a:solidFill>
                <a:latin typeface="Courier"/>
              </a:rPr>
              <a:t>"offset points"</a:t>
            </a:r>
            <a:r>
              <a:rPr>
                <a:latin typeface="Courier"/>
              </a:rPr>
              <a:t>, va</a:t>
            </a:r>
            <a:r>
              <a:rPr>
                <a:solidFill>
                  <a:srgbClr val="666666"/>
                </a:solidFill>
                <a:latin typeface="Courier"/>
              </a:rPr>
              <a:t>=</a:t>
            </a:r>
            <a:r>
              <a:rPr>
                <a:solidFill>
                  <a:srgbClr val="4070A0"/>
                </a:solidFill>
                <a:latin typeface="Courier"/>
              </a:rPr>
              <a:t>"center"</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Labelling inside the chart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ggrepel::geom_text_repel() on the last point of each series.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Labelling inside the chart</a:t>
            </a:r>
          </a:p>
        </p:txBody>
      </p:sp>
      <p:sp>
        <p:nvSpPr>
          <p:cNvPr id="3" name="Content Placeholder 2"/>
          <p:cNvSpPr>
            <a:spLocks noGrp="1"/>
          </p:cNvSpPr>
          <p:nvPr>
            <p:ph idx="1"/>
          </p:nvPr>
        </p:nvSpPr>
        <p:spPr/>
        <p:txBody>
          <a:bodyPr/>
          <a:lstStyle/>
          <a:p>
            <a:pPr lvl="0"/>
            <a:r>
              <a:rPr/>
              <a:t>Label the values only when the reader needs them exactly — A bar chart with a value on every bar is a table wearing a…</a:t>
            </a:r>
          </a:p>
          <a:p>
            <a:pPr lvl="0"/>
            <a:r>
              <a:rPr/>
              <a:t>Never label a value to more precision than the interval justifies — 42.9% on a bar whose interval is ±3 points, not…</a:t>
            </a:r>
          </a:p>
          <a:p>
            <a:pPr lvl="0"/>
            <a:r>
              <a:rPr/>
              <a:t>Put the unit on the axis, once — “Households flagged (%)” and then bare numbers, not “%” repeated on every tick</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Numbers in a bilingual caption — In Python</a:t>
            </a:r>
          </a:p>
        </p:txBody>
      </p:sp>
      <p:sp>
        <p:nvSpPr>
          <p:cNvPr id="3" name="Content Placeholder 2"/>
          <p:cNvSpPr>
            <a:spLocks noGrp="1"/>
          </p:cNvSpPr>
          <p:nvPr>
            <p:ph idx="1"/>
          </p:nvPr>
        </p:nvSpPr>
        <p:spPr/>
        <p:txBody>
          <a:bodyPr/>
          <a:lstStyle/>
          <a:p>
            <a:pPr lvl="0" indent="0">
              <a:buNone/>
            </a:pPr>
            <a:r>
              <a:rPr>
                <a:latin typeface="Courier"/>
              </a:rPr>
              <a:t>caption</a:t>
            </a:r>
            <a:r>
              <a:rPr>
                <a:solidFill>
                  <a:srgbClr val="666666"/>
                </a:solidFill>
                <a:latin typeface="Courier"/>
              </a:rPr>
              <a:t>=</a:t>
            </a:r>
            <a:r>
              <a:rPr>
                <a:latin typeface="Courier"/>
              </a:rPr>
              <a:t>{</a:t>
            </a:r>
            <a:br/>
            <a:r>
              <a:rPr>
                <a:latin typeface="Courier"/>
              </a:rPr>
              <a:t>    </a:t>
            </a:r>
            <a:r>
              <a:rPr>
                <a:solidFill>
                  <a:srgbClr val="4070A0"/>
                </a:solidFill>
                <a:latin typeface="Courier"/>
              </a:rPr>
              <a:t>"en"</a:t>
            </a:r>
            <a:r>
              <a:rPr>
                <a:latin typeface="Courier"/>
              </a:rPr>
              <a:t>: </a:t>
            </a:r>
            <a:r>
              <a:rPr>
                <a:solidFill>
                  <a:srgbClr val="4070A0"/>
                </a:solidFill>
                <a:latin typeface="Courier"/>
              </a:rPr>
              <a:t>"Counting improved sources overstates coverage in every district. "</a:t>
            </a:r>
            <a:br/>
            <a:r>
              <a:rPr>
                <a:latin typeface="Courier"/>
              </a:rPr>
              <a:t>          </a:t>
            </a:r>
            <a:r>
              <a:rPr>
                <a:solidFill>
                  <a:srgbClr val="4070A0"/>
                </a:solidFill>
                <a:latin typeface="Courier"/>
              </a:rPr>
              <a:t>"The difference is households whose source is improved and more than "</a:t>
            </a:r>
            <a:br/>
            <a:r>
              <a:rPr>
                <a:latin typeface="Courier"/>
              </a:rPr>
              <a:t>          </a:t>
            </a:r>
            <a:r>
              <a:rPr>
                <a:solidFill>
                  <a:srgbClr val="4070A0"/>
                </a:solidFill>
                <a:latin typeface="Courier"/>
              </a:rPr>
              <a:t>"thirty minutes away."</a:t>
            </a:r>
            <a:r>
              <a:rPr>
                <a:latin typeface="Courier"/>
              </a:rPr>
              <a:t>,</a:t>
            </a:r>
            <a:br/>
            <a:r>
              <a:rPr>
                <a:latin typeface="Courier"/>
              </a:rPr>
              <a:t>    </a:t>
            </a:r>
            <a:r>
              <a:rPr>
                <a:solidFill>
                  <a:srgbClr val="4070A0"/>
                </a:solidFill>
                <a:latin typeface="Courier"/>
              </a:rPr>
              <a:t>"fr"</a:t>
            </a:r>
            <a:r>
              <a:rPr>
                <a:latin typeface="Courier"/>
              </a:rPr>
              <a:t>: </a:t>
            </a:r>
            <a:r>
              <a:rPr>
                <a:solidFill>
                  <a:srgbClr val="4070A0"/>
                </a:solidFill>
                <a:latin typeface="Courier"/>
              </a:rPr>
              <a:t>"Compter les sources améliorées surestime la couverture dans chaque "</a:t>
            </a:r>
            <a:br/>
            <a:r>
              <a:rPr>
                <a:latin typeface="Courier"/>
              </a:rPr>
              <a:t>          </a:t>
            </a:r>
            <a:r>
              <a:rPr>
                <a:solidFill>
                  <a:srgbClr val="4070A0"/>
                </a:solidFill>
                <a:latin typeface="Courier"/>
              </a:rPr>
              <a:t>"district. L'écart correspond aux ménages dont la source est améliorée "</a:t>
            </a:r>
            <a:br/>
            <a:r>
              <a:rPr>
                <a:latin typeface="Courier"/>
              </a:rPr>
              <a:t>          </a:t>
            </a:r>
            <a:r>
              <a:rPr>
                <a:solidFill>
                  <a:srgbClr val="4070A0"/>
                </a:solidFill>
                <a:latin typeface="Courier"/>
              </a:rPr>
              <a:t>"et située à plus de trente minutes."</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Numbers in a bilingual caption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figure, two captions, written together rather than translated later.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Numbers in a bilingual caption</a:t>
            </a:r>
          </a:p>
        </p:txBody>
      </p:sp>
      <p:sp>
        <p:nvSpPr>
          <p:cNvPr id="3" name="Content Placeholder 2"/>
          <p:cNvSpPr>
            <a:spLocks noGrp="1"/>
          </p:cNvSpPr>
          <p:nvPr>
            <p:ph idx="1"/>
          </p:nvPr>
        </p:nvSpPr>
        <p:spPr/>
        <p:txBody>
          <a:bodyPr/>
          <a:lstStyle/>
          <a:p>
            <a:pPr lvl="0"/>
            <a:r>
              <a:rPr/>
              <a:t>The decimal separator changes — 42,9 % in French, 42.9% in English — and the renderer handles it, which is why the…</a:t>
            </a:r>
          </a:p>
          <a:p>
            <a:pPr lvl="0"/>
            <a:r>
              <a:rPr/>
              <a:t>The space before the percent sign changes too — and French uses a narrow no-break space</a:t>
            </a:r>
          </a:p>
          <a:p>
            <a:pPr lvl="0"/>
            <a:r>
              <a:rPr/>
              <a:t>Translate the finding, not the words — A French caption that reads as a translation has failed the same test as a…</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five-second test</a:t>
            </a:r>
          </a:p>
        </p:txBody>
      </p:sp>
      <p:sp>
        <p:nvSpPr>
          <p:cNvPr id="3" name="Content Placeholder 2"/>
          <p:cNvSpPr>
            <a:spLocks noGrp="1"/>
          </p:cNvSpPr>
          <p:nvPr>
            <p:ph idx="1"/>
          </p:nvPr>
        </p:nvSpPr>
        <p:spPr/>
        <p:txBody>
          <a:bodyPr/>
          <a:lstStyle/>
          <a:p>
            <a:pPr lvl="0"/>
            <a:r>
              <a:rPr/>
              <a:t>If they describe the chart, the caption is a title — “It’s a bar chart of communes” means the caption did no work</a:t>
            </a:r>
          </a:p>
          <a:p>
            <a:pPr lvl="0"/>
            <a:r>
              <a:rPr/>
              <a:t>If they state the finding, it works — “Three communes are clearly above the others” is the caption having done its job</a:t>
            </a:r>
          </a:p>
          <a:p>
            <a:pPr lvl="0"/>
            <a:r>
              <a:rPr/>
              <a:t>If they state a finding you did not make, fix the chart — A reader who says “so Dessalines is the safest” has read 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Figure captions in this report
  Every figure caption states the finding as a sentence, names the
  denominator, and names one thing the figure does not support.
  Captions are written to be self-contained: a figure reproduced without its
  surrounding text should still carry its own interpretation and its own
  limits.
  Values are labelled to the precision the confidence interval supports and
  no further.
  Figures and captions exist in English and French. The captions are written
  in both languages rather than translated, so the finding rather than the
  wording is what is shared.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second paragraph is the whole lesson — and it is a claim about the report’s own robustness rather than about its…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has been about what the chart says.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https://data-analysis.cassion.dev/courses/data-visualisation/viz-06-the-caption-that-travels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caption is the only part that travels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Someone will paste your figure into a situation report without the paragraph that explained it. Whatever the caption says is what the figure will mean from then on, so the caption has to carry the finding, the denominator and the thing the chart cannot support.</vt:lpwstr>
  </property>
</Properties>
</file>