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Quelqu’un collera votre figure dans un rapport de situation sans le paragraphe qui l’expliquait. Ce que dit la légende est ce que la figure signifiera désormais, elle doit donc porter le constat, le dénominateur et ce que le graphique ne peut pas étayer.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figure dans un rapport de programme a une seconde vie. Elle est capturée dans un rapport de situation, collée dans une présentation de cluster, transférée comme image et reproduite dans une mise à jour bailleur — chaque fois sans le paragraphe qui la précédait. Écrivez pour la seconde vie. La légende est la seule partie de l’analyse qui voyage avec l’image, elle doit donc se suffire à elle-même.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constat, sous forme de phrase. Non pas ce que montre le graphique — ce qu’il </a:t>
            </a:r>
            <a:r>
              <a:rPr i="1"/>
              <a:t>dit</a:t>
            </a:r>
            <a:r>
              <a:rPr/>
              <a:t>. « Compter les sources améliorées surestime la couverture dans chaque district » est un constat ; « Source améliorée contre service de base par district » est un nom de fichier. Le dénominateur, ou où le trouver. 1 955 ménages, 1 850 cas, 24 écoles. Un pourcentage sans dénominateur est un nombre qu’un lecteur ne peut pas peser. L’incertitude, si le graphique en porte. « avec intervalles de confiance à 95 % » fait cinq mots et empêche de lire le graphique comme douze valeurs exactes. Ce que le graphique n’étaye pas. Une proposition, et c’est celle qu’on supprime en premier quand quelqu’un raccourcit. « Les barres ne s’additionnent pas », ou « la comparaison est observationnelle », ou « un classement d’une commune contre sa voisine n’est pas étayé ».</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graphique qui a les deux ne doit pas dire deux fois la même chose.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le titre énonce le constat, supprimez la légende ou le titre. Deux en-têtes qui se concurrencent est le défaut de mise en page le plus courant d’un rapport de programme, et celui qui charge une page sans rien ajouter. Sur cette plateforme, le titre nomme et la légende raconte. Chaque figure de </a:t>
            </a:r>
            <a:r>
              <a:rPr>
                <a:latin typeface="Courier"/>
              </a:rPr>
              <a:t>build.py</a:t>
            </a:r>
            <a:r>
              <a:rPr/>
              <a:t> porte les deux, dans les deux langues, et la séparation est imposée par le fait que ce sont deux champs distincts.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décisions qui déterminent si un lecteur doit détourner les yeux des données. Les étiquettes directes battent les légendes. Une légende oblige le lecteur à associer une couleur à un nom puis à la reporter sur le graphique ; une étiquette au bout de la ligne non.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N’étiquetez les valeurs que si le lecteur en a besoin exactement. Un diagramme en barres avec une valeur sur chaque barre est un tableau déguisé en graphique. Étiquetez les barres mises en évidence, ou aucune. N’étiquetez jamais une valeur avec plus de précision que l’intervalle n’en justifie. 42,9 % sur une barre dont l’intervalle vaut ±3 points, non 42,94 %. Mettez l’unité sur l’axe, une fois. « Ménages signalés (%) » puis des nombres nus, non « % » répété à chaque graduation.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Cette plateforme livre chaque figure en deux langues, et la légende est l’endroit où les deux divergent le plus.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séparateur décimal change — 42,9 % en français, 42.9% en anglais — et le moteur de rendu s’en charge, ce qui est la raison pour laquelle la figure porte des valeurs et non des chaînes formatées. L’espace devant le signe pour cent change aussi, et le français emploie une espace fine insécable. Obtenez-la du formateur plutôt que de la saisir. Traduisez le constat, non les mots. Une légende française qui se lit comme une traduction a échoué au même test qu’une leçon française qui se lit ainsi.</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Montrez la figure et sa légende à quelqu’un qui n’était pas dans l’analyse, et demandez ce qu’elle dit. S’il décrit le graphique, la légende est un titre. « C’est un diagramme en barres des communes » signifie que la légende n’a rien fait. S’il énonce le constat, elle fonctionne. « Trois communes sont nettement au-dessus des autres » est une légende qui a fait son travail. S’il énonce un constat que vous n’avez pas fait, corrigez le graphique. Un lecteur qui dit « donc Dessalines est la plus sûre » a lu un classement que les intervalles n’étayent pas, et il manque à la légende la proposition qui l’écarte.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deuxième paragraphe est toute la leçon, et c’est une affirmation sur la robustesse du rapport plutôt que sur son style.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précède portait sur ce que dit le graphique. La leçon suivante porte sur l’axe, là où un graphique peut dire autre chose que ses propres données sans qu’un seul nombre soit faux.</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visualisation/viz-06-the-caption-that-travel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légende est la seule partie qui voyage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Quelqu’un collera votre figure dans un rapport de situation sans le paragraphe qui l’expliquait. Ce que dit la légende est ce que la figure signifiera désormais, elle doit donc porter le constat, le dénominateur et ce que le graphique ne peut pas étayer.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Supposez qu’elle sera reprise</a:t>
            </a:r>
          </a:p>
          <a:p>
            <a:pPr lvl="0"/>
            <a:r>
              <a:rPr/>
              <a:t>Quatre choses qu’une légende doit porter</a:t>
            </a:r>
          </a:p>
          <a:p>
            <a:pPr lvl="0"/>
            <a:r>
              <a:rPr/>
              <a:t>Le titre et la légende font deux travaux différents</a:t>
            </a:r>
          </a:p>
          <a:p>
            <a:pPr lvl="0"/>
            <a:r>
              <a:rPr/>
              <a:t>L’étiquetage à l’intérieur du graphique</a:t>
            </a:r>
          </a:p>
          <a:p>
            <a:pPr lvl="0"/>
            <a:r>
              <a:rPr/>
              <a:t>Les nombres dans une légende bilingue</a:t>
            </a:r>
          </a:p>
          <a:p>
            <a:pPr lvl="0"/>
            <a:r>
              <a:rPr/>
              <a:t>Le test des cinq secondes</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Supposez qu’elle sera reprise</a:t>
            </a:r>
          </a:p>
        </p:txBody>
      </p:sp>
      <p:sp>
        <p:nvSpPr>
          <p:cNvPr id="3" name="Content Placeholder 2"/>
          <p:cNvSpPr>
            <a:spLocks noGrp="1"/>
          </p:cNvSpPr>
          <p:nvPr>
            <p:ph idx="1"/>
          </p:nvPr>
        </p:nvSpPr>
        <p:spPr/>
        <p:txBody>
          <a:bodyPr/>
          <a:lstStyle/>
          <a:p>
            <a:pPr lvl="0"/>
            <a:r>
              <a:rPr/>
              <a:t>Écrivez pour la seconde vie — La légende est la seule partie de l’analyse qui voyage avec l’image, elle doit donc se…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Supposez qu’elle sera reprise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Légende</a:t>
                      </a:r>
                    </a:p>
                  </a:txBody>
                  <a:tcPr/>
                </a:tc>
                <a:tc>
                  <a:txBody>
                    <a:bodyPr/>
                    <a:lstStyle/>
                    <a:p>
                      <a:pPr lvl="0" indent="0" marL="0">
                        <a:buNone/>
                      </a:pPr>
                      <a:r>
                        <a:rPr/>
                        <a:t>Ce qui survit au collage</a:t>
                      </a:r>
                    </a:p>
                  </a:txBody>
                  <a:tcPr/>
                </a:tc>
              </a:tr>
              <a:tr h="0">
                <a:tc>
                  <a:txBody>
                    <a:bodyPr/>
                    <a:lstStyle/>
                    <a:p>
                      <a:pPr lvl="0" indent="0" marL="0">
                        <a:buNone/>
                      </a:pPr>
                      <a:r>
                        <a:rPr/>
                        <a:t>« MAG par commune »</a:t>
                      </a:r>
                    </a:p>
                  </a:txBody>
                </a:tc>
                <a:tc>
                  <a:txBody>
                    <a:bodyPr/>
                    <a:lstStyle/>
                    <a:p>
                      <a:pPr lvl="0" indent="0" marL="0">
                        <a:buNone/>
                      </a:pPr>
                      <a:r>
                        <a:rPr/>
                        <a:t>Le graphique, sans interprétation</a:t>
                      </a:r>
                    </a:p>
                  </a:txBody>
                </a:tc>
              </a:tr>
              <a:tr h="0">
                <a:tc>
                  <a:txBody>
                    <a:bodyPr/>
                    <a:lstStyle/>
                    <a:p>
                      <a:pPr lvl="0" indent="0" marL="0">
                        <a:buNone/>
                      </a:pPr>
                      <a:r>
                        <a:rPr/>
                        <a:t>« Figure 3 »</a:t>
                      </a:r>
                    </a:p>
                  </a:txBody>
                </a:tc>
                <a:tc>
                  <a:txBody>
                    <a:bodyPr/>
                    <a:lstStyle/>
                    <a:p>
                      <a:pPr lvl="0" indent="0" marL="0">
                        <a:buNone/>
                      </a:pPr>
                      <a:r>
                        <a:rPr/>
                        <a:t>Rien</a:t>
                      </a:r>
                    </a:p>
                  </a:txBody>
                </a:tc>
              </a:tr>
              <a:tr h="0">
                <a:tc>
                  <a:txBody>
                    <a:bodyPr/>
                    <a:lstStyle/>
                    <a:p>
                      <a:pPr lvl="0" indent="0" marL="0">
                        <a:buNone/>
                      </a:pPr>
                      <a:r>
                        <a:rPr/>
                        <a:t>« MAG par commune avec IC à 95 %. Les trois communes mises en évidence sont les seules dont l’intervalle dépasse la médiane du district. »</a:t>
                      </a:r>
                    </a:p>
                  </a:txBody>
                </a:tc>
                <a:tc>
                  <a:txBody>
                    <a:bodyPr/>
                    <a:lstStyle/>
                    <a:p>
                      <a:pPr lvl="0" indent="0" marL="0">
                        <a:buNone/>
                      </a:pPr>
                      <a:r>
                        <a:rPr/>
                        <a:t>Le constat, l’incertitude et la limite</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choses qu’une légende doit porter</a:t>
            </a:r>
          </a:p>
        </p:txBody>
      </p:sp>
      <p:sp>
        <p:nvSpPr>
          <p:cNvPr id="3" name="Content Placeholder 2"/>
          <p:cNvSpPr>
            <a:spLocks noGrp="1"/>
          </p:cNvSpPr>
          <p:nvPr>
            <p:ph idx="1"/>
          </p:nvPr>
        </p:nvSpPr>
        <p:spPr/>
        <p:txBody>
          <a:bodyPr/>
          <a:lstStyle/>
          <a:p>
            <a:pPr lvl="0"/>
            <a:r>
              <a:rPr/>
              <a:t>Le constat, sous forme de phrase — Non pas ce que montre le graphique — ce qu’il </a:t>
            </a:r>
            <a:r>
              <a:rPr i="1"/>
              <a:t>dit</a:t>
            </a:r>
          </a:p>
          <a:p>
            <a:pPr lvl="0"/>
            <a:r>
              <a:rPr/>
              <a:t>Le dénominateur, ou où le trouver — 1 955 ménages, 1 850 cas, 24 écoles</a:t>
            </a:r>
          </a:p>
          <a:p>
            <a:pPr lvl="0"/>
            <a:r>
              <a:rPr/>
              <a:t>L’incertitude, si le graphique en porte — « avec intervalles de confiance à 95 % » fait cinq mots et empêche de lire le…</a:t>
            </a:r>
          </a:p>
          <a:p>
            <a:pPr lvl="0"/>
            <a:r>
              <a:rPr/>
              <a:t>Ce que le graphique n’étaye pas — Une proposition, et c’est celle qu’on supprime en premier quand quelqu’un raccourcit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choses qu’une légende doit porter — En Python</a:t>
            </a:r>
          </a:p>
        </p:txBody>
      </p:sp>
      <p:sp>
        <p:nvSpPr>
          <p:cNvPr id="3" name="Content Placeholder 2"/>
          <p:cNvSpPr>
            <a:spLocks noGrp="1"/>
          </p:cNvSpPr>
          <p:nvPr>
            <p:ph idx="1"/>
          </p:nvPr>
        </p:nvSpPr>
        <p:spPr/>
        <p:txBody>
          <a:bodyPr/>
          <a:lstStyle/>
          <a:p>
            <a:pPr lvl="0" indent="0">
              <a:buNone/>
            </a:pPr>
            <a:r>
              <a:rPr>
                <a:latin typeface="Courier"/>
              </a:rPr>
              <a:t>CAPTION </a:t>
            </a:r>
            <a:r>
              <a:rPr>
                <a:solidFill>
                  <a:srgbClr val="666666"/>
                </a:solidFill>
                <a:latin typeface="Courier"/>
              </a:rPr>
              <a:t>=</a:t>
            </a:r>
            <a:r>
              <a:rPr>
                <a:latin typeface="Courier"/>
              </a:rPr>
              <a:t> (</a:t>
            </a:r>
            <a:br/>
            <a:r>
              <a:rPr>
                <a:latin typeface="Courier"/>
              </a:rPr>
              <a:t>    </a:t>
            </a:r>
            <a:r>
              <a:rPr>
                <a:solidFill>
                  <a:srgbClr val="4070A0"/>
                </a:solidFill>
                <a:latin typeface="Courier"/>
              </a:rPr>
              <a:t>"Four food security instruments applied to the same 1,955 households. "</a:t>
            </a:r>
            <a:r>
              <a:rPr>
                <a:latin typeface="Courier"/>
              </a:rPr>
              <a:t>     </a:t>
            </a:r>
            <a:r>
              <a:rPr i="1">
                <a:solidFill>
                  <a:srgbClr val="60A0B0"/>
                </a:solidFill>
                <a:latin typeface="Courier"/>
              </a:rPr>
              <a:t># denominator</a:t>
            </a:r>
            <a:br/>
            <a:r>
              <a:rPr>
                <a:latin typeface="Courier"/>
              </a:rPr>
              <a:t>    </a:t>
            </a:r>
            <a:r>
              <a:rPr>
                <a:solidFill>
                  <a:srgbClr val="4070A0"/>
                </a:solidFill>
                <a:latin typeface="Courier"/>
              </a:rPr>
              <a:t>"The highest prevalence is seven times the lowest, "</a:t>
            </a:r>
            <a:r>
              <a:rPr>
                <a:latin typeface="Courier"/>
              </a:rPr>
              <a:t>                        </a:t>
            </a:r>
            <a:r>
              <a:rPr i="1">
                <a:solidFill>
                  <a:srgbClr val="60A0B0"/>
                </a:solidFill>
                <a:latin typeface="Courier"/>
              </a:rPr>
              <a:t># finding</a:t>
            </a:r>
            <a:br/>
            <a:r>
              <a:rPr>
                <a:latin typeface="Courier"/>
              </a:rPr>
              <a:t>    </a:t>
            </a:r>
            <a:r>
              <a:rPr>
                <a:solidFill>
                  <a:srgbClr val="4070A0"/>
                </a:solidFill>
                <a:latin typeface="Courier"/>
              </a:rPr>
              <a:t>"so the instrument chosen decides the caseload before any analysis begins."</a:t>
            </a:r>
            <a:r>
              <a:rPr>
                <a:latin typeface="Courier"/>
              </a:rPr>
              <a:t> </a:t>
            </a:r>
            <a:r>
              <a:rPr i="1">
                <a:solidFill>
                  <a:srgbClr val="60A0B0"/>
                </a:solidFill>
                <a:latin typeface="Courier"/>
              </a:rPr>
              <a:t># implication</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choses qu’une légende doit porter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labs</a:t>
            </a:r>
            <a:r>
              <a:rPr>
                <a:latin typeface="Courier"/>
              </a:rPr>
              <a:t>(</a:t>
            </a:r>
            <a:r>
              <a:rPr>
                <a:solidFill>
                  <a:srgbClr val="7D9029"/>
                </a:solidFill>
                <a:latin typeface="Courier"/>
              </a:rPr>
              <a:t>caption =</a:t>
            </a:r>
            <a:r>
              <a:rPr>
                <a:latin typeface="Courier"/>
              </a:rPr>
              <a:t> </a:t>
            </a:r>
            <a:r>
              <a:rPr>
                <a:solidFill>
                  <a:srgbClr val="06287E"/>
                </a:solidFill>
                <a:latin typeface="Courier"/>
              </a:rPr>
              <a:t>str_wrap</a:t>
            </a:r>
            <a:r>
              <a:rPr>
                <a:latin typeface="Courier"/>
              </a:rPr>
              <a:t>(CAPTION, </a:t>
            </a:r>
            <a:r>
              <a:rPr>
                <a:solidFill>
                  <a:srgbClr val="40A070"/>
                </a:solidFill>
                <a:latin typeface="Courier"/>
              </a:rPr>
              <a:t>90</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titre et la légende font deux travaux différents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Élément</a:t>
                      </a:r>
                    </a:p>
                  </a:txBody>
                  <a:tcPr/>
                </a:tc>
                <a:tc>
                  <a:txBody>
                    <a:bodyPr/>
                    <a:lstStyle/>
                    <a:p>
                      <a:pPr lvl="0" indent="0" marL="0">
                        <a:buNone/>
                      </a:pPr>
                      <a:r>
                        <a:rPr/>
                        <a:t>Travail</a:t>
                      </a:r>
                    </a:p>
                  </a:txBody>
                  <a:tcPr/>
                </a:tc>
                <a:tc>
                  <a:txBody>
                    <a:bodyPr/>
                    <a:lstStyle/>
                    <a:p>
                      <a:pPr lvl="0" indent="0" marL="0">
                        <a:buNone/>
                      </a:pPr>
                      <a:r>
                        <a:rPr/>
                        <a:t>Longueur</a:t>
                      </a:r>
                    </a:p>
                  </a:txBody>
                  <a:tcPr/>
                </a:tc>
              </a:tr>
              <a:tr h="0">
                <a:tc>
                  <a:txBody>
                    <a:bodyPr/>
                    <a:lstStyle/>
                    <a:p>
                      <a:pPr lvl="0" indent="0" marL="0">
                        <a:buNone/>
                      </a:pPr>
                      <a:r>
                        <a:rPr b="1"/>
                        <a:t>Titre</a:t>
                      </a:r>
                    </a:p>
                  </a:txBody>
                </a:tc>
                <a:tc>
                  <a:txBody>
                    <a:bodyPr/>
                    <a:lstStyle/>
                    <a:p>
                      <a:pPr lvl="0" indent="0" marL="0">
                        <a:buNone/>
                      </a:pPr>
                      <a:r>
                        <a:rPr/>
                        <a:t>Nomme la comparaison</a:t>
                      </a:r>
                    </a:p>
                  </a:txBody>
                </a:tc>
                <a:tc>
                  <a:txBody>
                    <a:bodyPr/>
                    <a:lstStyle/>
                    <a:p>
                      <a:pPr lvl="0" indent="0" marL="0">
                        <a:buNone/>
                      </a:pPr>
                      <a:r>
                        <a:rPr/>
                        <a:t>3 à 6 mots</a:t>
                      </a:r>
                    </a:p>
                  </a:txBody>
                </a:tc>
              </a:tr>
              <a:tr h="0">
                <a:tc>
                  <a:txBody>
                    <a:bodyPr/>
                    <a:lstStyle/>
                    <a:p>
                      <a:pPr lvl="0" indent="0" marL="0">
                        <a:buNone/>
                      </a:pPr>
                      <a:r>
                        <a:rPr b="1"/>
                        <a:t>Légende</a:t>
                      </a:r>
                    </a:p>
                  </a:txBody>
                </a:tc>
                <a:tc>
                  <a:txBody>
                    <a:bodyPr/>
                    <a:lstStyle/>
                    <a:p>
                      <a:pPr lvl="0" indent="0" marL="0">
                        <a:buNone/>
                      </a:pPr>
                      <a:r>
                        <a:rPr/>
                        <a:t>Énonce le constat et ses limites</a:t>
                      </a:r>
                    </a:p>
                  </a:txBody>
                </a:tc>
                <a:tc>
                  <a:txBody>
                    <a:bodyPr/>
                    <a:lstStyle/>
                    <a:p>
                      <a:pPr lvl="0" indent="0" marL="0">
                        <a:buNone/>
                      </a:pPr>
                      <a:r>
                        <a:rPr/>
                        <a:t>2 à 3 phrases</a:t>
                      </a:r>
                    </a:p>
                  </a:txBody>
                </a:tc>
              </a:tr>
              <a:tr h="0">
                <a:tc>
                  <a:txBody>
                    <a:bodyPr/>
                    <a:lstStyle/>
                    <a:p>
                      <a:pPr lvl="0" indent="0" marL="0">
                        <a:buNone/>
                      </a:pPr>
                      <a:r>
                        <a:rPr b="1"/>
                        <a:t>Étiquette d’axe</a:t>
                      </a:r>
                    </a:p>
                  </a:txBody>
                </a:tc>
                <a:tc>
                  <a:txBody>
                    <a:bodyPr/>
                    <a:lstStyle/>
                    <a:p>
                      <a:pPr lvl="0" indent="0" marL="0">
                        <a:buNone/>
                      </a:pPr>
                      <a:r>
                        <a:rPr/>
                        <a:t>Nomme la quantité et son unité</a:t>
                      </a:r>
                    </a:p>
                  </a:txBody>
                </a:tc>
                <a:tc>
                  <a:txBody>
                    <a:bodyPr/>
                    <a:lstStyle/>
                    <a:p>
                      <a:pPr lvl="0" indent="0" marL="0">
                        <a:buNone/>
                      </a:pPr>
                      <a:r>
                        <a:rPr/>
                        <a:t>2 à 4 mots</a:t>
                      </a:r>
                    </a:p>
                  </a:txBody>
                </a:tc>
              </a:tr>
              <a:tr h="0">
                <a:tc>
                  <a:txBody>
                    <a:bodyPr/>
                    <a:lstStyle/>
                    <a:p>
                      <a:pPr lvl="0" indent="0" marL="0">
                        <a:buNone/>
                      </a:pPr>
                      <a:r>
                        <a:rPr b="1"/>
                        <a:t>Étiquette directe</a:t>
                      </a:r>
                    </a:p>
                  </a:txBody>
                </a:tc>
                <a:tc>
                  <a:txBody>
                    <a:bodyPr/>
                    <a:lstStyle/>
                    <a:p>
                      <a:pPr lvl="0" indent="0" marL="0">
                        <a:buNone/>
                      </a:pPr>
                      <a:r>
                        <a:rPr/>
                        <a:t>Identifie une série sur place</a:t>
                      </a:r>
                    </a:p>
                  </a:txBody>
                </a:tc>
                <a:tc>
                  <a:txBody>
                    <a:bodyPr/>
                    <a:lstStyle/>
                    <a:p>
                      <a:pPr lvl="0" indent="0" marL="0">
                        <a:buNone/>
                      </a:pPr>
                      <a:r>
                        <a:rPr/>
                        <a:t>1 à 3 mots</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titre et la légende font deux travaux différents</a:t>
            </a:r>
          </a:p>
        </p:txBody>
      </p:sp>
      <p:sp>
        <p:nvSpPr>
          <p:cNvPr id="3" name="Content Placeholder 2"/>
          <p:cNvSpPr>
            <a:spLocks noGrp="1"/>
          </p:cNvSpPr>
          <p:nvPr>
            <p:ph idx="1"/>
          </p:nvPr>
        </p:nvSpPr>
        <p:spPr/>
        <p:txBody>
          <a:bodyPr/>
          <a:lstStyle/>
          <a:p>
            <a:pPr lvl="0"/>
            <a:r>
              <a:rPr/>
              <a:t>Si le titre énonce le constat, supprimez la légende ou le titre — Deux en-têtes qui se concurrencent est le défaut de…</a:t>
            </a:r>
          </a:p>
          <a:p>
            <a:pPr lvl="0"/>
            <a:r>
              <a:rPr/>
              <a:t>Sur cette plateforme, le titre nomme et la légende raconte — Chaque figure de </a:t>
            </a:r>
            <a:r>
              <a:rPr>
                <a:latin typeface="Courier"/>
              </a:rPr>
              <a:t>build.py</a:t>
            </a:r>
            <a:r>
              <a:rPr/>
              <a:t> porte les deux, dans les deux…</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L’étiquetage à l’intérieur du graphique</a:t>
            </a:r>
          </a:p>
        </p:txBody>
      </p:sp>
      <p:sp>
        <p:nvSpPr>
          <p:cNvPr id="3" name="Content Placeholder 2"/>
          <p:cNvSpPr>
            <a:spLocks noGrp="1"/>
          </p:cNvSpPr>
          <p:nvPr>
            <p:ph idx="1"/>
          </p:nvPr>
        </p:nvSpPr>
        <p:spPr/>
        <p:txBody>
          <a:bodyPr/>
          <a:lstStyle/>
          <a:p>
            <a:pPr lvl="0"/>
            <a:r>
              <a:rPr/>
              <a:t>Les étiquettes directes battent les légendes — Une légende oblige le lecteur à associer une couleur à un nom puis à la…</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L’étiquetage à l’intérieur du graphique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name, series </a:t>
            </a:r>
            <a:r>
              <a:rPr b="1">
                <a:solidFill>
                  <a:srgbClr val="007020"/>
                </a:solidFill>
                <a:latin typeface="Courier"/>
              </a:rPr>
              <a:t>in</a:t>
            </a:r>
            <a:r>
              <a:rPr>
                <a:latin typeface="Courier"/>
              </a:rPr>
              <a:t> lines.items():</a:t>
            </a:r>
            <a:br/>
            <a:r>
              <a:rPr>
                <a:latin typeface="Courier"/>
              </a:rPr>
              <a:t>    ax.plot(series.index, series.values)</a:t>
            </a:r>
            <a:br/>
            <a:r>
              <a:rPr>
                <a:latin typeface="Courier"/>
              </a:rPr>
              <a:t>    ax.annotate(name, (series.index[</a:t>
            </a:r>
            <a:r>
              <a:rPr>
                <a:solidFill>
                  <a:srgbClr val="666666"/>
                </a:solidFill>
                <a:latin typeface="Courier"/>
              </a:rPr>
              <a:t>-</a:t>
            </a:r>
            <a:r>
              <a:rPr>
                <a:solidFill>
                  <a:srgbClr val="40A070"/>
                </a:solidFill>
                <a:latin typeface="Courier"/>
              </a:rPr>
              <a:t>1</a:t>
            </a:r>
            <a:r>
              <a:rPr>
                <a:latin typeface="Courier"/>
              </a:rPr>
              <a:t>], series.iloc[</a:t>
            </a:r>
            <a:r>
              <a:rPr>
                <a:solidFill>
                  <a:srgbClr val="666666"/>
                </a:solidFill>
                <a:latin typeface="Courier"/>
              </a:rPr>
              <a:t>-</a:t>
            </a:r>
            <a:r>
              <a:rPr>
                <a:solidFill>
                  <a:srgbClr val="40A070"/>
                </a:solidFill>
                <a:latin typeface="Courier"/>
              </a:rPr>
              <a:t>1</a:t>
            </a:r>
            <a:r>
              <a:rPr>
                <a:latin typeface="Courier"/>
              </a:rPr>
              <a:t>]),</a:t>
            </a:r>
            <a:br/>
            <a:r>
              <a:rPr>
                <a:latin typeface="Courier"/>
              </a:rPr>
              <a:t>                xytext</a:t>
            </a:r>
            <a:r>
              <a:rPr>
                <a:solidFill>
                  <a:srgbClr val="666666"/>
                </a:solidFill>
                <a:latin typeface="Courier"/>
              </a:rPr>
              <a:t>=</a:t>
            </a:r>
            <a:r>
              <a:rPr>
                <a:latin typeface="Courier"/>
              </a:rPr>
              <a:t>(</a:t>
            </a:r>
            <a:r>
              <a:rPr>
                <a:solidFill>
                  <a:srgbClr val="40A070"/>
                </a:solidFill>
                <a:latin typeface="Courier"/>
              </a:rPr>
              <a:t>6</a:t>
            </a:r>
            <a:r>
              <a:rPr>
                <a:latin typeface="Courier"/>
              </a:rPr>
              <a:t>, </a:t>
            </a:r>
            <a:r>
              <a:rPr>
                <a:solidFill>
                  <a:srgbClr val="40A070"/>
                </a:solidFill>
                <a:latin typeface="Courier"/>
              </a:rPr>
              <a:t>0</a:t>
            </a:r>
            <a:r>
              <a:rPr>
                <a:latin typeface="Courier"/>
              </a:rPr>
              <a:t>), textcoords</a:t>
            </a:r>
            <a:r>
              <a:rPr>
                <a:solidFill>
                  <a:srgbClr val="666666"/>
                </a:solidFill>
                <a:latin typeface="Courier"/>
              </a:rPr>
              <a:t>=</a:t>
            </a:r>
            <a:r>
              <a:rPr>
                <a:solidFill>
                  <a:srgbClr val="4070A0"/>
                </a:solidFill>
                <a:latin typeface="Courier"/>
              </a:rPr>
              <a:t>"offset points"</a:t>
            </a:r>
            <a:r>
              <a:rPr>
                <a:latin typeface="Courier"/>
              </a:rPr>
              <a:t>, va</a:t>
            </a:r>
            <a:r>
              <a:rPr>
                <a:solidFill>
                  <a:srgbClr val="666666"/>
                </a:solidFill>
                <a:latin typeface="Courier"/>
              </a:rPr>
              <a:t>=</a:t>
            </a:r>
            <a:r>
              <a:rPr>
                <a:solidFill>
                  <a:srgbClr val="4070A0"/>
                </a:solidFill>
                <a:latin typeface="Courier"/>
              </a:rPr>
              <a:t>"center"</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L’étiquetage à l’intérieur du graphique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ggrepel::geom_text_repel() on the last point of each series.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L’étiquetage à l’intérieur du graphique</a:t>
            </a:r>
          </a:p>
        </p:txBody>
      </p:sp>
      <p:sp>
        <p:nvSpPr>
          <p:cNvPr id="3" name="Content Placeholder 2"/>
          <p:cNvSpPr>
            <a:spLocks noGrp="1"/>
          </p:cNvSpPr>
          <p:nvPr>
            <p:ph idx="1"/>
          </p:nvPr>
        </p:nvSpPr>
        <p:spPr/>
        <p:txBody>
          <a:bodyPr/>
          <a:lstStyle/>
          <a:p>
            <a:pPr lvl="0"/>
            <a:r>
              <a:rPr/>
              <a:t>N’étiquetez les valeurs que si le lecteur en a besoin exactement — Un diagramme en barres avec une valeur sur chaque…</a:t>
            </a:r>
          </a:p>
          <a:p>
            <a:pPr lvl="0"/>
            <a:r>
              <a:rPr/>
              <a:t>N’étiquetez jamais une valeur avec plus de précision que l’intervalle n’en justifie — 42,9 % sur une barre dont…</a:t>
            </a:r>
          </a:p>
          <a:p>
            <a:pPr lvl="0"/>
            <a:r>
              <a:rPr/>
              <a:t>Mettez l’unité sur l’axe, une fois — « Ménages signalés (%) » puis des nombres nus, non « % » répété à chaque graduation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nombres dans une légende bilingue — En Python</a:t>
            </a:r>
          </a:p>
        </p:txBody>
      </p:sp>
      <p:sp>
        <p:nvSpPr>
          <p:cNvPr id="3" name="Content Placeholder 2"/>
          <p:cNvSpPr>
            <a:spLocks noGrp="1"/>
          </p:cNvSpPr>
          <p:nvPr>
            <p:ph idx="1"/>
          </p:nvPr>
        </p:nvSpPr>
        <p:spPr/>
        <p:txBody>
          <a:bodyPr/>
          <a:lstStyle/>
          <a:p>
            <a:pPr lvl="0" indent="0">
              <a:buNone/>
            </a:pPr>
            <a:r>
              <a:rPr>
                <a:latin typeface="Courier"/>
              </a:rPr>
              <a:t>caption</a:t>
            </a:r>
            <a:r>
              <a:rPr>
                <a:solidFill>
                  <a:srgbClr val="666666"/>
                </a:solidFill>
                <a:latin typeface="Courier"/>
              </a:rPr>
              <a:t>=</a:t>
            </a:r>
            <a:r>
              <a:rPr>
                <a:latin typeface="Courier"/>
              </a:rPr>
              <a:t>{</a:t>
            </a:r>
            <a:br/>
            <a:r>
              <a:rPr>
                <a:latin typeface="Courier"/>
              </a:rPr>
              <a:t>    </a:t>
            </a:r>
            <a:r>
              <a:rPr>
                <a:solidFill>
                  <a:srgbClr val="4070A0"/>
                </a:solidFill>
                <a:latin typeface="Courier"/>
              </a:rPr>
              <a:t>"en"</a:t>
            </a:r>
            <a:r>
              <a:rPr>
                <a:latin typeface="Courier"/>
              </a:rPr>
              <a:t>: </a:t>
            </a:r>
            <a:r>
              <a:rPr>
                <a:solidFill>
                  <a:srgbClr val="4070A0"/>
                </a:solidFill>
                <a:latin typeface="Courier"/>
              </a:rPr>
              <a:t>"Counting improved sources overstates coverage in every district. "</a:t>
            </a:r>
            <a:br/>
            <a:r>
              <a:rPr>
                <a:latin typeface="Courier"/>
              </a:rPr>
              <a:t>          </a:t>
            </a:r>
            <a:r>
              <a:rPr>
                <a:solidFill>
                  <a:srgbClr val="4070A0"/>
                </a:solidFill>
                <a:latin typeface="Courier"/>
              </a:rPr>
              <a:t>"The difference is households whose source is improved and more than "</a:t>
            </a:r>
            <a:br/>
            <a:r>
              <a:rPr>
                <a:latin typeface="Courier"/>
              </a:rPr>
              <a:t>          </a:t>
            </a:r>
            <a:r>
              <a:rPr>
                <a:solidFill>
                  <a:srgbClr val="4070A0"/>
                </a:solidFill>
                <a:latin typeface="Courier"/>
              </a:rPr>
              <a:t>"thirty minutes away."</a:t>
            </a:r>
            <a:r>
              <a:rPr>
                <a:latin typeface="Courier"/>
              </a:rPr>
              <a:t>,</a:t>
            </a:r>
            <a:br/>
            <a:r>
              <a:rPr>
                <a:latin typeface="Courier"/>
              </a:rPr>
              <a:t>    </a:t>
            </a:r>
            <a:r>
              <a:rPr>
                <a:solidFill>
                  <a:srgbClr val="4070A0"/>
                </a:solidFill>
                <a:latin typeface="Courier"/>
              </a:rPr>
              <a:t>"fr"</a:t>
            </a:r>
            <a:r>
              <a:rPr>
                <a:latin typeface="Courier"/>
              </a:rPr>
              <a:t>: </a:t>
            </a:r>
            <a:r>
              <a:rPr>
                <a:solidFill>
                  <a:srgbClr val="4070A0"/>
                </a:solidFill>
                <a:latin typeface="Courier"/>
              </a:rPr>
              <a:t>"Compter les sources améliorées surestime la couverture dans chaque "</a:t>
            </a:r>
            <a:br/>
            <a:r>
              <a:rPr>
                <a:latin typeface="Courier"/>
              </a:rPr>
              <a:t>          </a:t>
            </a:r>
            <a:r>
              <a:rPr>
                <a:solidFill>
                  <a:srgbClr val="4070A0"/>
                </a:solidFill>
                <a:latin typeface="Courier"/>
              </a:rPr>
              <a:t>"district. L'écart correspond aux ménages dont la source est améliorée "</a:t>
            </a:r>
            <a:br/>
            <a:r>
              <a:rPr>
                <a:latin typeface="Courier"/>
              </a:rPr>
              <a:t>          </a:t>
            </a:r>
            <a:r>
              <a:rPr>
                <a:solidFill>
                  <a:srgbClr val="4070A0"/>
                </a:solidFill>
                <a:latin typeface="Courier"/>
              </a:rPr>
              <a:t>"et située à plus de trente minutes."</a:t>
            </a:r>
            <a:r>
              <a:rPr>
                <a:latin typeface="Courier"/>
              </a:rPr>
              <a: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nombres dans une légende bilingue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figure, two captions, written together rather than translated later.</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nombres dans une légende bilingue</a:t>
            </a:r>
          </a:p>
        </p:txBody>
      </p:sp>
      <p:sp>
        <p:nvSpPr>
          <p:cNvPr id="3" name="Content Placeholder 2"/>
          <p:cNvSpPr>
            <a:spLocks noGrp="1"/>
          </p:cNvSpPr>
          <p:nvPr>
            <p:ph idx="1"/>
          </p:nvPr>
        </p:nvSpPr>
        <p:spPr/>
        <p:txBody>
          <a:bodyPr/>
          <a:lstStyle/>
          <a:p>
            <a:pPr lvl="0"/>
            <a:r>
              <a:rPr/>
              <a:t>Le séparateur décimal change — 42,9 % en français, 42.9% en anglais — et le moteur de rendu s’en charge, ce qui est la…</a:t>
            </a:r>
          </a:p>
          <a:p>
            <a:pPr lvl="0"/>
            <a:r>
              <a:rPr/>
              <a:t>L’espace devant le signe pour cent change aussi — et le français emploie une espace fine insécable</a:t>
            </a:r>
          </a:p>
          <a:p>
            <a:pPr lvl="0"/>
            <a:r>
              <a:rPr/>
              <a:t>Traduisez le constat, non les mots — Une légende française qui se lit comme une traduction a échoué au même test qu’une…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des cinq secondes</a:t>
            </a:r>
          </a:p>
        </p:txBody>
      </p:sp>
      <p:sp>
        <p:nvSpPr>
          <p:cNvPr id="3" name="Content Placeholder 2"/>
          <p:cNvSpPr>
            <a:spLocks noGrp="1"/>
          </p:cNvSpPr>
          <p:nvPr>
            <p:ph idx="1"/>
          </p:nvPr>
        </p:nvSpPr>
        <p:spPr/>
        <p:txBody>
          <a:bodyPr/>
          <a:lstStyle/>
          <a:p>
            <a:pPr lvl="0"/>
            <a:r>
              <a:rPr/>
              <a:t>S’il décrit le graphique, la légende est un titre — « C’est un diagramme en barres des communes » signifie que la…</a:t>
            </a:r>
          </a:p>
          <a:p>
            <a:pPr lvl="0"/>
            <a:r>
              <a:rPr/>
              <a:t>S’il énonce le constat, elle fonctionne — « Trois communes sont nettement au-dessus des autres » est une légende qui a…</a:t>
            </a:r>
          </a:p>
          <a:p>
            <a:pPr lvl="0"/>
            <a:r>
              <a:rPr/>
              <a:t>S’il énonce un constat que vous n’avez pas fait, corrigez le graphique — Un lecteur qui dit « donc Dessalines est la…</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Figure captions in this report
  Every figure caption states the finding as a sentence, names the
  denominator, and names one thing the figure does not support.
  Captions are written to be self-contained: a figure reproduced without its
  surrounding text should still carry its own interpretation and its own
  limits.
  Values are labelled to the precision the confidence interval supports and
  no further.
  Figures and captions exist in English and French. The captions are written
  in both languages rather than translated, so the finding rather than the
  wording is what is shared.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deuxième paragraphe est toute la leçon — et c’est une affirmation sur la robustesse du rapport plutôt que sur son…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Tout ce qui précède portait sur ce que dit le graphique.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https://data-analysis.cassion.dev/fr/cours/data-visualisation/viz-06-the-caption-that-travels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légende est la seule partie qui voyage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Quelqu’un collera votre figure dans un rapport de situation sans le paragraphe qui l’expliquait. Ce que dit la légende est ce que la figure signifiera désormais, elle doit donc porter le constat, le dénominateur et ce que le graphique ne peut pas étayer.</vt:lpwstr>
  </property>
</Properties>
</file>