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Boys attend 88.77% and girls 88.21%. On a zero-based axis that difference occupies 0.6% of the chart. Truncate the axis to 88–89 and it occupies 55.7%, a hundred-fold magnification, with every number still correct.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statistics course established that the attendance gap between boys and girls is 0.56 percentage points — significant at p = 0.023 on 68,267 marks, and equal to about a third of one school day per child per term.</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one of those charts is accurate. The bars are in the right places, the axis is labelled, the numbers are correct. The last one shows a difference that no programme would act on filling more than half the plotting area. Truncating a bar chart’s axis is the single most effective way to mislead with correct data, and it is done far more often by accident than by design.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bar chart’s value axis starts at zero. Always. A bar encodes its quantity as a length, and a length measured from a moving origin is not a quantity. This is not a convention with exceptions; it is what makes a bar readable. A line chart’s axis does not have to. A line encodes change as slope, and the reader is comparing points to each other rather than to the origin. A temperature series starting at zero degrees is a flat line and a wasted chart.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And when you truncate a line’s axis, say so on the axis. A break mark, or an axis label that starts visibly above zero, or a note. The reader who assumes zero and is wrong has read the chart backwards.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completeness figure is the case, and it is worth being precise about why.</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Completeness runs from 28.9% to 94.7% — a range of 65.8 points across a 100-point axis. The data uses two-thirds of the available height, so a zero-based axis wastes almost nothing and the shape is fully legible. The rule to apply is: does the truncation change how large the variation looks? Here it barely would, so there is no argument for it. Where truncation would magnify a 0.5-point difference into half a chart, the answer is not to truncate more carefully — it is that a bar chart was the wrong mark and the number belongs in a sentence.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Reversed axes. A rate where lower is better — mortality, defaulting, stunting — drawn with the worst value at the top reads as a success. Say which direction is good in the axis label: “Defaulter rate (%), lower is better”. Log scales. Legitimate for an outbreak curve spanning three orders of magnitude, and misread by almost every non-technical audience as a linear one. If you use one, label it and annotate a doubling. Percentage axes above 100. Gross enrolment reaches 109.2% in the education course’s data, and an axis capped at 100 clips the bar and hides the finding. Time axes with uneven spacing. Twelve monthly points drawn at even spacing when two months are missing draws a straight line through a gap. Plot the dates, not the sequence. Aspect ratio. The same line at twice the height looks twice as steep. There is no neutral choice, so pick one and use it for every chart in the report, which at least makes them comparable to each other.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completeness figure exists because of this and it is worth stating directly. A month with no reports drawn as zero is a claim that nothing happened. A month with no reports left out of the series entirely is a claim that time did not pass. Neither is true, and the honest chart shows the gap.</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August’s 28.9% is a reporting failure, not an epidemiological one. The epidemiology course spent a lesson on it, and the chart’s job is to make it look like what it is — a hole in the denominator — rather than like a fall in cases.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paragraph is the one worth adopting verbatim. “Report it as a sentence rather than as a chart” is the decision that would have prevented the 88-to-89 chart, and it is a decision about honesty rather than about design.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rule in this course is a rule someone has to remember on the day they make the chart. The last lesson removes the remembering, by generating the figure from the dataset — which is how every chart on this platform is built and why none of them can drift from the sentence beside it.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visualisation/viz-07-the-axis-that-changes-the-find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gap of half a point, filling half the chart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Boys attend 88.77% and girls 88.21%. On a zero-based axis that difference occupies 0.6% of the chart. Truncate the axis to 88–89 and it occupies 55.7%, a hundred-fold magnification, with every number still correct.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same two numbers, four charts</a:t>
            </a:r>
          </a:p>
          <a:p>
            <a:pPr lvl="0"/>
            <a:r>
              <a:rPr/>
              <a:t>The rule, and the exception</a:t>
            </a:r>
          </a:p>
          <a:p>
            <a:pPr lvl="0"/>
            <a:r>
              <a:rPr/>
              <a:t>When the truncation is the honest choice</a:t>
            </a:r>
          </a:p>
          <a:p>
            <a:pPr lvl="0"/>
            <a:r>
              <a:rPr/>
              <a:t>Five more axis decisions that change the reading</a:t>
            </a:r>
          </a:p>
          <a:p>
            <a:pPr lvl="0"/>
            <a:r>
              <a:rPr/>
              <a:t>The missing-data trap, which is an axis problem</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two numbers, four charts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rates </a:t>
            </a:r>
            <a:r>
              <a:rPr>
                <a:solidFill>
                  <a:srgbClr val="666666"/>
                </a:solidFill>
                <a:latin typeface="Courier"/>
              </a:rPr>
              <a:t>=</a:t>
            </a:r>
            <a:r>
              <a:rPr>
                <a:latin typeface="Courier"/>
              </a:rPr>
              <a:t> {</a:t>
            </a:r>
            <a:r>
              <a:rPr>
                <a:solidFill>
                  <a:srgbClr val="4070A0"/>
                </a:solidFill>
                <a:latin typeface="Courier"/>
              </a:rPr>
              <a:t>"Boys"</a:t>
            </a:r>
            <a:r>
              <a:rPr>
                <a:latin typeface="Courier"/>
              </a:rPr>
              <a:t>: </a:t>
            </a:r>
            <a:r>
              <a:rPr>
                <a:solidFill>
                  <a:srgbClr val="40A070"/>
                </a:solidFill>
                <a:latin typeface="Courier"/>
              </a:rPr>
              <a:t>0.8877</a:t>
            </a:r>
            <a:r>
              <a:rPr>
                <a:latin typeface="Courier"/>
              </a:rPr>
              <a:t>, </a:t>
            </a:r>
            <a:r>
              <a:rPr>
                <a:solidFill>
                  <a:srgbClr val="4070A0"/>
                </a:solidFill>
                <a:latin typeface="Courier"/>
              </a:rPr>
              <a:t>"Girls"</a:t>
            </a:r>
            <a:r>
              <a:rPr>
                <a:latin typeface="Courier"/>
              </a:rPr>
              <a:t>: </a:t>
            </a:r>
            <a:r>
              <a:rPr>
                <a:solidFill>
                  <a:srgbClr val="40A070"/>
                </a:solidFill>
                <a:latin typeface="Courier"/>
              </a:rPr>
              <a:t>0.8821</a:t>
            </a:r>
            <a:r>
              <a:rPr>
                <a:latin typeface="Courier"/>
              </a:rPr>
              <a:t>}</a:t>
            </a:r>
            <a:br/>
            <a:r>
              <a:rPr>
                <a:latin typeface="Courier"/>
              </a:rPr>
              <a:t>gap </a:t>
            </a:r>
            <a:r>
              <a:rPr>
                <a:solidFill>
                  <a:srgbClr val="666666"/>
                </a:solidFill>
                <a:latin typeface="Courier"/>
              </a:rPr>
              <a:t>=</a:t>
            </a:r>
            <a:r>
              <a:rPr>
                <a:latin typeface="Courier"/>
              </a:rPr>
              <a:t> (rates[</a:t>
            </a:r>
            <a:r>
              <a:rPr>
                <a:solidFill>
                  <a:srgbClr val="4070A0"/>
                </a:solidFill>
                <a:latin typeface="Courier"/>
              </a:rPr>
              <a:t>"Boys"</a:t>
            </a:r>
            <a:r>
              <a:rPr>
                <a:latin typeface="Courier"/>
              </a:rPr>
              <a:t>] </a:t>
            </a:r>
            <a:r>
              <a:rPr>
                <a:solidFill>
                  <a:srgbClr val="666666"/>
                </a:solidFill>
                <a:latin typeface="Courier"/>
              </a:rPr>
              <a:t>-</a:t>
            </a:r>
            <a:r>
              <a:rPr>
                <a:latin typeface="Courier"/>
              </a:rPr>
              <a:t> rates[</a:t>
            </a:r>
            <a:r>
              <a:rPr>
                <a:solidFill>
                  <a:srgbClr val="4070A0"/>
                </a:solidFill>
                <a:latin typeface="Courier"/>
              </a:rPr>
              <a:t>"Girls"</a:t>
            </a:r>
            <a:r>
              <a:rPr>
                <a:latin typeface="Courier"/>
              </a:rPr>
              <a:t>]) </a:t>
            </a:r>
            <a:r>
              <a:rPr>
                <a:solidFill>
                  <a:srgbClr val="666666"/>
                </a:solidFill>
                <a:latin typeface="Courier"/>
              </a:rPr>
              <a:t>*</a:t>
            </a:r>
            <a:r>
              <a:rPr>
                <a:latin typeface="Courier"/>
              </a:rPr>
              <a:t> </a:t>
            </a:r>
            <a:r>
              <a:rPr>
                <a:solidFill>
                  <a:srgbClr val="40A070"/>
                </a:solidFill>
                <a:latin typeface="Courier"/>
              </a:rPr>
              <a:t>100</a:t>
            </a:r>
            <a:br/>
            <a:br/>
            <a:r>
              <a:rPr b="1">
                <a:solidFill>
                  <a:srgbClr val="007020"/>
                </a:solidFill>
                <a:latin typeface="Courier"/>
              </a:rPr>
              <a:t>for</a:t>
            </a:r>
            <a:r>
              <a:rPr>
                <a:latin typeface="Courier"/>
              </a:rPr>
              <a:t> lo, hi </a:t>
            </a:r>
            <a:r>
              <a:rPr b="1">
                <a:solidFill>
                  <a:srgbClr val="007020"/>
                </a:solidFill>
                <a:latin typeface="Courier"/>
              </a:rPr>
              <a:t>in</a:t>
            </a:r>
            <a:r>
              <a:rPr>
                <a:latin typeface="Courier"/>
              </a:rPr>
              <a:t> [(</a:t>
            </a:r>
            <a:r>
              <a:rPr>
                <a:solidFill>
                  <a:srgbClr val="40A070"/>
                </a:solidFill>
                <a:latin typeface="Courier"/>
              </a:rPr>
              <a:t>0</a:t>
            </a:r>
            <a:r>
              <a:rPr>
                <a:latin typeface="Courier"/>
              </a:rPr>
              <a:t>, </a:t>
            </a:r>
            <a:r>
              <a:rPr>
                <a:solidFill>
                  <a:srgbClr val="40A070"/>
                </a:solidFill>
                <a:latin typeface="Courier"/>
              </a:rPr>
              <a:t>100</a:t>
            </a:r>
            <a:r>
              <a:rPr>
                <a:latin typeface="Courier"/>
              </a:rPr>
              <a:t>), (</a:t>
            </a:r>
            <a:r>
              <a:rPr>
                <a:solidFill>
                  <a:srgbClr val="40A070"/>
                </a:solidFill>
                <a:latin typeface="Courier"/>
              </a:rPr>
              <a:t>80</a:t>
            </a:r>
            <a:r>
              <a:rPr>
                <a:latin typeface="Courier"/>
              </a:rPr>
              <a:t>, </a:t>
            </a:r>
            <a:r>
              <a:rPr>
                <a:solidFill>
                  <a:srgbClr val="40A070"/>
                </a:solidFill>
                <a:latin typeface="Courier"/>
              </a:rPr>
              <a:t>95</a:t>
            </a:r>
            <a:r>
              <a:rPr>
                <a:latin typeface="Courier"/>
              </a:rPr>
              <a:t>), (</a:t>
            </a:r>
            <a:r>
              <a:rPr>
                <a:solidFill>
                  <a:srgbClr val="40A070"/>
                </a:solidFill>
                <a:latin typeface="Courier"/>
              </a:rPr>
              <a:t>87.5</a:t>
            </a:r>
            <a:r>
              <a:rPr>
                <a:latin typeface="Courier"/>
              </a:rPr>
              <a:t>, </a:t>
            </a:r>
            <a:r>
              <a:rPr>
                <a:solidFill>
                  <a:srgbClr val="40A070"/>
                </a:solidFill>
                <a:latin typeface="Courier"/>
              </a:rPr>
              <a:t>89.5</a:t>
            </a:r>
            <a:r>
              <a:rPr>
                <a:latin typeface="Courier"/>
              </a:rPr>
              <a:t>), (</a:t>
            </a:r>
            <a:r>
              <a:rPr>
                <a:solidFill>
                  <a:srgbClr val="40A070"/>
                </a:solidFill>
                <a:latin typeface="Courier"/>
              </a:rPr>
              <a:t>88</a:t>
            </a:r>
            <a:r>
              <a:rPr>
                <a:latin typeface="Courier"/>
              </a:rPr>
              <a:t>, </a:t>
            </a:r>
            <a:r>
              <a:rPr>
                <a:solidFill>
                  <a:srgbClr val="40A070"/>
                </a:solidFill>
                <a:latin typeface="Courier"/>
              </a:rPr>
              <a:t>89</a:t>
            </a:r>
            <a:r>
              <a:rPr>
                <a:latin typeface="Courier"/>
              </a:rPr>
              <a:t>)]:</a:t>
            </a:r>
            <a:br/>
            <a:r>
              <a:rPr>
                <a:latin typeface="Courier"/>
              </a:rPr>
              <a:t>    share </a:t>
            </a:r>
            <a:r>
              <a:rPr>
                <a:solidFill>
                  <a:srgbClr val="666666"/>
                </a:solidFill>
                <a:latin typeface="Courier"/>
              </a:rPr>
              <a:t>=</a:t>
            </a:r>
            <a:r>
              <a:rPr>
                <a:latin typeface="Courier"/>
              </a:rPr>
              <a:t> gap </a:t>
            </a:r>
            <a:r>
              <a:rPr>
                <a:solidFill>
                  <a:srgbClr val="666666"/>
                </a:solidFill>
                <a:latin typeface="Courier"/>
              </a:rPr>
              <a:t>/</a:t>
            </a:r>
            <a:r>
              <a:rPr>
                <a:latin typeface="Courier"/>
              </a:rPr>
              <a:t> (hi </a:t>
            </a:r>
            <a:r>
              <a:rPr>
                <a:solidFill>
                  <a:srgbClr val="666666"/>
                </a:solidFill>
                <a:latin typeface="Courier"/>
              </a:rPr>
              <a:t>-</a:t>
            </a:r>
            <a:r>
              <a:rPr>
                <a:latin typeface="Courier"/>
              </a:rPr>
              <a:t> lo) </a:t>
            </a:r>
            <a:r>
              <a:rPr>
                <a:solidFill>
                  <a:srgbClr val="666666"/>
                </a:solidFill>
                <a:latin typeface="Courier"/>
              </a:rPr>
              <a:t>*</a:t>
            </a:r>
            <a:r>
              <a:rPr>
                <a:latin typeface="Courier"/>
              </a:rPr>
              <a:t> </a:t>
            </a:r>
            <a:r>
              <a:rPr>
                <a:solidFill>
                  <a:srgbClr val="40A070"/>
                </a:solidFill>
                <a:latin typeface="Courier"/>
              </a:rPr>
              <a:t>100</a:t>
            </a:r>
            <a:br/>
            <a:r>
              <a:rPr>
                <a:latin typeface="Courier"/>
              </a:rPr>
              <a:t>    </a:t>
            </a:r>
            <a:r>
              <a:rPr>
                <a:solidFill>
                  <a:srgbClr val="008000"/>
                </a:solidFill>
                <a:latin typeface="Courier"/>
              </a:rPr>
              <a:t>print</a:t>
            </a:r>
            <a:r>
              <a:rPr>
                <a:latin typeface="Courier"/>
              </a:rPr>
              <a:t>(</a:t>
            </a:r>
            <a:r>
              <a:rPr>
                <a:solidFill>
                  <a:srgbClr val="BB6688"/>
                </a:solidFill>
                <a:latin typeface="Courier"/>
              </a:rPr>
              <a:t>f"axis </a:t>
            </a:r>
            <a:r>
              <a:rPr>
                <a:solidFill>
                  <a:srgbClr val="4070A0"/>
                </a:solidFill>
                <a:latin typeface="Courier"/>
              </a:rPr>
              <a:t>{</a:t>
            </a:r>
            <a:r>
              <a:rPr>
                <a:latin typeface="Courier"/>
              </a:rPr>
              <a:t>lo</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hi</a:t>
            </a:r>
            <a:r>
              <a:rPr>
                <a:solidFill>
                  <a:srgbClr val="4070A0"/>
                </a:solidFill>
                <a:latin typeface="Courier"/>
              </a:rPr>
              <a:t>}</a:t>
            </a:r>
            <a:r>
              <a:rPr>
                <a:solidFill>
                  <a:srgbClr val="BB6688"/>
                </a:solidFill>
                <a:latin typeface="Courier"/>
              </a:rPr>
              <a:t>: the gap fills </a:t>
            </a:r>
            <a:r>
              <a:rPr>
                <a:solidFill>
                  <a:srgbClr val="4070A0"/>
                </a:solidFill>
                <a:latin typeface="Courier"/>
              </a:rPr>
              <a:t>{</a:t>
            </a:r>
            <a:r>
              <a:rPr>
                <a:latin typeface="Courier"/>
              </a:rPr>
              <a:t>share</a:t>
            </a:r>
            <a:r>
              <a:rPr>
                <a:solidFill>
                  <a:srgbClr val="4070A0"/>
                </a:solidFill>
                <a:latin typeface="Courier"/>
              </a:rPr>
              <a:t>:.1f}</a:t>
            </a:r>
            <a:r>
              <a:rPr>
                <a:solidFill>
                  <a:srgbClr val="BB6688"/>
                </a:solidFill>
                <a:latin typeface="Courier"/>
              </a:rPr>
              <a:t>% of the chart height"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two numbers, four charts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data, four y-limits, four different stories.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two numbers, four charts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Axis</a:t>
                      </a:r>
                    </a:p>
                  </a:txBody>
                  <a:tcPr/>
                </a:tc>
                <a:tc>
                  <a:txBody>
                    <a:bodyPr/>
                    <a:lstStyle/>
                    <a:p>
                      <a:pPr lvl="0" indent="0" marL="0">
                        <a:buNone/>
                      </a:pPr>
                      <a:r>
                        <a:rPr/>
                        <a:t>The gap occupies</a:t>
                      </a:r>
                    </a:p>
                  </a:txBody>
                  <a:tcPr/>
                </a:tc>
                <a:tc>
                  <a:txBody>
                    <a:bodyPr/>
                    <a:lstStyle/>
                    <a:p>
                      <a:pPr lvl="0" indent="0" marL="0">
                        <a:buNone/>
                      </a:pPr>
                      <a:r>
                        <a:rPr/>
                        <a:t>Magnification</a:t>
                      </a:r>
                    </a:p>
                  </a:txBody>
                  <a:tcPr/>
                </a:tc>
              </a:tr>
              <a:tr h="0">
                <a:tc>
                  <a:txBody>
                    <a:bodyPr/>
                    <a:lstStyle/>
                    <a:p>
                      <a:pPr lvl="0" indent="0" marL="0">
                        <a:buNone/>
                      </a:pPr>
                      <a:r>
                        <a:rPr b="1"/>
                        <a:t>0 to 100</a:t>
                      </a:r>
                    </a:p>
                  </a:txBody>
                </a:tc>
                <a:tc>
                  <a:txBody>
                    <a:bodyPr/>
                    <a:lstStyle/>
                    <a:p>
                      <a:pPr lvl="0" indent="0" marL="0">
                        <a:buNone/>
                      </a:pPr>
                      <a:r>
                        <a:rPr/>
                        <a:t>0.6% of the chart</a:t>
                      </a:r>
                    </a:p>
                  </a:txBody>
                </a:tc>
                <a:tc>
                  <a:txBody>
                    <a:bodyPr/>
                    <a:lstStyle/>
                    <a:p>
                      <a:pPr lvl="0" indent="0" marL="0">
                        <a:buNone/>
                      </a:pPr>
                      <a:r>
                        <a:rPr/>
                        <a:t>×1</a:t>
                      </a:r>
                    </a:p>
                  </a:txBody>
                </a:tc>
              </a:tr>
              <a:tr h="0">
                <a:tc>
                  <a:txBody>
                    <a:bodyPr/>
                    <a:lstStyle/>
                    <a:p>
                      <a:pPr lvl="0" indent="0" marL="0">
                        <a:buNone/>
                      </a:pPr>
                      <a:r>
                        <a:rPr/>
                        <a:t>80 to 95</a:t>
                      </a:r>
                    </a:p>
                  </a:txBody>
                </a:tc>
                <a:tc>
                  <a:txBody>
                    <a:bodyPr/>
                    <a:lstStyle/>
                    <a:p>
                      <a:pPr lvl="0" indent="0" marL="0">
                        <a:buNone/>
                      </a:pPr>
                      <a:r>
                        <a:rPr/>
                        <a:t>3.7%</a:t>
                      </a:r>
                    </a:p>
                  </a:txBody>
                </a:tc>
                <a:tc>
                  <a:txBody>
                    <a:bodyPr/>
                    <a:lstStyle/>
                    <a:p>
                      <a:pPr lvl="0" indent="0" marL="0">
                        <a:buNone/>
                      </a:pPr>
                      <a:r>
                        <a:rPr/>
                        <a:t>×7</a:t>
                      </a:r>
                    </a:p>
                  </a:txBody>
                </a:tc>
              </a:tr>
              <a:tr h="0">
                <a:tc>
                  <a:txBody>
                    <a:bodyPr/>
                    <a:lstStyle/>
                    <a:p>
                      <a:pPr lvl="0" indent="0" marL="0">
                        <a:buNone/>
                      </a:pPr>
                      <a:r>
                        <a:rPr/>
                        <a:t>87.5 to 89.5</a:t>
                      </a:r>
                    </a:p>
                  </a:txBody>
                </a:tc>
                <a:tc>
                  <a:txBody>
                    <a:bodyPr/>
                    <a:lstStyle/>
                    <a:p>
                      <a:pPr lvl="0" indent="0" marL="0">
                        <a:buNone/>
                      </a:pPr>
                      <a:r>
                        <a:rPr/>
                        <a:t>27.8%</a:t>
                      </a:r>
                    </a:p>
                  </a:txBody>
                </a:tc>
                <a:tc>
                  <a:txBody>
                    <a:bodyPr/>
                    <a:lstStyle/>
                    <a:p>
                      <a:pPr lvl="0" indent="0" marL="0">
                        <a:buNone/>
                      </a:pPr>
                      <a:r>
                        <a:rPr/>
                        <a:t>×50</a:t>
                      </a:r>
                    </a:p>
                  </a:txBody>
                </a:tc>
              </a:tr>
              <a:tr h="0">
                <a:tc>
                  <a:txBody>
                    <a:bodyPr/>
                    <a:lstStyle/>
                    <a:p>
                      <a:pPr lvl="0" indent="0" marL="0">
                        <a:buNone/>
                      </a:pPr>
                      <a:r>
                        <a:rPr b="1"/>
                        <a:t>88 to 89</a:t>
                      </a:r>
                    </a:p>
                  </a:txBody>
                </a:tc>
                <a:tc>
                  <a:txBody>
                    <a:bodyPr/>
                    <a:lstStyle/>
                    <a:p>
                      <a:pPr lvl="0" indent="0" marL="0">
                        <a:buNone/>
                      </a:pPr>
                      <a:r>
                        <a:rPr b="1"/>
                        <a:t>55.7%</a:t>
                      </a:r>
                    </a:p>
                  </a:txBody>
                </a:tc>
                <a:tc>
                  <a:txBody>
                    <a:bodyPr/>
                    <a:lstStyle/>
                    <a:p>
                      <a:pPr lvl="0" indent="0" marL="0">
                        <a:buNone/>
                      </a:pPr>
                      <a:r>
                        <a:rPr b="1"/>
                        <a:t>×100</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two numbers, four charts</a:t>
            </a:r>
          </a:p>
        </p:txBody>
      </p:sp>
      <p:sp>
        <p:nvSpPr>
          <p:cNvPr id="3" name="Content Placeholder 2"/>
          <p:cNvSpPr>
            <a:spLocks noGrp="1"/>
          </p:cNvSpPr>
          <p:nvPr>
            <p:ph idx="1"/>
          </p:nvPr>
        </p:nvSpPr>
        <p:spPr/>
        <p:txBody>
          <a:bodyPr/>
          <a:lstStyle/>
          <a:p>
            <a:pPr lvl="0"/>
            <a:r>
              <a:rPr/>
              <a:t>Every one of those charts is accurate — The bars are in the right places, the axis is labelled, the numbers are correct</a:t>
            </a:r>
          </a:p>
          <a:p>
            <a:pPr lvl="0"/>
            <a:r>
              <a:rPr/>
              <a:t>Truncating a bar chart’s axis is the single most effective way to mislead with correct data — and it is done far more…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 and the exception</a:t>
            </a:r>
          </a:p>
        </p:txBody>
      </p:sp>
      <p:sp>
        <p:nvSpPr>
          <p:cNvPr id="3" name="Content Placeholder 2"/>
          <p:cNvSpPr>
            <a:spLocks noGrp="1"/>
          </p:cNvSpPr>
          <p:nvPr>
            <p:ph idx="1"/>
          </p:nvPr>
        </p:nvSpPr>
        <p:spPr/>
        <p:txBody>
          <a:bodyPr/>
          <a:lstStyle/>
          <a:p>
            <a:pPr lvl="0"/>
            <a:r>
              <a:rPr/>
              <a:t>A bar chart’s value axis starts at zero. Always — A bar encodes its quantity as a length, and a length measured from a…</a:t>
            </a:r>
          </a:p>
          <a:p>
            <a:pPr lvl="0"/>
            <a:r>
              <a:rPr/>
              <a:t>A line chart’s axis does not have to — A line encodes change as slope, and the reader is comparing points to each other…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 and the exception — In Python</a:t>
            </a:r>
          </a:p>
        </p:txBody>
      </p:sp>
      <p:sp>
        <p:nvSpPr>
          <p:cNvPr id="3" name="Content Placeholder 2"/>
          <p:cNvSpPr>
            <a:spLocks noGrp="1"/>
          </p:cNvSpPr>
          <p:nvPr>
            <p:ph idx="1"/>
          </p:nvPr>
        </p:nvSpPr>
        <p:spPr/>
        <p:txBody>
          <a:bodyPr/>
          <a:lstStyle/>
          <a:p>
            <a:pPr lvl="0" indent="0">
              <a:buNone/>
            </a:pPr>
            <a:r>
              <a:rPr>
                <a:latin typeface="Courier"/>
              </a:rPr>
              <a:t>fig, (a, b) </a:t>
            </a:r>
            <a:r>
              <a:rPr>
                <a:solidFill>
                  <a:srgbClr val="666666"/>
                </a:solidFill>
                <a:latin typeface="Courier"/>
              </a:rPr>
              <a:t>=</a:t>
            </a:r>
            <a:r>
              <a:rPr>
                <a:latin typeface="Courier"/>
              </a:rPr>
              <a:t> plt.subplots(</a:t>
            </a:r>
            <a:r>
              <a:rPr>
                <a:solidFill>
                  <a:srgbClr val="40A070"/>
                </a:solidFill>
                <a:latin typeface="Courier"/>
              </a:rPr>
              <a:t>1</a:t>
            </a:r>
            <a:r>
              <a:rPr>
                <a:latin typeface="Courier"/>
              </a:rPr>
              <a:t>, </a:t>
            </a:r>
            <a:r>
              <a:rPr>
                <a:solidFill>
                  <a:srgbClr val="40A070"/>
                </a:solidFill>
                <a:latin typeface="Courier"/>
              </a:rPr>
              <a:t>2</a:t>
            </a:r>
            <a:r>
              <a:rPr>
                <a:latin typeface="Courier"/>
              </a:rPr>
              <a:t>, figsize</a:t>
            </a:r>
            <a:r>
              <a:rPr>
                <a:solidFill>
                  <a:srgbClr val="666666"/>
                </a:solidFill>
                <a:latin typeface="Courier"/>
              </a:rPr>
              <a:t>=</a:t>
            </a:r>
            <a:r>
              <a:rPr>
                <a:latin typeface="Courier"/>
              </a:rPr>
              <a:t>(</a:t>
            </a:r>
            <a:r>
              <a:rPr>
                <a:solidFill>
                  <a:srgbClr val="40A070"/>
                </a:solidFill>
                <a:latin typeface="Courier"/>
              </a:rPr>
              <a:t>9</a:t>
            </a:r>
            <a:r>
              <a:rPr>
                <a:latin typeface="Courier"/>
              </a:rPr>
              <a:t>, </a:t>
            </a:r>
            <a:r>
              <a:rPr>
                <a:solidFill>
                  <a:srgbClr val="40A070"/>
                </a:solidFill>
                <a:latin typeface="Courier"/>
              </a:rPr>
              <a:t>3</a:t>
            </a:r>
            <a:r>
              <a:rPr>
                <a:latin typeface="Courier"/>
              </a:rPr>
              <a:t>))</a:t>
            </a:r>
            <a:br/>
            <a:r>
              <a:rPr>
                <a:latin typeface="Courier"/>
              </a:rPr>
              <a:t>a.bar(rates.keys(), rates.values())         </a:t>
            </a:r>
            <a:r>
              <a:rPr i="1">
                <a:solidFill>
                  <a:srgbClr val="60A0B0"/>
                </a:solidFill>
                <a:latin typeface="Courier"/>
              </a:rPr>
              <a:t># must include zero</a:t>
            </a:r>
            <a:br/>
            <a:r>
              <a:rPr>
                <a:latin typeface="Courier"/>
              </a:rPr>
              <a:t>a.set_ylim(</a:t>
            </a:r>
            <a:r>
              <a:rPr>
                <a:solidFill>
                  <a:srgbClr val="40A070"/>
                </a:solidFill>
                <a:latin typeface="Courier"/>
              </a:rPr>
              <a:t>0</a:t>
            </a:r>
            <a:r>
              <a:rPr>
                <a:latin typeface="Courier"/>
              </a:rPr>
              <a:t>, </a:t>
            </a:r>
            <a:r>
              <a:rPr>
                <a:solidFill>
                  <a:srgbClr val="40A070"/>
                </a:solidFill>
                <a:latin typeface="Courier"/>
              </a:rPr>
              <a:t>1</a:t>
            </a:r>
            <a:r>
              <a:rPr>
                <a:latin typeface="Courier"/>
              </a:rPr>
              <a:t>)</a:t>
            </a:r>
            <a:br/>
            <a:r>
              <a:rPr>
                <a:latin typeface="Courier"/>
              </a:rPr>
              <a:t>b.plot(months, completeness)                </a:t>
            </a:r>
            <a:r>
              <a:rPr i="1">
                <a:solidFill>
                  <a:srgbClr val="60A0B0"/>
                </a:solidFill>
                <a:latin typeface="Courier"/>
              </a:rPr>
              <a:t># need not include zero</a:t>
            </a:r>
            <a:br/>
            <a:r>
              <a:rPr>
                <a:latin typeface="Courier"/>
              </a:rPr>
              <a:t>b.set_ylim(</a:t>
            </a:r>
            <a:r>
              <a:rPr>
                <a:solidFill>
                  <a:srgbClr val="40A070"/>
                </a:solidFill>
                <a:latin typeface="Courier"/>
              </a:rPr>
              <a:t>0.25</a:t>
            </a:r>
            <a:r>
              <a:rPr>
                <a:latin typeface="Courier"/>
              </a:rPr>
              <a:t>, </a:t>
            </a:r>
            <a:r>
              <a:rPr>
                <a:solidFill>
                  <a:srgbClr val="40A070"/>
                </a:solidFill>
                <a:latin typeface="Courier"/>
              </a:rPr>
              <a:t>1.0</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 and the exception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geom_col() + expand_limits(y = 0). geom_line() + coord_cartesian(ylim = ...).</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 and the exception</a:t>
            </a:r>
          </a:p>
        </p:txBody>
      </p:sp>
      <p:sp>
        <p:nvSpPr>
          <p:cNvPr id="3" name="Content Placeholder 2"/>
          <p:cNvSpPr>
            <a:spLocks noGrp="1"/>
          </p:cNvSpPr>
          <p:nvPr>
            <p:ph idx="1"/>
          </p:nvPr>
        </p:nvSpPr>
        <p:spPr/>
        <p:txBody>
          <a:bodyPr/>
          <a:lstStyle/>
          <a:p>
            <a:pPr lvl="0"/>
            <a:r>
              <a:rPr/>
              <a:t>And when you truncate a line’s axis, say so on the axis — A break mark, or an axis label that starts visibly above…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truncation is the honest choice</a:t>
            </a:r>
          </a:p>
        </p:txBody>
      </p:sp>
      <p:sp>
        <p:nvSpPr>
          <p:cNvPr id="3" name="Content Placeholder 2"/>
          <p:cNvSpPr>
            <a:spLocks noGrp="1"/>
          </p:cNvSpPr>
          <p:nvPr>
            <p:ph idx="1"/>
          </p:nvPr>
        </p:nvSpPr>
        <p:spPr/>
        <p:txBody>
          <a:bodyPr/>
          <a:lstStyle/>
          <a:p>
            <a:pPr lvl="0" indent="0" marL="1270000">
              <a:buNone/>
            </a:pPr>
            <a:r>
              <a:rPr sz="2000"/>
              <a:t>Monthly reporting completeness against the 70% floor. Completeness collapses to 28.9% in August and recovers to 94.7% in October, which is a reporting failure rather than a change in the epidemic.</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truncation is the honest choice — In Python</a:t>
            </a:r>
          </a:p>
        </p:txBody>
      </p:sp>
      <p:sp>
        <p:nvSpPr>
          <p:cNvPr id="3" name="Content Placeholder 2"/>
          <p:cNvSpPr>
            <a:spLocks noGrp="1"/>
          </p:cNvSpPr>
          <p:nvPr>
            <p:ph idx="1"/>
          </p:nvPr>
        </p:nvSpPr>
        <p:spPr/>
        <p:txBody>
          <a:bodyPr/>
          <a:lstStyle/>
          <a:p>
            <a:pPr lvl="0" indent="0">
              <a:buNone/>
            </a:pPr>
            <a:r>
              <a:rPr>
                <a:latin typeface="Courier"/>
              </a:rPr>
              <a:t>values </a:t>
            </a:r>
            <a:r>
              <a:rPr>
                <a:solidFill>
                  <a:srgbClr val="666666"/>
                </a:solidFill>
                <a:latin typeface="Courier"/>
              </a:rPr>
              <a:t>=</a:t>
            </a:r>
            <a:r>
              <a:rPr>
                <a:latin typeface="Courier"/>
              </a:rPr>
              <a:t> [</a:t>
            </a:r>
            <a:r>
              <a:rPr>
                <a:solidFill>
                  <a:srgbClr val="40A070"/>
                </a:solidFill>
                <a:latin typeface="Courier"/>
              </a:rPr>
              <a:t>.921</a:t>
            </a:r>
            <a:r>
              <a:rPr>
                <a:latin typeface="Courier"/>
              </a:rPr>
              <a:t>, </a:t>
            </a:r>
            <a:r>
              <a:rPr>
                <a:solidFill>
                  <a:srgbClr val="40A070"/>
                </a:solidFill>
                <a:latin typeface="Courier"/>
              </a:rPr>
              <a:t>.816</a:t>
            </a:r>
            <a:r>
              <a:rPr>
                <a:latin typeface="Courier"/>
              </a:rPr>
              <a:t>, </a:t>
            </a:r>
            <a:r>
              <a:rPr>
                <a:solidFill>
                  <a:srgbClr val="40A070"/>
                </a:solidFill>
                <a:latin typeface="Courier"/>
              </a:rPr>
              <a:t>.737</a:t>
            </a:r>
            <a:r>
              <a:rPr>
                <a:latin typeface="Courier"/>
              </a:rPr>
              <a:t>, </a:t>
            </a:r>
            <a:r>
              <a:rPr>
                <a:solidFill>
                  <a:srgbClr val="40A070"/>
                </a:solidFill>
                <a:latin typeface="Courier"/>
              </a:rPr>
              <a:t>.868</a:t>
            </a:r>
            <a:r>
              <a:rPr>
                <a:latin typeface="Courier"/>
              </a:rPr>
              <a:t>, </a:t>
            </a:r>
            <a:r>
              <a:rPr>
                <a:solidFill>
                  <a:srgbClr val="40A070"/>
                </a:solidFill>
                <a:latin typeface="Courier"/>
              </a:rPr>
              <a:t>.842</a:t>
            </a:r>
            <a:r>
              <a:rPr>
                <a:latin typeface="Courier"/>
              </a:rPr>
              <a:t>, </a:t>
            </a:r>
            <a:r>
              <a:rPr>
                <a:solidFill>
                  <a:srgbClr val="40A070"/>
                </a:solidFill>
                <a:latin typeface="Courier"/>
              </a:rPr>
              <a:t>.868</a:t>
            </a:r>
            <a:r>
              <a:rPr>
                <a:latin typeface="Courier"/>
              </a:rPr>
              <a:t>, </a:t>
            </a:r>
            <a:r>
              <a:rPr>
                <a:solidFill>
                  <a:srgbClr val="40A070"/>
                </a:solidFill>
                <a:latin typeface="Courier"/>
              </a:rPr>
              <a:t>.816</a:t>
            </a:r>
            <a:r>
              <a:rPr>
                <a:latin typeface="Courier"/>
              </a:rPr>
              <a:t>, </a:t>
            </a:r>
            <a:r>
              <a:rPr>
                <a:solidFill>
                  <a:srgbClr val="40A070"/>
                </a:solidFill>
                <a:latin typeface="Courier"/>
              </a:rPr>
              <a:t>.289</a:t>
            </a:r>
            <a:r>
              <a:rPr>
                <a:latin typeface="Courier"/>
              </a:rPr>
              <a:t>, </a:t>
            </a:r>
            <a:r>
              <a:rPr>
                <a:solidFill>
                  <a:srgbClr val="40A070"/>
                </a:solidFill>
                <a:latin typeface="Courier"/>
              </a:rPr>
              <a:t>.447</a:t>
            </a:r>
            <a:r>
              <a:rPr>
                <a:latin typeface="Courier"/>
              </a:rPr>
              <a:t>, </a:t>
            </a:r>
            <a:r>
              <a:rPr>
                <a:solidFill>
                  <a:srgbClr val="40A070"/>
                </a:solidFill>
                <a:latin typeface="Courier"/>
              </a:rPr>
              <a:t>.947</a:t>
            </a:r>
            <a:r>
              <a:rPr>
                <a:latin typeface="Courier"/>
              </a:rPr>
              <a:t>, </a:t>
            </a:r>
            <a:r>
              <a:rPr>
                <a:solidFill>
                  <a:srgbClr val="40A070"/>
                </a:solidFill>
                <a:latin typeface="Courier"/>
              </a:rPr>
              <a:t>.763</a:t>
            </a:r>
            <a:r>
              <a:rPr>
                <a:latin typeface="Courier"/>
              </a:rPr>
              <a:t>, </a:t>
            </a:r>
            <a:r>
              <a:rPr>
                <a:solidFill>
                  <a:srgbClr val="40A070"/>
                </a:solidFill>
                <a:latin typeface="Courier"/>
              </a:rPr>
              <a:t>.868</a:t>
            </a:r>
            <a:r>
              <a:rPr>
                <a:latin typeface="Courier"/>
              </a:rPr>
              <a:t>]</a:t>
            </a:r>
            <a:br/>
            <a:r>
              <a:rPr>
                <a:solidFill>
                  <a:srgbClr val="008000"/>
                </a:solidFill>
                <a:latin typeface="Courier"/>
              </a:rPr>
              <a:t>print</a:t>
            </a:r>
            <a:r>
              <a:rPr>
                <a:latin typeface="Courier"/>
              </a:rPr>
              <a:t>(</a:t>
            </a:r>
            <a:r>
              <a:rPr>
                <a:solidFill>
                  <a:srgbClr val="BB6688"/>
                </a:solidFill>
                <a:latin typeface="Courier"/>
              </a:rPr>
              <a:t>f"range </a:t>
            </a:r>
            <a:r>
              <a:rPr>
                <a:solidFill>
                  <a:srgbClr val="4070A0"/>
                </a:solidFill>
                <a:latin typeface="Courier"/>
              </a:rPr>
              <a:t>{</a:t>
            </a:r>
            <a:r>
              <a:rPr>
                <a:solidFill>
                  <a:srgbClr val="008000"/>
                </a:solidFill>
                <a:latin typeface="Courier"/>
              </a:rPr>
              <a:t>min</a:t>
            </a:r>
            <a:r>
              <a:rPr>
                <a:latin typeface="Courier"/>
              </a:rPr>
              <a:t>(values)</a:t>
            </a:r>
            <a:r>
              <a:rPr>
                <a:solidFill>
                  <a:srgbClr val="4070A0"/>
                </a:solidFill>
                <a:latin typeface="Courier"/>
              </a:rPr>
              <a:t>:.1%}</a:t>
            </a:r>
            <a:r>
              <a:rPr>
                <a:solidFill>
                  <a:srgbClr val="BB6688"/>
                </a:solidFill>
                <a:latin typeface="Courier"/>
              </a:rPr>
              <a:t> to </a:t>
            </a:r>
            <a:r>
              <a:rPr>
                <a:solidFill>
                  <a:srgbClr val="4070A0"/>
                </a:solidFill>
                <a:latin typeface="Courier"/>
              </a:rPr>
              <a:t>{</a:t>
            </a:r>
            <a:r>
              <a:rPr>
                <a:solidFill>
                  <a:srgbClr val="008000"/>
                </a:solidFill>
                <a:latin typeface="Courier"/>
              </a:rPr>
              <a:t>max</a:t>
            </a:r>
            <a:r>
              <a:rPr>
                <a:latin typeface="Courier"/>
              </a:rPr>
              <a:t>(values)</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truncation is the honest choice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range</a:t>
            </a:r>
            <a:r>
              <a:rPr>
                <a:latin typeface="Courier"/>
              </a:rPr>
              <a:t>(values)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truncation is the honest choice</a:t>
            </a:r>
          </a:p>
        </p:txBody>
      </p:sp>
      <p:sp>
        <p:nvSpPr>
          <p:cNvPr id="3" name="Content Placeholder 2"/>
          <p:cNvSpPr>
            <a:spLocks noGrp="1"/>
          </p:cNvSpPr>
          <p:nvPr>
            <p:ph idx="1"/>
          </p:nvPr>
        </p:nvSpPr>
        <p:spPr/>
        <p:txBody>
          <a:bodyPr/>
          <a:lstStyle/>
          <a:p>
            <a:pPr lvl="0"/>
            <a:r>
              <a:rPr/>
              <a:t>Completeness runs from 28.9% to 94.7% — a range of 65.8 points across a 100-point axis — The data uses two-thirds of…</a:t>
            </a:r>
          </a:p>
          <a:p>
            <a:pPr lvl="0"/>
            <a:r>
              <a:rPr/>
              <a:t>The rule to apply is: does the truncation change how large the variation looks? — Here it barely would, so there is no…</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Five more axis decisions that change the reading</a:t>
            </a:r>
          </a:p>
        </p:txBody>
      </p:sp>
      <p:sp>
        <p:nvSpPr>
          <p:cNvPr id="3" name="Content Placeholder 2"/>
          <p:cNvSpPr>
            <a:spLocks noGrp="1"/>
          </p:cNvSpPr>
          <p:nvPr>
            <p:ph idx="1"/>
          </p:nvPr>
        </p:nvSpPr>
        <p:spPr/>
        <p:txBody>
          <a:bodyPr/>
          <a:lstStyle/>
          <a:p>
            <a:pPr lvl="0"/>
            <a:r>
              <a:rPr/>
              <a:t>Reversed axes — A rate where lower is better — mortality, defaulting, stunting — drawn with the worst value at the top…</a:t>
            </a:r>
          </a:p>
          <a:p>
            <a:pPr lvl="0"/>
            <a:r>
              <a:rPr/>
              <a:t>Log scales — Legitimate for an outbreak curve spanning three orders of magnitude, and misread by almost every…</a:t>
            </a:r>
          </a:p>
          <a:p>
            <a:pPr lvl="0"/>
            <a:r>
              <a:rPr/>
              <a:t>Percentage axes above 100 — Gross enrolment reaches 109.2% in the education course’s data, and an axis capped at 100…</a:t>
            </a:r>
          </a:p>
          <a:p>
            <a:pPr lvl="0"/>
            <a:r>
              <a:rPr/>
              <a:t>Time axes with uneven spacing — Twelve monthly points drawn at even spacing when two months are missing draws a…</a:t>
            </a:r>
          </a:p>
          <a:p>
            <a:pPr lvl="0"/>
            <a:r>
              <a:rPr/>
              <a:t>Aspect ratio — The same line at twice the height looks twice as steep</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Five more axis decisions that change the reading — In Python</a:t>
            </a:r>
          </a:p>
        </p:txBody>
      </p:sp>
      <p:sp>
        <p:nvSpPr>
          <p:cNvPr id="3" name="Content Placeholder 2"/>
          <p:cNvSpPr>
            <a:spLocks noGrp="1"/>
          </p:cNvSpPr>
          <p:nvPr>
            <p:ph idx="1"/>
          </p:nvPr>
        </p:nvSpPr>
        <p:spPr/>
        <p:txBody>
          <a:bodyPr/>
          <a:lstStyle/>
          <a:p>
            <a:pPr lvl="0" indent="0">
              <a:buNone/>
            </a:pPr>
            <a:r>
              <a:rPr>
                <a:latin typeface="Courier"/>
              </a:rPr>
              <a:t>fig.set_size_inches(</a:t>
            </a:r>
            <a:r>
              <a:rPr>
                <a:solidFill>
                  <a:srgbClr val="40A070"/>
                </a:solidFill>
                <a:latin typeface="Courier"/>
              </a:rPr>
              <a:t>6.5</a:t>
            </a:r>
            <a:r>
              <a:rPr>
                <a:latin typeface="Courier"/>
              </a:rPr>
              <a:t>, </a:t>
            </a:r>
            <a:r>
              <a:rPr>
                <a:solidFill>
                  <a:srgbClr val="40A070"/>
                </a:solidFill>
                <a:latin typeface="Courier"/>
              </a:rPr>
              <a:t>4</a:t>
            </a:r>
            <a:r>
              <a:rPr>
                <a:latin typeface="Courier"/>
              </a:rPr>
              <a:t>)      </a:t>
            </a:r>
            <a:r>
              <a:rPr i="1">
                <a:solidFill>
                  <a:srgbClr val="60A0B0"/>
                </a:solidFill>
                <a:latin typeface="Courier"/>
              </a:rPr>
              <a:t># every figure in the report, the same shape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Five more axis decisions that change the reading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ggsave(width = 6.5, height = 4) as a project default.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missing-data trap, which is an axis problem</a:t>
            </a:r>
          </a:p>
        </p:txBody>
      </p:sp>
      <p:sp>
        <p:nvSpPr>
          <p:cNvPr id="3" name="Content Placeholder 2"/>
          <p:cNvSpPr>
            <a:spLocks noGrp="1"/>
          </p:cNvSpPr>
          <p:nvPr>
            <p:ph idx="1"/>
          </p:nvPr>
        </p:nvSpPr>
        <p:spPr/>
        <p:txBody>
          <a:bodyPr/>
          <a:lstStyle/>
          <a:p>
            <a:pPr lvl="0"/>
            <a:r>
              <a:rPr/>
              <a:t>A month with no reports drawn as zero is a claim that nothing happened — A month with no reports left out of the series…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missing-data trap, which is an axis problem — In Python</a:t>
            </a:r>
          </a:p>
        </p:txBody>
      </p:sp>
      <p:sp>
        <p:nvSpPr>
          <p:cNvPr id="3" name="Content Placeholder 2"/>
          <p:cNvSpPr>
            <a:spLocks noGrp="1"/>
          </p:cNvSpPr>
          <p:nvPr>
            <p:ph idx="1"/>
          </p:nvPr>
        </p:nvSpPr>
        <p:spPr/>
        <p:txBody>
          <a:bodyPr/>
          <a:lstStyle/>
          <a:p>
            <a:pPr lvl="0" indent="0">
              <a:buNone/>
            </a:pPr>
            <a:r>
              <a:rPr>
                <a:latin typeface="Courier"/>
              </a:rPr>
              <a:t>series </a:t>
            </a:r>
            <a:r>
              <a:rPr>
                <a:solidFill>
                  <a:srgbClr val="666666"/>
                </a:solidFill>
                <a:latin typeface="Courier"/>
              </a:rPr>
              <a:t>=</a:t>
            </a:r>
            <a:r>
              <a:rPr>
                <a:latin typeface="Courier"/>
              </a:rPr>
              <a:t> series.reindex(all_months)          </a:t>
            </a:r>
            <a:r>
              <a:rPr i="1">
                <a:solidFill>
                  <a:srgbClr val="60A0B0"/>
                </a:solidFill>
                <a:latin typeface="Courier"/>
              </a:rPr>
              <a:t># missing months become NaN</a:t>
            </a:r>
            <a:br/>
            <a:r>
              <a:rPr>
                <a:latin typeface="Courier"/>
              </a:rPr>
              <a:t>ax.plot(series.index, series.values)          </a:t>
            </a:r>
            <a:r>
              <a:rPr i="1">
                <a:solidFill>
                  <a:srgbClr val="60A0B0"/>
                </a:solidFill>
                <a:latin typeface="Courier"/>
              </a:rPr>
              <a:t># matplotlib breaks the line at NaN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missing-data trap, which is an axis problem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Do not tidyr::replace_na(0). A gap is data about the reporting system.</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missing-data trap, which is an axis problem</a:t>
            </a:r>
          </a:p>
        </p:txBody>
      </p:sp>
      <p:sp>
        <p:nvSpPr>
          <p:cNvPr id="3" name="Content Placeholder 2"/>
          <p:cNvSpPr>
            <a:spLocks noGrp="1"/>
          </p:cNvSpPr>
          <p:nvPr>
            <p:ph idx="1"/>
          </p:nvPr>
        </p:nvSpPr>
        <p:spPr/>
        <p:txBody>
          <a:bodyPr/>
          <a:lstStyle/>
          <a:p>
            <a:pPr lvl="0"/>
            <a:r>
              <a:rPr/>
              <a:t>August’s 28.9% is a reporting failure, not an epidemiological one — The epidemiology course spent a lesson on it, and…</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Figure axis conventions
  Bar charts use zero-based value axes without exception. Where a difference
  is too small to be visible on a zero-based axis, it is reported as a
  sentence rather than as a chart.
  Line charts may use a truncated axis where the data range justifies it; the
  axis is labelled so the truncation is visible.
  Indicators where lower is better carry "lower is better" in the axis label.
  Months with no data are drawn as gaps, never as zero. Completeness is
  reported alongside any indicator whose denominator varies by month.
  All figures in this report are drawn at 6.5 by 4 inches, so vertical
  changes are comparable between charts.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first paragraph is the one worth adopting verbatim — “Report it as a sentence rather than as a chart” is the…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rule in this course is a rule someone has to remember on the day they make the chart.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https://data-analysis.cassion.dev/courses/data-visualisation/viz-07-the-axis-that-changes-the-finding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gap of half a point, filling half the chart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Boys attend 88.77% and girls 88.21%. On a zero-based axis that difference occupies 0.6% of the chart. Truncate the axis to 88–89 and it occupies 55.7%, a hundred-fold magnification, with every number still correct.</vt:lpwstr>
  </property>
</Properties>
</file>