
<file path=[Content_Types].xml><?xml version="1.0" encoding="utf-8"?>
<Types xmlns="http://schemas.openxmlformats.org/package/2006/content-types">
  <Default Extension="xml" ContentType="application/xml"/>
  <Default Extension="rels" ContentType="application/vnd.openxmlformats-package.relationships+xml"/>
  <Override PartName="/docProps/app.xml" ContentType="application/vnd.openxmlformats-officedocument.extended-properties+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theme/theme1.xml" ContentType="application/vnd.openxmlformats-officedocument.theme+xml"/>
  <Override PartName="/ppt/theme/theme2.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notesMasters/notesMaster1.xml" ContentType="application/vnd.openxmlformats-officedocument.presentationml.notesMaster+xml"/>
  <Override PartName="/docProps/core.xml" ContentType="application/vnd.openxmlformats-package.core-properties+xml"/>
  <Override PartName="/docProps/custom.xml" ContentType="application/vnd.openxmlformats-officedocument.custom-properties+xml"/>
  <Override PartName="/ppt/presentation.xml" ContentType="application/vnd.openxmlformats-officedocument.presentationml.presentation.main+xml"/>
  <Override PartName="/ppt/viewProps.xml" ContentType="application/vnd.openxmlformats-officedocument.presentationml.viewProps+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Relationships xmlns="http://schemas.openxmlformats.org/package/2006/relationships"><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package/2006/relationships/metadata/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p="http://schemas.openxmlformats.org/presentationml/2006/main" xmlns:r="http://schemas.openxmlformats.org/officeDocument/2006/relationships" autoCompressPictures="0" saveSubsetFonts="1">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Lst>
  <p:sldSz cx="9144000" cy="5143500" type="screen16x9"/>
  <p:notesSz cx="6858000" cy="9144000"/>
  <p:defaultTextStyle>
    <a:defPPr>
      <a:defRPr lang="en-US"/>
    </a:defPPr>
    <a:lvl1pPr algn="l" defTabSz="457200" eaLnBrk="1" hangingPunct="1" latinLnBrk="0" marL="0" rtl="0">
      <a:defRPr kern="1200" sz="1800">
        <a:solidFill>
          <a:schemeClr val="tx1"/>
        </a:solidFill>
        <a:latin typeface="+mn-lt"/>
        <a:ea typeface="+mn-ea"/>
        <a:cs typeface="+mn-cs"/>
      </a:defRPr>
    </a:lvl1pPr>
    <a:lvl2pPr algn="l" defTabSz="457200" eaLnBrk="1" hangingPunct="1" latinLnBrk="0" marL="457200" rtl="0">
      <a:defRPr kern="1200" sz="1800">
        <a:solidFill>
          <a:schemeClr val="tx1"/>
        </a:solidFill>
        <a:latin typeface="+mn-lt"/>
        <a:ea typeface="+mn-ea"/>
        <a:cs typeface="+mn-cs"/>
      </a:defRPr>
    </a:lvl2pPr>
    <a:lvl3pPr algn="l" defTabSz="457200" eaLnBrk="1" hangingPunct="1" latinLnBrk="0" marL="914400" rtl="0">
      <a:defRPr kern="1200" sz="1800">
        <a:solidFill>
          <a:schemeClr val="tx1"/>
        </a:solidFill>
        <a:latin typeface="+mn-lt"/>
        <a:ea typeface="+mn-ea"/>
        <a:cs typeface="+mn-cs"/>
      </a:defRPr>
    </a:lvl3pPr>
    <a:lvl4pPr algn="l" defTabSz="457200" eaLnBrk="1" hangingPunct="1" latinLnBrk="0" marL="1371600" rtl="0">
      <a:defRPr kern="1200" sz="1800">
        <a:solidFill>
          <a:schemeClr val="tx1"/>
        </a:solidFill>
        <a:latin typeface="+mn-lt"/>
        <a:ea typeface="+mn-ea"/>
        <a:cs typeface="+mn-cs"/>
      </a:defRPr>
    </a:lvl4pPr>
    <a:lvl5pPr algn="l" defTabSz="457200" eaLnBrk="1" hangingPunct="1" latinLnBrk="0" marL="1828800" rtl="0">
      <a:defRPr kern="1200" sz="1800">
        <a:solidFill>
          <a:schemeClr val="tx1"/>
        </a:solidFill>
        <a:latin typeface="+mn-lt"/>
        <a:ea typeface="+mn-ea"/>
        <a:cs typeface="+mn-cs"/>
      </a:defRPr>
    </a:lvl5pPr>
    <a:lvl6pPr algn="l" defTabSz="457200" eaLnBrk="1" hangingPunct="1" latinLnBrk="0" marL="2286000" rtl="0">
      <a:defRPr kern="1200" sz="1800">
        <a:solidFill>
          <a:schemeClr val="tx1"/>
        </a:solidFill>
        <a:latin typeface="+mn-lt"/>
        <a:ea typeface="+mn-ea"/>
        <a:cs typeface="+mn-cs"/>
      </a:defRPr>
    </a:lvl6pPr>
    <a:lvl7pPr algn="l" defTabSz="457200" eaLnBrk="1" hangingPunct="1" latinLnBrk="0" marL="2743200" rtl="0">
      <a:defRPr kern="1200" sz="1800">
        <a:solidFill>
          <a:schemeClr val="tx1"/>
        </a:solidFill>
        <a:latin typeface="+mn-lt"/>
        <a:ea typeface="+mn-ea"/>
        <a:cs typeface="+mn-cs"/>
      </a:defRPr>
    </a:lvl7pPr>
    <a:lvl8pPr algn="l" defTabSz="457200" eaLnBrk="1" hangingPunct="1" latinLnBrk="0" marL="3200400" rtl="0">
      <a:defRPr kern="1200" sz="1800">
        <a:solidFill>
          <a:schemeClr val="tx1"/>
        </a:solidFill>
        <a:latin typeface="+mn-lt"/>
        <a:ea typeface="+mn-ea"/>
        <a:cs typeface="+mn-cs"/>
      </a:defRPr>
    </a:lvl8pPr>
    <a:lvl9pPr algn="l" defTabSz="457200" eaLnBrk="1" hangingPunct="1" latinLnBrk="0" marL="3657600" rtl="0">
      <a:defRPr kern="1200" sz="18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p="http://schemas.openxmlformats.org/presentationml/2006/main" xmlns:r="http://schemas.openxmlformats.org/officeDocument/2006/relationships">
  <p:normalViewPr>
    <p:restoredLeft autoAdjust="0" sz="15643"/>
    <p:restoredTop autoAdjust="0" sz="94694"/>
  </p:normalViewPr>
  <p:slideViewPr>
    <p:cSldViewPr snapToGrid="0" snapToObjects="1">
      <p:cViewPr varScale="1">
        <p:scale>
          <a:sx d="100" n="161"/>
          <a:sy d="100" n="161"/>
        </p:scale>
        <p:origin x="560" y="200"/>
      </p:cViewPr>
      <p:guideLst>
        <p:guide orient="horz" pos="1620"/>
        <p:guide pos="2880"/>
      </p:guideLst>
    </p:cSldViewPr>
  </p:slideViewPr>
  <p:outlineViewPr>
    <p:cViewPr>
      <p:scale>
        <a:sx d="100" n="33"/>
        <a:sy d="100" n="33"/>
      </p:scale>
      <p:origin x="0" y="0"/>
    </p:cViewPr>
  </p:outlineViewPr>
  <p:notesTextViewPr>
    <p:cViewPr>
      <p:scale>
        <a:sx d="100" n="100"/>
        <a:sy d="100" n="100"/>
      </p:scale>
      <p:origin x="0" y="0"/>
    </p:cViewPr>
  </p:notesTextViewPr>
  <p:gridSpacing cx="76200" cy="76200"/>
</p:viewPr>
</file>

<file path=ppt/_rels/presentation.xml.rels><?xml version="1.0" encoding="UTF-8"?><Relationships xmlns="http://schemas.openxmlformats.org/package/2006/relationships"><Relationship Id="rId2" Type="http://schemas.openxmlformats.org/officeDocument/2006/relationships/slide" Target="slides/slide1.xml" /><Relationship Id="rId3" Type="http://schemas.openxmlformats.org/officeDocument/2006/relationships/slide" Target="slides/slide2.xml" /><Relationship Id="rId4" Type="http://schemas.openxmlformats.org/officeDocument/2006/relationships/slide" Target="slides/slide3.xml" /><Relationship Id="rId5" Type="http://schemas.openxmlformats.org/officeDocument/2006/relationships/slide" Target="slides/slide4.xml" /><Relationship Id="rId6" Type="http://schemas.openxmlformats.org/officeDocument/2006/relationships/slide" Target="slides/slide5.xml" /><Relationship Id="rId7" Type="http://schemas.openxmlformats.org/officeDocument/2006/relationships/slide" Target="slides/slide6.xml" /><Relationship Id="rId8" Type="http://schemas.openxmlformats.org/officeDocument/2006/relationships/slide" Target="slides/slide7.xml" /><Relationship Id="rId9" Type="http://schemas.openxmlformats.org/officeDocument/2006/relationships/slide" Target="slides/slide8.xml" /><Relationship Id="rId10" Type="http://schemas.openxmlformats.org/officeDocument/2006/relationships/slide" Target="slides/slide9.xml" /><Relationship Id="rId11" Type="http://schemas.openxmlformats.org/officeDocument/2006/relationships/slide" Target="slides/slide10.xml" /><Relationship Id="rId12" Type="http://schemas.openxmlformats.org/officeDocument/2006/relationships/slide" Target="slides/slide11.xml" /><Relationship Id="rId13" Type="http://schemas.openxmlformats.org/officeDocument/2006/relationships/slide" Target="slides/slide12.xml" /><Relationship Id="rId14" Type="http://schemas.openxmlformats.org/officeDocument/2006/relationships/slide" Target="slides/slide13.xml" /><Relationship Id="rId15" Type="http://schemas.openxmlformats.org/officeDocument/2006/relationships/slide" Target="slides/slide14.xml" /><Relationship Id="rId16" Type="http://schemas.openxmlformats.org/officeDocument/2006/relationships/slide" Target="slides/slide15.xml" /><Relationship Id="rId17" Type="http://schemas.openxmlformats.org/officeDocument/2006/relationships/slide" Target="slides/slide16.xml" /><Relationship Id="rId18" Type="http://schemas.openxmlformats.org/officeDocument/2006/relationships/slide" Target="slides/slide17.xml" /><Relationship Id="rId19" Type="http://schemas.openxmlformats.org/officeDocument/2006/relationships/slide" Target="slides/slide18.xml" /><Relationship Id="rId20" Type="http://schemas.openxmlformats.org/officeDocument/2006/relationships/slide" Target="slides/slide19.xml" /><Relationship Id="rId21" Type="http://schemas.openxmlformats.org/officeDocument/2006/relationships/slide" Target="slides/slide20.xml" /><Relationship Id="rId22" Type="http://schemas.openxmlformats.org/officeDocument/2006/relationships/slide" Target="slides/slide21.xml" /><Relationship Id="rId23" Type="http://schemas.openxmlformats.org/officeDocument/2006/relationships/slide" Target="slides/slide22.xml" /><Relationship Id="rId24" Type="http://schemas.openxmlformats.org/officeDocument/2006/relationships/slide" Target="slides/slide23.xml" /><Relationship Id="rId25" Type="http://schemas.openxmlformats.org/officeDocument/2006/relationships/slide" Target="slides/slide24.xml" /><Relationship Id="rId26" Type="http://schemas.openxmlformats.org/officeDocument/2006/relationships/slide" Target="slides/slide25.xml" /><Relationship Id="rId27" Type="http://schemas.openxmlformats.org/officeDocument/2006/relationships/notesMaster" Target="notesMasters/notesMaster1.xml" /><Relationship Id="rId29" Type="http://schemas.openxmlformats.org/officeDocument/2006/relationships/viewProps" Target="viewProps.xml" /><Relationship Id="rId28" Type="http://schemas.openxmlformats.org/officeDocument/2006/relationships/presProps" Target="presProps.xml" /><Relationship Id="rId1" Type="http://schemas.openxmlformats.org/officeDocument/2006/relationships/slideMaster" Target="slideMasters/slideMaster1.xml" /><Relationship Id="rId31" Type="http://schemas.openxmlformats.org/officeDocument/2006/relationships/tableStyles" Target="tableStyles.xml" /><Relationship Id="rId30" Type="http://schemas.openxmlformats.org/officeDocument/2006/relationships/theme" Target="theme/theme1.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Relationships xmlns="http://schemas.openxmlformats.org/package/2006/relationships"><Relationship Id="rId2" Type="http://schemas.openxmlformats.org/officeDocument/2006/relationships/slide" Target="../slides/slide2.xml" /><Relationship Id="rId1" Type="http://schemas.openxmlformats.org/officeDocument/2006/relationships/notesMaster" Target="../notesMasters/notesMaster1.xml" /></Relationships>
</file>

<file path=ppt/notesSlides/_rels/notesSlide2.xml.rels><?xml version="1.0" encoding="UTF-8"?><Relationships xmlns="http://schemas.openxmlformats.org/package/2006/relationships"><Relationship Id="rId2" Type="http://schemas.openxmlformats.org/officeDocument/2006/relationships/slide" Target="../slides/slide3.xml" /><Relationship Id="rId1" Type="http://schemas.openxmlformats.org/officeDocument/2006/relationships/notesMaster" Target="../notesMasters/notesMaster1.xml" /></Relationships>
</file>

<file path=ppt/notesSlides/_rels/notesSlide3.xml.rels><?xml version="1.0" encoding="UTF-8"?><Relationships xmlns="http://schemas.openxmlformats.org/package/2006/relationships"><Relationship Id="rId2" Type="http://schemas.openxmlformats.org/officeDocument/2006/relationships/slide" Target="../slides/slide6.xml" /><Relationship Id="rId1" Type="http://schemas.openxmlformats.org/officeDocument/2006/relationships/notesMaster" Target="../notesMasters/notesMaster1.xml" /></Relationships>
</file>

<file path=ppt/notesSlides/_rels/notesSlide4.xml.rels><?xml version="1.0" encoding="UTF-8"?><Relationships xmlns="http://schemas.openxmlformats.org/package/2006/relationships"><Relationship Id="rId2" Type="http://schemas.openxmlformats.org/officeDocument/2006/relationships/slide" Target="../slides/slide7.xml" /><Relationship Id="rId1" Type="http://schemas.openxmlformats.org/officeDocument/2006/relationships/notesMaster" Target="../notesMasters/notesMaster1.xml" /></Relationships>
</file>

<file path=ppt/notesSlides/_rels/notesSlide5.xml.rels><?xml version="1.0" encoding="UTF-8"?><Relationships xmlns="http://schemas.openxmlformats.org/package/2006/relationships"><Relationship Id="rId2" Type="http://schemas.openxmlformats.org/officeDocument/2006/relationships/slide" Target="../slides/slide10.xml" /><Relationship Id="rId1" Type="http://schemas.openxmlformats.org/officeDocument/2006/relationships/notesMaster" Target="../notesMasters/notesMaster1.xml" /></Relationships>
</file>

<file path=ppt/notesSlides/_rels/notesSlide6.xml.rels><?xml version="1.0" encoding="UTF-8"?><Relationships xmlns="http://schemas.openxmlformats.org/package/2006/relationships"><Relationship Id="rId2" Type="http://schemas.openxmlformats.org/officeDocument/2006/relationships/slide" Target="../slides/slide11.xml" /><Relationship Id="rId1" Type="http://schemas.openxmlformats.org/officeDocument/2006/relationships/notesMaster" Target="../notesMasters/notesMaster1.xml" /></Relationships>
</file>

<file path=ppt/notesSlides/_rels/notesSlide7.xml.rels><?xml version="1.0" encoding="UTF-8"?><Relationships xmlns="http://schemas.openxmlformats.org/package/2006/relationships"><Relationship Id="rId2" Type="http://schemas.openxmlformats.org/officeDocument/2006/relationships/slide" Target="../slides/slide14.xml" /><Relationship Id="rId1" Type="http://schemas.openxmlformats.org/officeDocument/2006/relationships/notesMaster" Target="../notesMasters/notesMaster1.xml" /></Relationships>
</file>

<file path=ppt/notesSlides/_rels/notesSlide8.xml.rels><?xml version="1.0" encoding="UTF-8"?><Relationships xmlns="http://schemas.openxmlformats.org/package/2006/relationships"><Relationship Id="rId2" Type="http://schemas.openxmlformats.org/officeDocument/2006/relationships/slide" Target="../slides/slide15.xml" /><Relationship Id="rId1" Type="http://schemas.openxmlformats.org/officeDocument/2006/relationships/notesMaster" Target="../notesMasters/notesMaster1.xml" /></Relationships>
</file>

<file path=ppt/notesSlides/_rels/notesSlide9.xml.rels><?xml version="1.0" encoding="UTF-8"?><Relationships xmlns="http://schemas.openxmlformats.org/package/2006/relationships"><Relationship Id="rId2" Type="http://schemas.openxmlformats.org/officeDocument/2006/relationships/slide" Target="../slides/slide18.xml" /><Relationship Id="rId1" Type="http://schemas.openxmlformats.org/officeDocument/2006/relationships/notesMaster" Target="../notesMasters/notesMaster1.xml" /></Relationships>
</file>

<file path=ppt/notesSlides/_rels/notesSlide10.xml.rels><?xml version="1.0" encoding="UTF-8"?><Relationships xmlns="http://schemas.openxmlformats.org/package/2006/relationships"><Relationship Id="rId2" Type="http://schemas.openxmlformats.org/officeDocument/2006/relationships/slide" Target="../slides/slide21.xml" /><Relationship Id="rId1" Type="http://schemas.openxmlformats.org/officeDocument/2006/relationships/notesMaster" Target="../notesMasters/notesMaster1.xml" /></Relationships>
</file>

<file path=ppt/notesSlides/_rels/notesSlide11.xml.rels><?xml version="1.0" encoding="UTF-8"?><Relationships xmlns="http://schemas.openxmlformats.org/package/2006/relationships"><Relationship Id="rId2" Type="http://schemas.openxmlformats.org/officeDocument/2006/relationships/slide" Target="../slides/slide23.xml" /><Relationship Id="rId1" Type="http://schemas.openxmlformats.org/officeDocument/2006/relationships/notesMaster" Target="../notesMasters/notesMaster1.xml" /></Relationships>
</file>

<file path=ppt/notesSlides/_rels/notesSlide12.xml.rels><?xml version="1.0" encoding="UTF-8"?><Relationships xmlns="http://schemas.openxmlformats.org/package/2006/relationships"><Relationship Id="rId2" Type="http://schemas.openxmlformats.org/officeDocument/2006/relationships/slide" Target="../slides/slide24.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garçons sont présents à 88,77 % et les filles à 88,21 %. Sur un axe partant de zéro, cet écart occupe 0,6 % du graphique. Tronquez l’axe à 88-89 et il en occupe 55,7 %, un grossissement de cent fois, sans qu’aucun nombre cesse d’être juste.</a:t>
            </a:r>
          </a:p>
        </p:txBody>
      </p:sp>
      <p:sp>
        <p:nvSpPr>
          <p:cNvPr id="4" name="Slide Number Placeholder 3"/>
          <p:cNvSpPr>
            <a:spLocks noGrp="1"/>
          </p:cNvSpPr>
          <p:nvPr>
            <p:ph type="sldNum" sz="quarter" idx="10"/>
          </p:nvPr>
        </p:nvSpPr>
        <p:spPr/>
        <p:txBody>
          <a:bodyPr/>
          <a:lstStyle/>
          <a:p>
            <a:fld id="{18BDFEC3-8487-43E8-A154-7C12CBC1FFF2}" type="slidenum">
              <a:rPr lang="en-US"/>
              <a:t>2</a:t>
            </a:fld>
            <a:endParaRPr lang="en-US"/>
          </a:p>
        </p:txBody>
      </p:sp>
    </p:spTree>
  </p:cSld>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cours de statistiques a établi que l’écart de présence entre garçons et filles vaut 0,56 point de pourcentage — significatif à p = 0,023 sur 68 267 pointages, et égal à environ un tiers de journée scolaire par enfant et par trimestre.</a:t>
            </a:r>
          </a:p>
        </p:txBody>
      </p:sp>
      <p:sp>
        <p:nvSpPr>
          <p:cNvPr id="4" name="Slide Number Placeholder 3"/>
          <p:cNvSpPr>
            <a:spLocks noGrp="1"/>
          </p:cNvSpPr>
          <p:nvPr>
            <p:ph type="sldNum" sz="quarter" idx="10"/>
          </p:nvPr>
        </p:nvSpPr>
        <p:spPr/>
        <p:txBody>
          <a:bodyPr/>
          <a:lstStyle/>
          <a:p>
            <a:fld id="{18BDFEC3-8487-43E8-A154-7C12CBC1FFF2}" type="slidenum">
              <a:rPr lang="en-US"/>
              <a:t>3</a:t>
            </a:fld>
            <a:endParaRPr lang="en-US"/>
          </a:p>
        </p:txBody>
      </p:sp>
    </p:spTree>
  </p:cSld>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Chacun de ces graphiques est exact. Les barres sont au bon endroit, l’axe est étiqueté, les nombres sont justes. Le dernier montre une différence sur laquelle aucun programme n’agirait en train de remplir plus de la moitié de la zone de tracé. Tronquer l’axe d’un diagramme en barres est la façon la plus efficace d’induire en erreur avec des données justes, et cela se fait bien plus souvent par accident que par dessein.</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L’axe des valeurs d’un diagramme en barres part de zéro. Toujours. Une barre encode sa quantité par une longueur, et une longueur mesurée depuis une origine mobile n’est pas une quantité. Ce n’est pas une convention à exceptions ; c’est ce qui rend une barre lisible. L’axe d’un graphique en ligne n’y est pas tenu. Une ligne encode l’évolution par la pente, et le lecteur compare des points entre eux plutôt qu’à l’origine. Une série de températures partant de zéro degré est une ligne plate et un graphique gâché.</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Et quand vous tronquez l’axe d’une ligne, dites-le sur l’axe. Une marque de rupture, ou une étiquette d’axe qui commence visiblement au-dessus de zéro, ou une note. Le lecteur qui suppose zéro et se trompe a lu le graphique à l’envers.</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figure de complétude en est le cas, et il vaut la peine de préciser pourquoi.</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complétude va de 28,9 % à 94,7 % — une étendue de 65,8 points sur un axe de 100 points. Les données emploient les deux tiers de la hauteur disponible, si bien qu’un axe partant de zéro ne gaspille presque rien et que la forme reste entièrement lisible. La règle à appliquer est : la troncature change-t-elle l’ampleur apparente de la variation ? Ici, à peine, il n’y a donc aucun argument pour elle. Là où une troncature grossirait un écart d’un demi-point jusqu’à la moitié d’un graphique, la réponse n’est pas de tronquer plus soigneusement — c’est qu’un diagramme en barres était la mauvaise marque et que le nombre a sa place dans une phrase.</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axes inversés. Un taux où plus bas vaut mieux — mortalité, abandon, retard de croissance — tracé avec la pire valeur en haut se lit comme un succès. Dites quelle direction est bonne dans l’étiquette d’axe : « Taux d’abandon (%), plus bas vaut mieux ». Les échelles logarithmiques. Légitimes pour une courbe épidémique couvrant trois ordres de grandeur, et lues comme linéaires par presque tout public non technique. Si vous en employez une, étiquetez-la et annotez un doublement. Les axes de pourcentage au-delà de 100. Le taux brut de scolarisation atteint 109,2 % dans les données du cours d’éducation, et un axe plafonné à 100 rogne la barre et cache le constat. Les axes temporels à espacement irrégulier. Douze points mensuels tracés à espacement régulier alors que deux mois manquent trace une droite à travers un trou. Tracez les dates, non la séquence. Le rapport hauteur-largeur. La même ligne à hauteur double paraît deux fois plus pentue. Il n’existe pas de choix neutre, choisissez-en donc un et employez-le pour chaque graphique du rapport, ce qui les rend au moins comparables entre eux.</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La figure de complétude existe à cause de cela et il vaut la peine de le dire directement. Un mois sans rapports tracé comme zéro est une affirmation que rien ne s’est passé. Un mois sans rapports retiré entièrement de la série est une affirmation que le temps ne s’est pas écoulé. Ni l’une ni l’autre n’est vraie, et le graphique honnête montre le trou.</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Les 28,9 % d’août sont une défaillance de notification, non une défaillance épidémiologique. Le cours d’épidémiologie y a consacré une leçon, et le travail du graphique est de le faire ressembler à ce que c’est — un trou dans le dénominateur — plutôt qu’à une baisse des cas.</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Le premier paragraphe vaut d’être adopté tel quel. « Rapportez-le comme une phrase plutôt que comme un graphique » est la décision qui aurait empêché le graphique 88-à-89, et c’est une décision d’honnêteté plutôt que de conception.</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indent="0" marL="0">
              <a:buNone/>
            </a:pPr>
            <a:r>
              <a:rPr/>
              <a:t>Chaque règle de ce cours est une règle que quelqu’un doit se rappeler le jour où il fait le graphique. La dernière leçon supprime le fait de s’en souvenir, en produisant la figure depuis le jeu de données — c’est ainsi que chaque graphique de cette plateforme est construit et la raison pour laquelle aucun ne peut dériver de la phrase qui l’accompagne.</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41EB5C9-1307-BA42-ABA2-0BC069CD8E7F}" type="datetimeFigureOut">
              <a:rPr lang="en-US" smtClean="0"/>
              <a:t>1/2/22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241EB5C9-1307-BA42-ABA2-0BC069CD8E7F}" type="datetimeFigureOut">
              <a:rPr lang="en-US" smtClean="0"/>
              <a:t>1/2/22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1EB5C9-1307-BA42-ABA2-0BC069CD8E7F}" type="datetimeFigureOut">
              <a:rPr lang="en-US" smtClean="0"/>
              <a:t>1/2/22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e Placeholder 4"/>
          <p:cNvSpPr>
            <a:spLocks noGrp="1"/>
          </p:cNvSpPr>
          <p:nvPr>
            <p:ph type="dt" sz="half" idx="10"/>
          </p:nvPr>
        </p:nvSpPr>
        <p:spPr/>
        <p:txBody>
          <a:bodyPr/>
          <a:lstStyle/>
          <a:p>
            <a:fld id="{241EB5C9-1307-BA42-ABA2-0BC069CD8E7F}" type="datetimeFigureOut">
              <a:rPr lang="en-US" smtClean="0"/>
              <a:t>1/2/22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139147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241EB5C9-1307-BA42-ABA2-0BC069CD8E7F}" type="datetimeFigureOut">
              <a:rPr lang="en-US" smtClean="0"/>
              <a:t>1/2/22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Relationships xmlns="http://schemas.openxmlformats.org/package/2006/relationships"><Relationship Id="rId8" Target="../slideLayouts/slideLayout8.xml" Type="http://schemas.openxmlformats.org/officeDocument/2006/relationships/slideLayout" /><Relationship Id="rId3" Target="../slideLayouts/slideLayout3.xml" Type="http://schemas.openxmlformats.org/officeDocument/2006/relationships/slideLayout" /><Relationship Id="rId7" Target="../slideLayouts/slideLayout7.xml" Type="http://schemas.openxmlformats.org/officeDocument/2006/relationships/slideLayout" /><Relationship Id="rId12" Target="../theme/theme1.xml" Type="http://schemas.openxmlformats.org/officeDocument/2006/relationships/theme" /><Relationship Id="rId2" Target="../slideLayouts/slideLayout2.xml" Type="http://schemas.openxmlformats.org/officeDocument/2006/relationships/slideLayout" /><Relationship Id="rId1" Target="../slideLayouts/slideLayout1.xml" Type="http://schemas.openxmlformats.org/officeDocument/2006/relationships/slideLayout" /><Relationship Id="rId6" Target="../slideLayouts/slideLayout6.xml" Type="http://schemas.openxmlformats.org/officeDocument/2006/relationships/slideLayout" /><Relationship Id="rId11" Target="../slideLayouts/slideLayout11.xml" Type="http://schemas.openxmlformats.org/officeDocument/2006/relationships/slideLayout" /><Relationship Id="rId5" Target="../slideLayouts/slideLayout5.xml" Type="http://schemas.openxmlformats.org/officeDocument/2006/relationships/slideLayout" /><Relationship Id="rId10" Target="../slideLayouts/slideLayout10.xml" Type="http://schemas.openxmlformats.org/officeDocument/2006/relationships/slideLayout" /><Relationship Id="rId4" Target="../slideLayouts/slideLayout4.xml" Type="http://schemas.openxmlformats.org/officeDocument/2006/relationships/slideLayout" /><Relationship Id="rId9" Target="../slideLayouts/slideLayout9.xml" Type="http://schemas.openxmlformats.org/officeDocument/2006/relationships/slideLayout" /></Relationships>
</file>

<file path=ppt/slideMasters/slideMaster1.xml><?xml version="1.0" encoding="utf-8"?>
<p:sld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anchor="ctr" bIns="45720" lIns="91440" rIns="91440" rtlCol="0" tIns="45720" vert="horz">
            <a:normAutofit/>
          </a:bodyPr>
          <a:lstStyle/>
          <a:p>
            <a:r>
              <a:rPr lang="en-US"/>
              <a:t>Click to edit Master title style</a:t>
            </a:r>
          </a:p>
        </p:txBody>
      </p:sp>
      <p:sp>
        <p:nvSpPr>
          <p:cNvPr id="3" name="Text Placeholder 2"/>
          <p:cNvSpPr>
            <a:spLocks noGrp="1"/>
          </p:cNvSpPr>
          <p:nvPr>
            <p:ph idx="1" type="body"/>
          </p:nvPr>
        </p:nvSpPr>
        <p:spPr>
          <a:xfrm>
            <a:off x="457200" y="1200151"/>
            <a:ext cx="8229600" cy="3394472"/>
          </a:xfrm>
          <a:prstGeom prst="rect">
            <a:avLst/>
          </a:prstGeom>
        </p:spPr>
        <p:txBody>
          <a:bodyPr bIns="45720" lIns="91440" rIns="91440" rtlCol="0" tIns="45720" vert="horz">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idx="2" sz="half" type="dt"/>
          </p:nvPr>
        </p:nvSpPr>
        <p:spPr>
          <a:xfrm>
            <a:off x="457200" y="4767263"/>
            <a:ext cx="2133600" cy="273844"/>
          </a:xfrm>
          <a:prstGeom prst="rect">
            <a:avLst/>
          </a:prstGeom>
        </p:spPr>
        <p:txBody>
          <a:bodyPr anchor="ctr" bIns="45720" lIns="91440" rIns="91440" rtlCol="0" tIns="45720" vert="horz"/>
          <a:lstStyle>
            <a:lvl1pPr algn="l">
              <a:defRPr sz="900">
                <a:solidFill>
                  <a:schemeClr val="tx1">
                    <a:tint val="75000"/>
                  </a:schemeClr>
                </a:solidFill>
              </a:defRPr>
            </a:lvl1pPr>
          </a:lstStyle>
          <a:p>
            <a:fld id="{241EB5C9-1307-BA42-ABA2-0BC069CD8E7F}" type="datetimeFigureOut">
              <a:rPr lang="en-US" smtClean="0"/>
              <a:t>1/2/22</a:t>
            </a:fld>
            <a:endParaRPr lang="en-US"/>
          </a:p>
        </p:txBody>
      </p:sp>
      <p:sp>
        <p:nvSpPr>
          <p:cNvPr id="5" name="Footer Placeholder 4"/>
          <p:cNvSpPr>
            <a:spLocks noGrp="1"/>
          </p:cNvSpPr>
          <p:nvPr>
            <p:ph idx="3" sz="quarter" type="ftr"/>
          </p:nvPr>
        </p:nvSpPr>
        <p:spPr>
          <a:xfrm>
            <a:off x="3124200" y="4767263"/>
            <a:ext cx="2895600" cy="273844"/>
          </a:xfrm>
          <a:prstGeom prst="rect">
            <a:avLst/>
          </a:prstGeom>
        </p:spPr>
        <p:txBody>
          <a:bodyPr anchor="ctr" bIns="45720" lIns="91440" rIns="91440" rtlCol="0" tIns="45720" vert="horz"/>
          <a:lstStyle>
            <a:lvl1pPr algn="ctr">
              <a:defRPr sz="900">
                <a:solidFill>
                  <a:schemeClr val="tx1">
                    <a:tint val="75000"/>
                  </a:schemeClr>
                </a:solidFill>
              </a:defRPr>
            </a:lvl1pPr>
          </a:lstStyle>
          <a:p>
            <a:endParaRPr lang="en-US"/>
          </a:p>
        </p:txBody>
      </p:sp>
      <p:sp>
        <p:nvSpPr>
          <p:cNvPr id="6" name="Slide Number Placeholder 5"/>
          <p:cNvSpPr>
            <a:spLocks noGrp="1"/>
          </p:cNvSpPr>
          <p:nvPr>
            <p:ph idx="4" sz="quarter" type="sldNum"/>
          </p:nvPr>
        </p:nvSpPr>
        <p:spPr>
          <a:xfrm>
            <a:off x="6553200" y="4767263"/>
            <a:ext cx="2133600" cy="273844"/>
          </a:xfrm>
          <a:prstGeom prst="rect">
            <a:avLst/>
          </a:prstGeom>
        </p:spPr>
        <p:txBody>
          <a:bodyPr anchor="ctr" bIns="45720" lIns="91440" rIns="91440" rtlCol="0" tIns="45720" vert="horz"/>
          <a:lstStyle>
            <a:lvl1pPr algn="r">
              <a:defRPr sz="900">
                <a:solidFill>
                  <a:schemeClr val="tx1">
                    <a:tint val="75000"/>
                  </a:schemeClr>
                </a:solidFill>
              </a:defRPr>
            </a:lvl1pPr>
          </a:lstStyle>
          <a:p>
            <a:fld id="{C5EF2332-01BF-834F-8236-50238282D533}" type="slidenum">
              <a:rPr lang="en-US" smtClean="0"/>
              <a:t>‹#›</a:t>
            </a:fld>
            <a:endParaRPr lang="en-US"/>
          </a:p>
        </p:txBody>
      </p:sp>
    </p:spTree>
    <p:extLst>
      <p:ext uri="{BB962C8B-B14F-4D97-AF65-F5344CB8AC3E}">
        <p14:creationId xmlns:p14="http://schemas.microsoft.com/office/powerpoint/2010/main" val="3676200875"/>
      </p:ext>
    </p:extLst>
  </p:cSld>
  <p:clrMap accent1="accent1" accent2="accent2" accent3="accent3" accent4="accent4" accent5="accent5" accent6="accent6" bg1="lt1" bg2="lt2" folHlink="folHlink" hlink="hlink" tx1="dk1" tx2="dk2"/>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342900" eaLnBrk="1" hangingPunct="1" latinLnBrk="0" rtl="0">
        <a:spcBef>
          <a:spcPct val="0"/>
        </a:spcBef>
        <a:buNone/>
        <a:defRPr kern="1200" sz="3300">
          <a:solidFill>
            <a:schemeClr val="tx1"/>
          </a:solidFill>
          <a:latin typeface="+mj-lt"/>
          <a:ea typeface="+mj-ea"/>
          <a:cs typeface="+mj-cs"/>
        </a:defRPr>
      </a:lvl1pPr>
    </p:titleStyle>
    <p:bodyStyle>
      <a:lvl1pPr algn="l" defTabSz="342900" eaLnBrk="1" hangingPunct="1" indent="-342900" latinLnBrk="0" marL="342900" rtl="0">
        <a:spcBef>
          <a:spcPct val="20000"/>
        </a:spcBef>
        <a:buFont typeface="Arial"/>
        <a:buChar char="•"/>
        <a:defRPr kern="1200" sz="2400">
          <a:solidFill>
            <a:schemeClr val="tx1"/>
          </a:solidFill>
          <a:latin typeface="+mn-lt"/>
          <a:ea typeface="+mn-ea"/>
          <a:cs typeface="+mn-cs"/>
        </a:defRPr>
      </a:lvl1pPr>
      <a:lvl2pPr algn="l" defTabSz="342900" eaLnBrk="1" hangingPunct="1" indent="-342900" latinLnBrk="0" marL="685800" rtl="0">
        <a:spcBef>
          <a:spcPct val="20000"/>
        </a:spcBef>
        <a:buFont typeface="Arial"/>
        <a:buChar char="–"/>
        <a:defRPr kern="1200" sz="2100">
          <a:solidFill>
            <a:schemeClr val="tx1"/>
          </a:solidFill>
          <a:latin typeface="+mn-lt"/>
          <a:ea typeface="+mn-ea"/>
          <a:cs typeface="+mn-cs"/>
        </a:defRPr>
      </a:lvl2pPr>
      <a:lvl3pPr algn="l" defTabSz="342900" eaLnBrk="1" hangingPunct="1" indent="-342900" latinLnBrk="0" marL="1028700" rtl="0">
        <a:spcBef>
          <a:spcPct val="20000"/>
        </a:spcBef>
        <a:buFont typeface="Arial"/>
        <a:buChar char="•"/>
        <a:defRPr kern="1200" sz="1800">
          <a:solidFill>
            <a:schemeClr val="tx1"/>
          </a:solidFill>
          <a:latin typeface="+mn-lt"/>
          <a:ea typeface="+mn-ea"/>
          <a:cs typeface="+mn-cs"/>
        </a:defRPr>
      </a:lvl3pPr>
      <a:lvl4pPr algn="l" defTabSz="342900" eaLnBrk="1" hangingPunct="1" indent="-342900" latinLnBrk="0" marL="1371600" rtl="0">
        <a:spcBef>
          <a:spcPct val="20000"/>
        </a:spcBef>
        <a:buFont typeface="Arial"/>
        <a:buChar char="–"/>
        <a:defRPr kern="1200" sz="1500">
          <a:solidFill>
            <a:schemeClr val="tx1"/>
          </a:solidFill>
          <a:latin typeface="+mn-lt"/>
          <a:ea typeface="+mn-ea"/>
          <a:cs typeface="+mn-cs"/>
        </a:defRPr>
      </a:lvl4pPr>
      <a:lvl5pPr algn="l" defTabSz="342900" eaLnBrk="1" hangingPunct="1" indent="-342900" latinLnBrk="0" marL="1714500" rtl="0">
        <a:spcBef>
          <a:spcPct val="20000"/>
        </a:spcBef>
        <a:buFont typeface="Arial"/>
        <a:buChar char="»"/>
        <a:defRPr kern="1200" sz="1500">
          <a:solidFill>
            <a:schemeClr val="tx1"/>
          </a:solidFill>
          <a:latin typeface="+mn-lt"/>
          <a:ea typeface="+mn-ea"/>
          <a:cs typeface="+mn-cs"/>
        </a:defRPr>
      </a:lvl5pPr>
      <a:lvl6pPr algn="l" defTabSz="342900" eaLnBrk="1" hangingPunct="1" indent="-342900" latinLnBrk="0" marL="2057400" rtl="0">
        <a:spcBef>
          <a:spcPct val="20000"/>
        </a:spcBef>
        <a:buFont typeface="Arial"/>
        <a:buChar char="•"/>
        <a:defRPr kern="1200" sz="1500">
          <a:solidFill>
            <a:schemeClr val="tx1"/>
          </a:solidFill>
          <a:latin typeface="+mn-lt"/>
          <a:ea typeface="+mn-ea"/>
          <a:cs typeface="+mn-cs"/>
        </a:defRPr>
      </a:lvl6pPr>
      <a:lvl7pPr algn="l" defTabSz="342900" eaLnBrk="1" hangingPunct="1" indent="-342900" latinLnBrk="0" marL="2400300" rtl="0">
        <a:spcBef>
          <a:spcPct val="20000"/>
        </a:spcBef>
        <a:buFont typeface="Arial"/>
        <a:buChar char="•"/>
        <a:defRPr kern="1200" sz="1500">
          <a:solidFill>
            <a:schemeClr val="tx1"/>
          </a:solidFill>
          <a:latin typeface="+mn-lt"/>
          <a:ea typeface="+mn-ea"/>
          <a:cs typeface="+mn-cs"/>
        </a:defRPr>
      </a:lvl7pPr>
      <a:lvl8pPr algn="l" defTabSz="342900" eaLnBrk="1" hangingPunct="1" indent="-342900" latinLnBrk="0" marL="2743200" rtl="0">
        <a:spcBef>
          <a:spcPct val="20000"/>
        </a:spcBef>
        <a:buFont typeface="Arial"/>
        <a:buChar char="•"/>
        <a:defRPr kern="1200" sz="1500">
          <a:solidFill>
            <a:schemeClr val="tx1"/>
          </a:solidFill>
          <a:latin typeface="+mn-lt"/>
          <a:ea typeface="+mn-ea"/>
          <a:cs typeface="+mn-cs"/>
        </a:defRPr>
      </a:lvl8pPr>
      <a:lvl9pPr algn="l" defTabSz="342900" eaLnBrk="1" hangingPunct="1" indent="-342900" latinLnBrk="0" marL="3086100" rtl="0">
        <a:spcBef>
          <a:spcPct val="20000"/>
        </a:spcBef>
        <a:buFont typeface="Arial"/>
        <a:buChar char="•"/>
        <a:defRPr kern="1200" sz="1500">
          <a:solidFill>
            <a:schemeClr val="tx1"/>
          </a:solidFill>
          <a:latin typeface="+mn-lt"/>
          <a:ea typeface="+mn-ea"/>
          <a:cs typeface="+mn-cs"/>
        </a:defRPr>
      </a:lvl9pPr>
    </p:bodyStyle>
    <p:otherStyle>
      <a:defPPr>
        <a:defRPr lang="en-US"/>
      </a:defPPr>
      <a:lvl1pPr algn="l" defTabSz="342900" eaLnBrk="1" hangingPunct="1" latinLnBrk="0" marL="0" rtl="0">
        <a:defRPr kern="1200" sz="1350">
          <a:solidFill>
            <a:schemeClr val="tx1"/>
          </a:solidFill>
          <a:latin typeface="+mn-lt"/>
          <a:ea typeface="+mn-ea"/>
          <a:cs typeface="+mn-cs"/>
        </a:defRPr>
      </a:lvl1pPr>
      <a:lvl2pPr algn="l" defTabSz="342900" eaLnBrk="1" hangingPunct="1" latinLnBrk="0" marL="342900" rtl="0">
        <a:defRPr kern="1200" sz="1350">
          <a:solidFill>
            <a:schemeClr val="tx1"/>
          </a:solidFill>
          <a:latin typeface="+mn-lt"/>
          <a:ea typeface="+mn-ea"/>
          <a:cs typeface="+mn-cs"/>
        </a:defRPr>
      </a:lvl2pPr>
      <a:lvl3pPr algn="l" defTabSz="342900" eaLnBrk="1" hangingPunct="1" latinLnBrk="0" marL="685800" rtl="0">
        <a:defRPr kern="1200" sz="1350">
          <a:solidFill>
            <a:schemeClr val="tx1"/>
          </a:solidFill>
          <a:latin typeface="+mn-lt"/>
          <a:ea typeface="+mn-ea"/>
          <a:cs typeface="+mn-cs"/>
        </a:defRPr>
      </a:lvl3pPr>
      <a:lvl4pPr algn="l" defTabSz="342900" eaLnBrk="1" hangingPunct="1" latinLnBrk="0" marL="1028700" rtl="0">
        <a:defRPr kern="1200" sz="1350">
          <a:solidFill>
            <a:schemeClr val="tx1"/>
          </a:solidFill>
          <a:latin typeface="+mn-lt"/>
          <a:ea typeface="+mn-ea"/>
          <a:cs typeface="+mn-cs"/>
        </a:defRPr>
      </a:lvl4pPr>
      <a:lvl5pPr algn="l" defTabSz="342900" eaLnBrk="1" hangingPunct="1" latinLnBrk="0" marL="1371600" rtl="0">
        <a:defRPr kern="1200" sz="1350">
          <a:solidFill>
            <a:schemeClr val="tx1"/>
          </a:solidFill>
          <a:latin typeface="+mn-lt"/>
          <a:ea typeface="+mn-ea"/>
          <a:cs typeface="+mn-cs"/>
        </a:defRPr>
      </a:lvl5pPr>
      <a:lvl6pPr algn="l" defTabSz="342900" eaLnBrk="1" hangingPunct="1" latinLnBrk="0" marL="1714500" rtl="0">
        <a:defRPr kern="1200" sz="1350">
          <a:solidFill>
            <a:schemeClr val="tx1"/>
          </a:solidFill>
          <a:latin typeface="+mn-lt"/>
          <a:ea typeface="+mn-ea"/>
          <a:cs typeface="+mn-cs"/>
        </a:defRPr>
      </a:lvl6pPr>
      <a:lvl7pPr algn="l" defTabSz="342900" eaLnBrk="1" hangingPunct="1" latinLnBrk="0" marL="2057400" rtl="0">
        <a:defRPr kern="1200" sz="1350">
          <a:solidFill>
            <a:schemeClr val="tx1"/>
          </a:solidFill>
          <a:latin typeface="+mn-lt"/>
          <a:ea typeface="+mn-ea"/>
          <a:cs typeface="+mn-cs"/>
        </a:defRPr>
      </a:lvl7pPr>
      <a:lvl8pPr algn="l" defTabSz="342900" eaLnBrk="1" hangingPunct="1" latinLnBrk="0" marL="2400300" rtl="0">
        <a:defRPr kern="1200" sz="1350">
          <a:solidFill>
            <a:schemeClr val="tx1"/>
          </a:solidFill>
          <a:latin typeface="+mn-lt"/>
          <a:ea typeface="+mn-ea"/>
          <a:cs typeface="+mn-cs"/>
        </a:defRPr>
      </a:lvl8pPr>
      <a:lvl9pPr algn="l" defTabSz="342900" eaLnBrk="1" hangingPunct="1" latinLnBrk="0" marL="2743200" rtl="0">
        <a:defRPr kern="1200" sz="1350">
          <a:solidFill>
            <a:schemeClr val="tx1"/>
          </a:solidFill>
          <a:latin typeface="+mn-lt"/>
          <a:ea typeface="+mn-ea"/>
          <a:cs typeface="+mn-cs"/>
        </a:defRPr>
      </a:lvl9pPr>
    </p:otherStyle>
  </p:txStyles>
</p:sldMaster>
</file>

<file path=ppt/slides/_rels/slide1.xml.rels><?xml version="1.0" encoding="UTF-8"?><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xml" /></Relationships>
</file>

<file path=ppt/slides/_rels/slide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s>
</file>

<file path=ppt/slides/_rels/slide4.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3.xml" /></Relationships>
</file>

<file path=ppt/slides/_rels/slide7.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4.xml" /></Relationships>
</file>

<file path=ppt/slides/_rels/slide8.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5.xml" /></Relationships>
</file>

<file path=ppt/slides/_rels/slide1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6.xml" /></Relationships>
</file>

<file path=ppt/slides/_rels/slide1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7.xml" /></Relationships>
</file>

<file path=ppt/slides/_rels/slide1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8.xml" /></Relationships>
</file>

<file path=ppt/slides/_rels/slide16.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9.xml" /></Relationships>
</file>

<file path=ppt/slides/_rels/slide19.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s>
</file>

<file path=ppt/slides/_rels/slide22.xml.rels><?xml version="1.0" encoding="UTF-8"?><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s>
</file>

<file path=ppt/slides/_rels/slide24.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s>
</file>

<file path=ppt/slides/_rels/slide25.xml.rels><?xml version="1.0" encoding="UTF-8"?><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hyperlink" Target="https://data-analysis.cassion.dev/fr/cours/data-visualisation/viz-07-the-axis-that-changes-the-finding"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pPr lvl="0" indent="0" marL="0">
              <a:buNone/>
            </a:pPr>
            <a:r>
              <a:rPr/>
              <a:t>Un écart d’un demi-point, remplissant la moitié du graphique</a:t>
            </a:r>
          </a:p>
        </p:txBody>
      </p:sp>
      <p:sp>
        <p:nvSpPr>
          <p:cNvPr id="3" name="Subtitle 2"/>
          <p:cNvSpPr>
            <a:spLocks noGrp="1"/>
          </p:cNvSpPr>
          <p:nvPr>
            <p:ph idx="1" type="subTitle"/>
          </p:nvPr>
        </p:nvSpPr>
        <p:spPr>
          <a:xfrm>
            <a:off x="1371600" y="2914650"/>
            <a:ext cx="6400800" cy="1314450"/>
          </a:xfrm>
        </p:spPr>
        <p:txBody>
          <a:bodyPr/>
          <a:lstStyle/>
          <a:p>
            <a:pPr lvl="0" indent="0" marL="0">
              <a:buNone/>
            </a:pPr>
            <a:r>
              <a:rPr/>
              <a:t>Les garçons sont présents à 88,77 % et les filles à 88,21 %. Sur un axe partant de zéro, cet écart occupe 0,6 % du graphique. Tronquez l’axe à 88-89 et il en occupe 55,7 %, un grossissement de cent fois, sans qu’aucun nombre cesse d’être juste.</a:t>
            </a:r>
            <a:br/>
            <a:br/>
            <a:r>
              <a:rPr/>
              <a:t>Pierre Robentz Cassion</a:t>
            </a:r>
          </a:p>
        </p:txBody>
      </p:sp>
      <p:sp>
        <p:nvSpPr>
          <p:cNvPr id="4" name="Date Placeholder 3"/>
          <p:cNvSpPr>
            <a:spLocks noGrp="1"/>
          </p:cNvSpPr>
          <p:nvPr>
            <p:ph idx="10" sz="half" type="dt"/>
          </p:nvPr>
        </p:nvSpPr>
        <p:spPr/>
        <p:txBody>
          <a:bodyPr/>
          <a:lstStyle/>
          <a:p>
            <a:pPr lvl="0" indent="0" marL="0">
              <a:buNone/>
            </a:pPr>
            <a:r>
              <a:rPr/>
              <a:t>Leçon 7 sur 8</a:t>
            </a:r>
          </a:p>
        </p:txBody>
      </p:sp>
    </p:spTree>
  </p:cSl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Ce que couvre cette leçon</a:t>
            </a:r>
          </a:p>
        </p:txBody>
      </p:sp>
      <p:sp>
        <p:nvSpPr>
          <p:cNvPr id="3" name="Content Placeholder 2"/>
          <p:cNvSpPr>
            <a:spLocks noGrp="1"/>
          </p:cNvSpPr>
          <p:nvPr>
            <p:ph idx="1"/>
          </p:nvPr>
        </p:nvSpPr>
        <p:spPr/>
        <p:txBody>
          <a:bodyPr/>
          <a:lstStyle/>
          <a:p>
            <a:pPr lvl="0"/>
            <a:r>
              <a:rPr/>
              <a:t>Les deux mêmes nombres, quatre graphiques</a:t>
            </a:r>
          </a:p>
          <a:p>
            <a:pPr lvl="0"/>
            <a:r>
              <a:rPr/>
              <a:t>La règle, et l’exception</a:t>
            </a:r>
          </a:p>
          <a:p>
            <a:pPr lvl="0"/>
            <a:r>
              <a:rPr/>
              <a:t>Quand la troncature est le choix honnête</a:t>
            </a:r>
          </a:p>
          <a:p>
            <a:pPr lvl="0"/>
            <a:r>
              <a:rPr/>
              <a:t>Cinq autres décisions d’axe qui changent la lecture</a:t>
            </a:r>
          </a:p>
          <a:p>
            <a:pPr lvl="0"/>
            <a:r>
              <a:rPr/>
              <a:t>Le piège des données manquantes, qui est un problème d’axe</a:t>
            </a:r>
          </a:p>
          <a:p>
            <a:pPr lvl="0"/>
            <a:r>
              <a:rPr/>
              <a:t>Rapportez-le en entier</a:t>
            </a:r>
          </a:p>
          <a:p>
            <a:pPr lvl="0"/>
            <a:r>
              <a:rPr/>
              <a:t>La suite</a:t>
            </a:r>
          </a:p>
        </p:txBody>
      </p:sp>
    </p:spTree>
  </p:cSl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mêmes nombres, quatre graphiques — En Python</a:t>
            </a:r>
          </a:p>
        </p:txBody>
      </p:sp>
      <p:sp>
        <p:nvSpPr>
          <p:cNvPr id="3" name="Content Placeholder 2"/>
          <p:cNvSpPr>
            <a:spLocks noGrp="1"/>
          </p:cNvSpPr>
          <p:nvPr>
            <p:ph idx="1"/>
          </p:nvPr>
        </p:nvSpPr>
        <p:spPr/>
        <p:txBody>
          <a:bodyPr/>
          <a:lstStyle/>
          <a:p>
            <a:pPr lvl="0" indent="0">
              <a:buNone/>
            </a:pPr>
            <a:r>
              <a:rPr b="1">
                <a:solidFill>
                  <a:srgbClr val="008000"/>
                </a:solidFill>
                <a:latin typeface="Courier"/>
              </a:rPr>
              <a:t>import</a:t>
            </a:r>
            <a:r>
              <a:rPr>
                <a:latin typeface="Courier"/>
              </a:rPr>
              <a:t> matplotlib.pyplot </a:t>
            </a:r>
            <a:r>
              <a:rPr b="1">
                <a:solidFill>
                  <a:srgbClr val="008000"/>
                </a:solidFill>
                <a:latin typeface="Courier"/>
              </a:rPr>
              <a:t>as</a:t>
            </a:r>
            <a:r>
              <a:rPr>
                <a:latin typeface="Courier"/>
              </a:rPr>
              <a:t> plt</a:t>
            </a:r>
            <a:br/>
            <a:br/>
            <a:r>
              <a:rPr>
                <a:latin typeface="Courier"/>
              </a:rPr>
              <a:t>rates </a:t>
            </a:r>
            <a:r>
              <a:rPr>
                <a:solidFill>
                  <a:srgbClr val="666666"/>
                </a:solidFill>
                <a:latin typeface="Courier"/>
              </a:rPr>
              <a:t>=</a:t>
            </a:r>
            <a:r>
              <a:rPr>
                <a:latin typeface="Courier"/>
              </a:rPr>
              <a:t> {</a:t>
            </a:r>
            <a:r>
              <a:rPr>
                <a:solidFill>
                  <a:srgbClr val="4070A0"/>
                </a:solidFill>
                <a:latin typeface="Courier"/>
              </a:rPr>
              <a:t>"Boys"</a:t>
            </a:r>
            <a:r>
              <a:rPr>
                <a:latin typeface="Courier"/>
              </a:rPr>
              <a:t>: </a:t>
            </a:r>
            <a:r>
              <a:rPr>
                <a:solidFill>
                  <a:srgbClr val="40A070"/>
                </a:solidFill>
                <a:latin typeface="Courier"/>
              </a:rPr>
              <a:t>0.8877</a:t>
            </a:r>
            <a:r>
              <a:rPr>
                <a:latin typeface="Courier"/>
              </a:rPr>
              <a:t>, </a:t>
            </a:r>
            <a:r>
              <a:rPr>
                <a:solidFill>
                  <a:srgbClr val="4070A0"/>
                </a:solidFill>
                <a:latin typeface="Courier"/>
              </a:rPr>
              <a:t>"Girls"</a:t>
            </a:r>
            <a:r>
              <a:rPr>
                <a:latin typeface="Courier"/>
              </a:rPr>
              <a:t>: </a:t>
            </a:r>
            <a:r>
              <a:rPr>
                <a:solidFill>
                  <a:srgbClr val="40A070"/>
                </a:solidFill>
                <a:latin typeface="Courier"/>
              </a:rPr>
              <a:t>0.8821</a:t>
            </a:r>
            <a:r>
              <a:rPr>
                <a:latin typeface="Courier"/>
              </a:rPr>
              <a:t>}</a:t>
            </a:r>
            <a:br/>
            <a:r>
              <a:rPr>
                <a:latin typeface="Courier"/>
              </a:rPr>
              <a:t>gap </a:t>
            </a:r>
            <a:r>
              <a:rPr>
                <a:solidFill>
                  <a:srgbClr val="666666"/>
                </a:solidFill>
                <a:latin typeface="Courier"/>
              </a:rPr>
              <a:t>=</a:t>
            </a:r>
            <a:r>
              <a:rPr>
                <a:latin typeface="Courier"/>
              </a:rPr>
              <a:t> (rates[</a:t>
            </a:r>
            <a:r>
              <a:rPr>
                <a:solidFill>
                  <a:srgbClr val="4070A0"/>
                </a:solidFill>
                <a:latin typeface="Courier"/>
              </a:rPr>
              <a:t>"Boys"</a:t>
            </a:r>
            <a:r>
              <a:rPr>
                <a:latin typeface="Courier"/>
              </a:rPr>
              <a:t>] </a:t>
            </a:r>
            <a:r>
              <a:rPr>
                <a:solidFill>
                  <a:srgbClr val="666666"/>
                </a:solidFill>
                <a:latin typeface="Courier"/>
              </a:rPr>
              <a:t>-</a:t>
            </a:r>
            <a:r>
              <a:rPr>
                <a:latin typeface="Courier"/>
              </a:rPr>
              <a:t> rates[</a:t>
            </a:r>
            <a:r>
              <a:rPr>
                <a:solidFill>
                  <a:srgbClr val="4070A0"/>
                </a:solidFill>
                <a:latin typeface="Courier"/>
              </a:rPr>
              <a:t>"Girls"</a:t>
            </a:r>
            <a:r>
              <a:rPr>
                <a:latin typeface="Courier"/>
              </a:rPr>
              <a:t>]) </a:t>
            </a:r>
            <a:r>
              <a:rPr>
                <a:solidFill>
                  <a:srgbClr val="666666"/>
                </a:solidFill>
                <a:latin typeface="Courier"/>
              </a:rPr>
              <a:t>*</a:t>
            </a:r>
            <a:r>
              <a:rPr>
                <a:latin typeface="Courier"/>
              </a:rPr>
              <a:t> </a:t>
            </a:r>
            <a:r>
              <a:rPr>
                <a:solidFill>
                  <a:srgbClr val="40A070"/>
                </a:solidFill>
                <a:latin typeface="Courier"/>
              </a:rPr>
              <a:t>100</a:t>
            </a:r>
            <a:br/>
            <a:br/>
            <a:r>
              <a:rPr b="1">
                <a:solidFill>
                  <a:srgbClr val="007020"/>
                </a:solidFill>
                <a:latin typeface="Courier"/>
              </a:rPr>
              <a:t>for</a:t>
            </a:r>
            <a:r>
              <a:rPr>
                <a:latin typeface="Courier"/>
              </a:rPr>
              <a:t> lo, hi </a:t>
            </a:r>
            <a:r>
              <a:rPr b="1">
                <a:solidFill>
                  <a:srgbClr val="007020"/>
                </a:solidFill>
                <a:latin typeface="Courier"/>
              </a:rPr>
              <a:t>in</a:t>
            </a:r>
            <a:r>
              <a:rPr>
                <a:latin typeface="Courier"/>
              </a:rPr>
              <a:t> [(</a:t>
            </a:r>
            <a:r>
              <a:rPr>
                <a:solidFill>
                  <a:srgbClr val="40A070"/>
                </a:solidFill>
                <a:latin typeface="Courier"/>
              </a:rPr>
              <a:t>0</a:t>
            </a:r>
            <a:r>
              <a:rPr>
                <a:latin typeface="Courier"/>
              </a:rPr>
              <a:t>, </a:t>
            </a:r>
            <a:r>
              <a:rPr>
                <a:solidFill>
                  <a:srgbClr val="40A070"/>
                </a:solidFill>
                <a:latin typeface="Courier"/>
              </a:rPr>
              <a:t>100</a:t>
            </a:r>
            <a:r>
              <a:rPr>
                <a:latin typeface="Courier"/>
              </a:rPr>
              <a:t>), (</a:t>
            </a:r>
            <a:r>
              <a:rPr>
                <a:solidFill>
                  <a:srgbClr val="40A070"/>
                </a:solidFill>
                <a:latin typeface="Courier"/>
              </a:rPr>
              <a:t>80</a:t>
            </a:r>
            <a:r>
              <a:rPr>
                <a:latin typeface="Courier"/>
              </a:rPr>
              <a:t>, </a:t>
            </a:r>
            <a:r>
              <a:rPr>
                <a:solidFill>
                  <a:srgbClr val="40A070"/>
                </a:solidFill>
                <a:latin typeface="Courier"/>
              </a:rPr>
              <a:t>95</a:t>
            </a:r>
            <a:r>
              <a:rPr>
                <a:latin typeface="Courier"/>
              </a:rPr>
              <a:t>), (</a:t>
            </a:r>
            <a:r>
              <a:rPr>
                <a:solidFill>
                  <a:srgbClr val="40A070"/>
                </a:solidFill>
                <a:latin typeface="Courier"/>
              </a:rPr>
              <a:t>87.5</a:t>
            </a:r>
            <a:r>
              <a:rPr>
                <a:latin typeface="Courier"/>
              </a:rPr>
              <a:t>, </a:t>
            </a:r>
            <a:r>
              <a:rPr>
                <a:solidFill>
                  <a:srgbClr val="40A070"/>
                </a:solidFill>
                <a:latin typeface="Courier"/>
              </a:rPr>
              <a:t>89.5</a:t>
            </a:r>
            <a:r>
              <a:rPr>
                <a:latin typeface="Courier"/>
              </a:rPr>
              <a:t>), (</a:t>
            </a:r>
            <a:r>
              <a:rPr>
                <a:solidFill>
                  <a:srgbClr val="40A070"/>
                </a:solidFill>
                <a:latin typeface="Courier"/>
              </a:rPr>
              <a:t>88</a:t>
            </a:r>
            <a:r>
              <a:rPr>
                <a:latin typeface="Courier"/>
              </a:rPr>
              <a:t>, </a:t>
            </a:r>
            <a:r>
              <a:rPr>
                <a:solidFill>
                  <a:srgbClr val="40A070"/>
                </a:solidFill>
                <a:latin typeface="Courier"/>
              </a:rPr>
              <a:t>89</a:t>
            </a:r>
            <a:r>
              <a:rPr>
                <a:latin typeface="Courier"/>
              </a:rPr>
              <a:t>)]:</a:t>
            </a:r>
            <a:br/>
            <a:r>
              <a:rPr>
                <a:latin typeface="Courier"/>
              </a:rPr>
              <a:t>    share </a:t>
            </a:r>
            <a:r>
              <a:rPr>
                <a:solidFill>
                  <a:srgbClr val="666666"/>
                </a:solidFill>
                <a:latin typeface="Courier"/>
              </a:rPr>
              <a:t>=</a:t>
            </a:r>
            <a:r>
              <a:rPr>
                <a:latin typeface="Courier"/>
              </a:rPr>
              <a:t> gap </a:t>
            </a:r>
            <a:r>
              <a:rPr>
                <a:solidFill>
                  <a:srgbClr val="666666"/>
                </a:solidFill>
                <a:latin typeface="Courier"/>
              </a:rPr>
              <a:t>/</a:t>
            </a:r>
            <a:r>
              <a:rPr>
                <a:latin typeface="Courier"/>
              </a:rPr>
              <a:t> (hi </a:t>
            </a:r>
            <a:r>
              <a:rPr>
                <a:solidFill>
                  <a:srgbClr val="666666"/>
                </a:solidFill>
                <a:latin typeface="Courier"/>
              </a:rPr>
              <a:t>-</a:t>
            </a:r>
            <a:r>
              <a:rPr>
                <a:latin typeface="Courier"/>
              </a:rPr>
              <a:t> lo) </a:t>
            </a:r>
            <a:r>
              <a:rPr>
                <a:solidFill>
                  <a:srgbClr val="666666"/>
                </a:solidFill>
                <a:latin typeface="Courier"/>
              </a:rPr>
              <a:t>*</a:t>
            </a:r>
            <a:r>
              <a:rPr>
                <a:latin typeface="Courier"/>
              </a:rPr>
              <a:t> </a:t>
            </a:r>
            <a:r>
              <a:rPr>
                <a:solidFill>
                  <a:srgbClr val="40A070"/>
                </a:solidFill>
                <a:latin typeface="Courier"/>
              </a:rPr>
              <a:t>100</a:t>
            </a:r>
            <a:br/>
            <a:r>
              <a:rPr>
                <a:latin typeface="Courier"/>
              </a:rPr>
              <a:t>    </a:t>
            </a:r>
            <a:r>
              <a:rPr>
                <a:solidFill>
                  <a:srgbClr val="008000"/>
                </a:solidFill>
                <a:latin typeface="Courier"/>
              </a:rPr>
              <a:t>print</a:t>
            </a:r>
            <a:r>
              <a:rPr>
                <a:latin typeface="Courier"/>
              </a:rPr>
              <a:t>(</a:t>
            </a:r>
            <a:r>
              <a:rPr>
                <a:solidFill>
                  <a:srgbClr val="BB6688"/>
                </a:solidFill>
                <a:latin typeface="Courier"/>
              </a:rPr>
              <a:t>f"axis </a:t>
            </a:r>
            <a:r>
              <a:rPr>
                <a:solidFill>
                  <a:srgbClr val="4070A0"/>
                </a:solidFill>
                <a:latin typeface="Courier"/>
              </a:rPr>
              <a:t>{</a:t>
            </a:r>
            <a:r>
              <a:rPr>
                <a:latin typeface="Courier"/>
              </a:rPr>
              <a:t>lo</a:t>
            </a:r>
            <a:r>
              <a:rPr>
                <a:solidFill>
                  <a:srgbClr val="4070A0"/>
                </a:solidFill>
                <a:latin typeface="Courier"/>
              </a:rPr>
              <a:t>}</a:t>
            </a:r>
            <a:r>
              <a:rPr>
                <a:solidFill>
                  <a:srgbClr val="BB6688"/>
                </a:solidFill>
                <a:latin typeface="Courier"/>
              </a:rPr>
              <a:t>-</a:t>
            </a:r>
            <a:r>
              <a:rPr>
                <a:solidFill>
                  <a:srgbClr val="4070A0"/>
                </a:solidFill>
                <a:latin typeface="Courier"/>
              </a:rPr>
              <a:t>{</a:t>
            </a:r>
            <a:r>
              <a:rPr>
                <a:latin typeface="Courier"/>
              </a:rPr>
              <a:t>hi</a:t>
            </a:r>
            <a:r>
              <a:rPr>
                <a:solidFill>
                  <a:srgbClr val="4070A0"/>
                </a:solidFill>
                <a:latin typeface="Courier"/>
              </a:rPr>
              <a:t>}</a:t>
            </a:r>
            <a:r>
              <a:rPr>
                <a:solidFill>
                  <a:srgbClr val="BB6688"/>
                </a:solidFill>
                <a:latin typeface="Courier"/>
              </a:rPr>
              <a:t>: the gap fills </a:t>
            </a:r>
            <a:r>
              <a:rPr>
                <a:solidFill>
                  <a:srgbClr val="4070A0"/>
                </a:solidFill>
                <a:latin typeface="Courier"/>
              </a:rPr>
              <a:t>{</a:t>
            </a:r>
            <a:r>
              <a:rPr>
                <a:latin typeface="Courier"/>
              </a:rPr>
              <a:t>share</a:t>
            </a:r>
            <a:r>
              <a:rPr>
                <a:solidFill>
                  <a:srgbClr val="4070A0"/>
                </a:solidFill>
                <a:latin typeface="Courier"/>
              </a:rPr>
              <a:t>:.1f}</a:t>
            </a:r>
            <a:r>
              <a:rPr>
                <a:solidFill>
                  <a:srgbClr val="BB6688"/>
                </a:solidFill>
                <a:latin typeface="Courier"/>
              </a:rPr>
              <a:t>% of the chart height"</a:t>
            </a:r>
            <a:r>
              <a:rPr>
                <a:latin typeface="Courier"/>
              </a:rPr>
              <a:t>)</a:t>
            </a:r>
          </a:p>
        </p:txBody>
      </p:sp>
    </p:spTree>
  </p:cSl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mêmes nombres, quatre graphiques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Same data, four y-limits, four different stories.</a:t>
            </a:r>
          </a:p>
        </p:txBody>
      </p:sp>
    </p:spTree>
  </p:cSl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mêmes nombres, quatre graphiques</a:t>
            </a:r>
          </a:p>
        </p:txBody>
      </p:sp>
      <p:graphicFrame>
        <p:nvGraphicFramePr>
          <p:cNvPr id="6" name="Content Placeholder 5"/>
          <p:cNvGraphicFramePr>
            <a:graphicFrameLocks noGrp="1"/>
          </p:cNvGraphicFramePr>
          <p:nvPr>
            <p:ph idx="1"/>
          </p:nvPr>
        </p:nvGraphicFramePr>
        <p:xfrm>
          <a:off x="457200" y="1193800"/>
          <a:ext cx="8229600" cy="3390900"/>
        </p:xfrm>
        <a:graphic>
          <a:graphicData uri="http://schemas.openxmlformats.org/drawingml/2006/table">
            <a:tbl>
              <a:tblPr firstRow="1" bandRow="1">
                <a:tableStyleId>{5C22544A-7EE6-4342-B048-85BDC9FD1C3A}</a:tableStyleId>
              </a:tblPr>
              <a:tblGrid>
                <a:gridCol w="2743200"/>
                <a:gridCol w="2743200"/>
                <a:gridCol w="2743200"/>
              </a:tblGrid>
              <a:tr h="0">
                <a:tc>
                  <a:txBody>
                    <a:bodyPr/>
                    <a:lstStyle/>
                    <a:p>
                      <a:pPr lvl="0" indent="0" marL="0">
                        <a:buNone/>
                      </a:pPr>
                      <a:r>
                        <a:rPr/>
                        <a:t>Axe</a:t>
                      </a:r>
                    </a:p>
                  </a:txBody>
                  <a:tcPr/>
                </a:tc>
                <a:tc>
                  <a:txBody>
                    <a:bodyPr/>
                    <a:lstStyle/>
                    <a:p>
                      <a:pPr lvl="0" indent="0" marL="0">
                        <a:buNone/>
                      </a:pPr>
                      <a:r>
                        <a:rPr/>
                        <a:t>L’écart occupe</a:t>
                      </a:r>
                    </a:p>
                  </a:txBody>
                  <a:tcPr/>
                </a:tc>
                <a:tc>
                  <a:txBody>
                    <a:bodyPr/>
                    <a:lstStyle/>
                    <a:p>
                      <a:pPr lvl="0" indent="0" marL="0">
                        <a:buNone/>
                      </a:pPr>
                      <a:r>
                        <a:rPr/>
                        <a:t>Grossissement</a:t>
                      </a:r>
                    </a:p>
                  </a:txBody>
                  <a:tcPr/>
                </a:tc>
              </a:tr>
              <a:tr h="0">
                <a:tc>
                  <a:txBody>
                    <a:bodyPr/>
                    <a:lstStyle/>
                    <a:p>
                      <a:pPr lvl="0" indent="0" marL="0">
                        <a:buNone/>
                      </a:pPr>
                      <a:r>
                        <a:rPr b="1"/>
                        <a:t>0 à 100</a:t>
                      </a:r>
                    </a:p>
                  </a:txBody>
                </a:tc>
                <a:tc>
                  <a:txBody>
                    <a:bodyPr/>
                    <a:lstStyle/>
                    <a:p>
                      <a:pPr lvl="0" indent="0" marL="0">
                        <a:buNone/>
                      </a:pPr>
                      <a:r>
                        <a:rPr/>
                        <a:t>0,6 % du graphique</a:t>
                      </a:r>
                    </a:p>
                  </a:txBody>
                </a:tc>
                <a:tc>
                  <a:txBody>
                    <a:bodyPr/>
                    <a:lstStyle/>
                    <a:p>
                      <a:pPr lvl="0" indent="0" marL="0">
                        <a:buNone/>
                      </a:pPr>
                      <a:r>
                        <a:rPr/>
                        <a:t>×1</a:t>
                      </a:r>
                    </a:p>
                  </a:txBody>
                </a:tc>
              </a:tr>
              <a:tr h="0">
                <a:tc>
                  <a:txBody>
                    <a:bodyPr/>
                    <a:lstStyle/>
                    <a:p>
                      <a:pPr lvl="0" indent="0" marL="0">
                        <a:buNone/>
                      </a:pPr>
                      <a:r>
                        <a:rPr/>
                        <a:t>80 à 95</a:t>
                      </a:r>
                    </a:p>
                  </a:txBody>
                </a:tc>
                <a:tc>
                  <a:txBody>
                    <a:bodyPr/>
                    <a:lstStyle/>
                    <a:p>
                      <a:pPr lvl="0" indent="0" marL="0">
                        <a:buNone/>
                      </a:pPr>
                      <a:r>
                        <a:rPr/>
                        <a:t>3,7 %</a:t>
                      </a:r>
                    </a:p>
                  </a:txBody>
                </a:tc>
                <a:tc>
                  <a:txBody>
                    <a:bodyPr/>
                    <a:lstStyle/>
                    <a:p>
                      <a:pPr lvl="0" indent="0" marL="0">
                        <a:buNone/>
                      </a:pPr>
                      <a:r>
                        <a:rPr/>
                        <a:t>×7</a:t>
                      </a:r>
                    </a:p>
                  </a:txBody>
                </a:tc>
              </a:tr>
              <a:tr h="0">
                <a:tc>
                  <a:txBody>
                    <a:bodyPr/>
                    <a:lstStyle/>
                    <a:p>
                      <a:pPr lvl="0" indent="0" marL="0">
                        <a:buNone/>
                      </a:pPr>
                      <a:r>
                        <a:rPr/>
                        <a:t>87,5 à 89,5</a:t>
                      </a:r>
                    </a:p>
                  </a:txBody>
                </a:tc>
                <a:tc>
                  <a:txBody>
                    <a:bodyPr/>
                    <a:lstStyle/>
                    <a:p>
                      <a:pPr lvl="0" indent="0" marL="0">
                        <a:buNone/>
                      </a:pPr>
                      <a:r>
                        <a:rPr/>
                        <a:t>27,8 %</a:t>
                      </a:r>
                    </a:p>
                  </a:txBody>
                </a:tc>
                <a:tc>
                  <a:txBody>
                    <a:bodyPr/>
                    <a:lstStyle/>
                    <a:p>
                      <a:pPr lvl="0" indent="0" marL="0">
                        <a:buNone/>
                      </a:pPr>
                      <a:r>
                        <a:rPr/>
                        <a:t>×50</a:t>
                      </a:r>
                    </a:p>
                  </a:txBody>
                </a:tc>
              </a:tr>
              <a:tr h="0">
                <a:tc>
                  <a:txBody>
                    <a:bodyPr/>
                    <a:lstStyle/>
                    <a:p>
                      <a:pPr lvl="0" indent="0" marL="0">
                        <a:buNone/>
                      </a:pPr>
                      <a:r>
                        <a:rPr b="1"/>
                        <a:t>88 à 89</a:t>
                      </a:r>
                    </a:p>
                  </a:txBody>
                </a:tc>
                <a:tc>
                  <a:txBody>
                    <a:bodyPr/>
                    <a:lstStyle/>
                    <a:p>
                      <a:pPr lvl="0" indent="0" marL="0">
                        <a:buNone/>
                      </a:pPr>
                      <a:r>
                        <a:rPr b="1"/>
                        <a:t>55,7 %</a:t>
                      </a:r>
                    </a:p>
                  </a:txBody>
                </a:tc>
                <a:tc>
                  <a:txBody>
                    <a:bodyPr/>
                    <a:lstStyle/>
                    <a:p>
                      <a:pPr lvl="0" indent="0" marL="0">
                        <a:buNone/>
                      </a:pPr>
                      <a:r>
                        <a:rPr b="1"/>
                        <a:t>×100</a:t>
                      </a:r>
                    </a:p>
                  </a:txBody>
                </a:tc>
              </a:tr>
            </a:tbl>
          </a:graphicData>
        </a:graphic>
      </p:graphicFrame>
    </p:spTree>
  </p:cSl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Les deux mêmes nombres, quatre graphiques</a:t>
            </a:r>
          </a:p>
        </p:txBody>
      </p:sp>
      <p:sp>
        <p:nvSpPr>
          <p:cNvPr id="3" name="Content Placeholder 2"/>
          <p:cNvSpPr>
            <a:spLocks noGrp="1"/>
          </p:cNvSpPr>
          <p:nvPr>
            <p:ph idx="1"/>
          </p:nvPr>
        </p:nvSpPr>
        <p:spPr/>
        <p:txBody>
          <a:bodyPr/>
          <a:lstStyle/>
          <a:p>
            <a:pPr lvl="0"/>
            <a:r>
              <a:rPr/>
              <a:t>Chacun de ces graphiques est exact — Les barres sont au bon endroit, l’axe est étiqueté, les nombres sont justes</a:t>
            </a:r>
          </a:p>
          <a:p>
            <a:pPr lvl="0"/>
            <a:r>
              <a:rPr/>
              <a:t>Tronquer l’axe d’un diagramme en barres est la façon la plus efficace d’induire en erreur avec des données justes — et…</a:t>
            </a:r>
          </a:p>
        </p:txBody>
      </p:sp>
    </p:spTree>
  </p:cSl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et l’exception</a:t>
            </a:r>
          </a:p>
        </p:txBody>
      </p:sp>
      <p:sp>
        <p:nvSpPr>
          <p:cNvPr id="3" name="Content Placeholder 2"/>
          <p:cNvSpPr>
            <a:spLocks noGrp="1"/>
          </p:cNvSpPr>
          <p:nvPr>
            <p:ph idx="1"/>
          </p:nvPr>
        </p:nvSpPr>
        <p:spPr/>
        <p:txBody>
          <a:bodyPr/>
          <a:lstStyle/>
          <a:p>
            <a:pPr lvl="0"/>
            <a:r>
              <a:rPr/>
              <a:t>L’axe des valeurs d’un diagramme en barres part de zéro. Toujours — Une barre encode sa quantité par une longueur, et…</a:t>
            </a:r>
          </a:p>
          <a:p>
            <a:pPr lvl="0"/>
            <a:r>
              <a:rPr/>
              <a:t>L’axe d’un graphique en ligne n’y est pas tenu — Une ligne encode l’évolution par la pente, et le lecteur compare des…</a:t>
            </a:r>
          </a:p>
        </p:txBody>
      </p:sp>
    </p:spTree>
  </p:cSl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et l’exception — En Python</a:t>
            </a:r>
          </a:p>
        </p:txBody>
      </p:sp>
      <p:sp>
        <p:nvSpPr>
          <p:cNvPr id="3" name="Content Placeholder 2"/>
          <p:cNvSpPr>
            <a:spLocks noGrp="1"/>
          </p:cNvSpPr>
          <p:nvPr>
            <p:ph idx="1"/>
          </p:nvPr>
        </p:nvSpPr>
        <p:spPr/>
        <p:txBody>
          <a:bodyPr/>
          <a:lstStyle/>
          <a:p>
            <a:pPr lvl="0" indent="0">
              <a:buNone/>
            </a:pPr>
            <a:r>
              <a:rPr>
                <a:latin typeface="Courier"/>
              </a:rPr>
              <a:t>fig, (a, b) </a:t>
            </a:r>
            <a:r>
              <a:rPr>
                <a:solidFill>
                  <a:srgbClr val="666666"/>
                </a:solidFill>
                <a:latin typeface="Courier"/>
              </a:rPr>
              <a:t>=</a:t>
            </a:r>
            <a:r>
              <a:rPr>
                <a:latin typeface="Courier"/>
              </a:rPr>
              <a:t> plt.subplots(</a:t>
            </a:r>
            <a:r>
              <a:rPr>
                <a:solidFill>
                  <a:srgbClr val="40A070"/>
                </a:solidFill>
                <a:latin typeface="Courier"/>
              </a:rPr>
              <a:t>1</a:t>
            </a:r>
            <a:r>
              <a:rPr>
                <a:latin typeface="Courier"/>
              </a:rPr>
              <a:t>, </a:t>
            </a:r>
            <a:r>
              <a:rPr>
                <a:solidFill>
                  <a:srgbClr val="40A070"/>
                </a:solidFill>
                <a:latin typeface="Courier"/>
              </a:rPr>
              <a:t>2</a:t>
            </a:r>
            <a:r>
              <a:rPr>
                <a:latin typeface="Courier"/>
              </a:rPr>
              <a:t>, figsize</a:t>
            </a:r>
            <a:r>
              <a:rPr>
                <a:solidFill>
                  <a:srgbClr val="666666"/>
                </a:solidFill>
                <a:latin typeface="Courier"/>
              </a:rPr>
              <a:t>=</a:t>
            </a:r>
            <a:r>
              <a:rPr>
                <a:latin typeface="Courier"/>
              </a:rPr>
              <a:t>(</a:t>
            </a:r>
            <a:r>
              <a:rPr>
                <a:solidFill>
                  <a:srgbClr val="40A070"/>
                </a:solidFill>
                <a:latin typeface="Courier"/>
              </a:rPr>
              <a:t>9</a:t>
            </a:r>
            <a:r>
              <a:rPr>
                <a:latin typeface="Courier"/>
              </a:rPr>
              <a:t>, </a:t>
            </a:r>
            <a:r>
              <a:rPr>
                <a:solidFill>
                  <a:srgbClr val="40A070"/>
                </a:solidFill>
                <a:latin typeface="Courier"/>
              </a:rPr>
              <a:t>3</a:t>
            </a:r>
            <a:r>
              <a:rPr>
                <a:latin typeface="Courier"/>
              </a:rPr>
              <a:t>))</a:t>
            </a:r>
            <a:br/>
            <a:r>
              <a:rPr>
                <a:latin typeface="Courier"/>
              </a:rPr>
              <a:t>a.bar(rates.keys(), rates.values())         </a:t>
            </a:r>
            <a:r>
              <a:rPr i="1">
                <a:solidFill>
                  <a:srgbClr val="60A0B0"/>
                </a:solidFill>
                <a:latin typeface="Courier"/>
              </a:rPr>
              <a:t># must include zero</a:t>
            </a:r>
            <a:br/>
            <a:r>
              <a:rPr>
                <a:latin typeface="Courier"/>
              </a:rPr>
              <a:t>a.set_ylim(</a:t>
            </a:r>
            <a:r>
              <a:rPr>
                <a:solidFill>
                  <a:srgbClr val="40A070"/>
                </a:solidFill>
                <a:latin typeface="Courier"/>
              </a:rPr>
              <a:t>0</a:t>
            </a:r>
            <a:r>
              <a:rPr>
                <a:latin typeface="Courier"/>
              </a:rPr>
              <a:t>, </a:t>
            </a:r>
            <a:r>
              <a:rPr>
                <a:solidFill>
                  <a:srgbClr val="40A070"/>
                </a:solidFill>
                <a:latin typeface="Courier"/>
              </a:rPr>
              <a:t>1</a:t>
            </a:r>
            <a:r>
              <a:rPr>
                <a:latin typeface="Courier"/>
              </a:rPr>
              <a:t>)</a:t>
            </a:r>
            <a:br/>
            <a:r>
              <a:rPr>
                <a:latin typeface="Courier"/>
              </a:rPr>
              <a:t>b.plot(months, completeness)                </a:t>
            </a:r>
            <a:r>
              <a:rPr i="1">
                <a:solidFill>
                  <a:srgbClr val="60A0B0"/>
                </a:solidFill>
                <a:latin typeface="Courier"/>
              </a:rPr>
              <a:t># need not include zero</a:t>
            </a:r>
            <a:br/>
            <a:r>
              <a:rPr>
                <a:latin typeface="Courier"/>
              </a:rPr>
              <a:t>b.set_ylim(</a:t>
            </a:r>
            <a:r>
              <a:rPr>
                <a:solidFill>
                  <a:srgbClr val="40A070"/>
                </a:solidFill>
                <a:latin typeface="Courier"/>
              </a:rPr>
              <a:t>0.25</a:t>
            </a:r>
            <a:r>
              <a:rPr>
                <a:latin typeface="Courier"/>
              </a:rPr>
              <a:t>, </a:t>
            </a:r>
            <a:r>
              <a:rPr>
                <a:solidFill>
                  <a:srgbClr val="40A070"/>
                </a:solidFill>
                <a:latin typeface="Courier"/>
              </a:rPr>
              <a:t>1.0</a:t>
            </a:r>
            <a:r>
              <a:rPr>
                <a:latin typeface="Courier"/>
              </a:rPr>
              <a:t>)</a:t>
            </a:r>
          </a:p>
        </p:txBody>
      </p:sp>
    </p:spTree>
  </p:cSl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et l’exception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geom_col() + expand_limits(y = 0). geom_line() + coord_cartesian(ylim = ...).</a:t>
            </a:r>
          </a:p>
        </p:txBody>
      </p:sp>
    </p:spTree>
  </p:cSl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règle, et l’exception</a:t>
            </a:r>
          </a:p>
        </p:txBody>
      </p:sp>
      <p:sp>
        <p:nvSpPr>
          <p:cNvPr id="3" name="Content Placeholder 2"/>
          <p:cNvSpPr>
            <a:spLocks noGrp="1"/>
          </p:cNvSpPr>
          <p:nvPr>
            <p:ph idx="1"/>
          </p:nvPr>
        </p:nvSpPr>
        <p:spPr/>
        <p:txBody>
          <a:bodyPr/>
          <a:lstStyle/>
          <a:p>
            <a:pPr lvl="0"/>
            <a:r>
              <a:rPr/>
              <a:t>Et quand vous tronquez l’axe d’une ligne, dites-le sur l’axe — Une marque de rupture, ou une étiquette d’axe qui…</a:t>
            </a:r>
          </a:p>
        </p:txBody>
      </p:sp>
    </p:spTree>
  </p:cSl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troncature est le choix honnête</a:t>
            </a:r>
          </a:p>
        </p:txBody>
      </p:sp>
      <p:sp>
        <p:nvSpPr>
          <p:cNvPr id="3" name="Content Placeholder 2"/>
          <p:cNvSpPr>
            <a:spLocks noGrp="1"/>
          </p:cNvSpPr>
          <p:nvPr>
            <p:ph idx="1"/>
          </p:nvPr>
        </p:nvSpPr>
        <p:spPr/>
        <p:txBody>
          <a:bodyPr/>
          <a:lstStyle/>
          <a:p>
            <a:pPr lvl="0" indent="0" marL="1270000">
              <a:buNone/>
            </a:pPr>
            <a:r>
              <a:rPr sz="2000"/>
              <a:t>Complétude mensuelle des rapports contre le plancher de 70 %. La complétude s’effondre à 28,9 % en août et remonte à 94,7 % en octobre, ce qui est une défaillance de notification et non un changement de l’épidémie.</a:t>
            </a:r>
          </a:p>
        </p:txBody>
      </p:sp>
    </p:spTree>
  </p:cSl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troncature est le choix honnête — En Python</a:t>
            </a:r>
          </a:p>
        </p:txBody>
      </p:sp>
      <p:sp>
        <p:nvSpPr>
          <p:cNvPr id="3" name="Content Placeholder 2"/>
          <p:cNvSpPr>
            <a:spLocks noGrp="1"/>
          </p:cNvSpPr>
          <p:nvPr>
            <p:ph idx="1"/>
          </p:nvPr>
        </p:nvSpPr>
        <p:spPr/>
        <p:txBody>
          <a:bodyPr/>
          <a:lstStyle/>
          <a:p>
            <a:pPr lvl="0" indent="0">
              <a:buNone/>
            </a:pPr>
            <a:r>
              <a:rPr>
                <a:latin typeface="Courier"/>
              </a:rPr>
              <a:t>values </a:t>
            </a:r>
            <a:r>
              <a:rPr>
                <a:solidFill>
                  <a:srgbClr val="666666"/>
                </a:solidFill>
                <a:latin typeface="Courier"/>
              </a:rPr>
              <a:t>=</a:t>
            </a:r>
            <a:r>
              <a:rPr>
                <a:latin typeface="Courier"/>
              </a:rPr>
              <a:t> [</a:t>
            </a:r>
            <a:r>
              <a:rPr>
                <a:solidFill>
                  <a:srgbClr val="40A070"/>
                </a:solidFill>
                <a:latin typeface="Courier"/>
              </a:rPr>
              <a:t>.921</a:t>
            </a:r>
            <a:r>
              <a:rPr>
                <a:latin typeface="Courier"/>
              </a:rPr>
              <a:t>, </a:t>
            </a:r>
            <a:r>
              <a:rPr>
                <a:solidFill>
                  <a:srgbClr val="40A070"/>
                </a:solidFill>
                <a:latin typeface="Courier"/>
              </a:rPr>
              <a:t>.816</a:t>
            </a:r>
            <a:r>
              <a:rPr>
                <a:latin typeface="Courier"/>
              </a:rPr>
              <a:t>, </a:t>
            </a:r>
            <a:r>
              <a:rPr>
                <a:solidFill>
                  <a:srgbClr val="40A070"/>
                </a:solidFill>
                <a:latin typeface="Courier"/>
              </a:rPr>
              <a:t>.737</a:t>
            </a:r>
            <a:r>
              <a:rPr>
                <a:latin typeface="Courier"/>
              </a:rPr>
              <a:t>, </a:t>
            </a:r>
            <a:r>
              <a:rPr>
                <a:solidFill>
                  <a:srgbClr val="40A070"/>
                </a:solidFill>
                <a:latin typeface="Courier"/>
              </a:rPr>
              <a:t>.868</a:t>
            </a:r>
            <a:r>
              <a:rPr>
                <a:latin typeface="Courier"/>
              </a:rPr>
              <a:t>, </a:t>
            </a:r>
            <a:r>
              <a:rPr>
                <a:solidFill>
                  <a:srgbClr val="40A070"/>
                </a:solidFill>
                <a:latin typeface="Courier"/>
              </a:rPr>
              <a:t>.842</a:t>
            </a:r>
            <a:r>
              <a:rPr>
                <a:latin typeface="Courier"/>
              </a:rPr>
              <a:t>, </a:t>
            </a:r>
            <a:r>
              <a:rPr>
                <a:solidFill>
                  <a:srgbClr val="40A070"/>
                </a:solidFill>
                <a:latin typeface="Courier"/>
              </a:rPr>
              <a:t>.868</a:t>
            </a:r>
            <a:r>
              <a:rPr>
                <a:latin typeface="Courier"/>
              </a:rPr>
              <a:t>, </a:t>
            </a:r>
            <a:r>
              <a:rPr>
                <a:solidFill>
                  <a:srgbClr val="40A070"/>
                </a:solidFill>
                <a:latin typeface="Courier"/>
              </a:rPr>
              <a:t>.816</a:t>
            </a:r>
            <a:r>
              <a:rPr>
                <a:latin typeface="Courier"/>
              </a:rPr>
              <a:t>, </a:t>
            </a:r>
            <a:r>
              <a:rPr>
                <a:solidFill>
                  <a:srgbClr val="40A070"/>
                </a:solidFill>
                <a:latin typeface="Courier"/>
              </a:rPr>
              <a:t>.289</a:t>
            </a:r>
            <a:r>
              <a:rPr>
                <a:latin typeface="Courier"/>
              </a:rPr>
              <a:t>, </a:t>
            </a:r>
            <a:r>
              <a:rPr>
                <a:solidFill>
                  <a:srgbClr val="40A070"/>
                </a:solidFill>
                <a:latin typeface="Courier"/>
              </a:rPr>
              <a:t>.447</a:t>
            </a:r>
            <a:r>
              <a:rPr>
                <a:latin typeface="Courier"/>
              </a:rPr>
              <a:t>, </a:t>
            </a:r>
            <a:r>
              <a:rPr>
                <a:solidFill>
                  <a:srgbClr val="40A070"/>
                </a:solidFill>
                <a:latin typeface="Courier"/>
              </a:rPr>
              <a:t>.947</a:t>
            </a:r>
            <a:r>
              <a:rPr>
                <a:latin typeface="Courier"/>
              </a:rPr>
              <a:t>, </a:t>
            </a:r>
            <a:r>
              <a:rPr>
                <a:solidFill>
                  <a:srgbClr val="40A070"/>
                </a:solidFill>
                <a:latin typeface="Courier"/>
              </a:rPr>
              <a:t>.763</a:t>
            </a:r>
            <a:r>
              <a:rPr>
                <a:latin typeface="Courier"/>
              </a:rPr>
              <a:t>, </a:t>
            </a:r>
            <a:r>
              <a:rPr>
                <a:solidFill>
                  <a:srgbClr val="40A070"/>
                </a:solidFill>
                <a:latin typeface="Courier"/>
              </a:rPr>
              <a:t>.868</a:t>
            </a:r>
            <a:r>
              <a:rPr>
                <a:latin typeface="Courier"/>
              </a:rPr>
              <a:t>]</a:t>
            </a:r>
            <a:br/>
            <a:r>
              <a:rPr>
                <a:solidFill>
                  <a:srgbClr val="008000"/>
                </a:solidFill>
                <a:latin typeface="Courier"/>
              </a:rPr>
              <a:t>print</a:t>
            </a:r>
            <a:r>
              <a:rPr>
                <a:latin typeface="Courier"/>
              </a:rPr>
              <a:t>(</a:t>
            </a:r>
            <a:r>
              <a:rPr>
                <a:solidFill>
                  <a:srgbClr val="BB6688"/>
                </a:solidFill>
                <a:latin typeface="Courier"/>
              </a:rPr>
              <a:t>f"range </a:t>
            </a:r>
            <a:r>
              <a:rPr>
                <a:solidFill>
                  <a:srgbClr val="4070A0"/>
                </a:solidFill>
                <a:latin typeface="Courier"/>
              </a:rPr>
              <a:t>{</a:t>
            </a:r>
            <a:r>
              <a:rPr>
                <a:solidFill>
                  <a:srgbClr val="008000"/>
                </a:solidFill>
                <a:latin typeface="Courier"/>
              </a:rPr>
              <a:t>min</a:t>
            </a:r>
            <a:r>
              <a:rPr>
                <a:latin typeface="Courier"/>
              </a:rPr>
              <a:t>(values)</a:t>
            </a:r>
            <a:r>
              <a:rPr>
                <a:solidFill>
                  <a:srgbClr val="4070A0"/>
                </a:solidFill>
                <a:latin typeface="Courier"/>
              </a:rPr>
              <a:t>:.1%}</a:t>
            </a:r>
            <a:r>
              <a:rPr>
                <a:solidFill>
                  <a:srgbClr val="BB6688"/>
                </a:solidFill>
                <a:latin typeface="Courier"/>
              </a:rPr>
              <a:t> to </a:t>
            </a:r>
            <a:r>
              <a:rPr>
                <a:solidFill>
                  <a:srgbClr val="4070A0"/>
                </a:solidFill>
                <a:latin typeface="Courier"/>
              </a:rPr>
              <a:t>{</a:t>
            </a:r>
            <a:r>
              <a:rPr>
                <a:solidFill>
                  <a:srgbClr val="008000"/>
                </a:solidFill>
                <a:latin typeface="Courier"/>
              </a:rPr>
              <a:t>max</a:t>
            </a:r>
            <a:r>
              <a:rPr>
                <a:latin typeface="Courier"/>
              </a:rPr>
              <a:t>(values)</a:t>
            </a:r>
            <a:r>
              <a:rPr>
                <a:solidFill>
                  <a:srgbClr val="4070A0"/>
                </a:solidFill>
                <a:latin typeface="Courier"/>
              </a:rPr>
              <a:t>:.1%}</a:t>
            </a:r>
            <a:r>
              <a:rPr>
                <a:solidFill>
                  <a:srgbClr val="BB6688"/>
                </a:solidFill>
                <a:latin typeface="Courier"/>
              </a:rPr>
              <a:t>"</a:t>
            </a:r>
            <a:r>
              <a:rPr>
                <a:latin typeface="Courier"/>
              </a:rPr>
              <a:t>)</a:t>
            </a:r>
          </a:p>
        </p:txBody>
      </p:sp>
    </p:spTree>
  </p:cSl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troncature est le choix honnête — En R</a:t>
            </a:r>
          </a:p>
        </p:txBody>
      </p:sp>
      <p:sp>
        <p:nvSpPr>
          <p:cNvPr id="3" name="Content Placeholder 2"/>
          <p:cNvSpPr>
            <a:spLocks noGrp="1"/>
          </p:cNvSpPr>
          <p:nvPr>
            <p:ph idx="1"/>
          </p:nvPr>
        </p:nvSpPr>
        <p:spPr/>
        <p:txBody>
          <a:bodyPr/>
          <a:lstStyle/>
          <a:p>
            <a:pPr lvl="0" indent="0">
              <a:buNone/>
            </a:pPr>
            <a:r>
              <a:rPr>
                <a:solidFill>
                  <a:srgbClr val="06287E"/>
                </a:solidFill>
                <a:latin typeface="Courier"/>
              </a:rPr>
              <a:t>range</a:t>
            </a:r>
            <a:r>
              <a:rPr>
                <a:latin typeface="Courier"/>
              </a:rPr>
              <a:t>(values)</a:t>
            </a:r>
          </a:p>
        </p:txBody>
      </p:sp>
    </p:spTree>
  </p:cSl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Quand la troncature est le choix honnête</a:t>
            </a:r>
          </a:p>
        </p:txBody>
      </p:sp>
      <p:sp>
        <p:nvSpPr>
          <p:cNvPr id="3" name="Content Placeholder 2"/>
          <p:cNvSpPr>
            <a:spLocks noGrp="1"/>
          </p:cNvSpPr>
          <p:nvPr>
            <p:ph idx="1"/>
          </p:nvPr>
        </p:nvSpPr>
        <p:spPr/>
        <p:txBody>
          <a:bodyPr/>
          <a:lstStyle/>
          <a:p>
            <a:pPr lvl="0"/>
            <a:r>
              <a:rPr/>
              <a:t>La complétude va de 28,9 % à 94,7 % — une étendue de 65,8 points sur un axe de 100 points — Les données emploient les…</a:t>
            </a:r>
          </a:p>
          <a:p>
            <a:pPr lvl="0"/>
            <a:r>
              <a:rPr/>
              <a:t>La règle à appliquer est : la troncature change-t-elle l’ampleur apparente de la variation ? — Ici, à peine, il n’y a…</a:t>
            </a:r>
          </a:p>
        </p:txBody>
      </p:sp>
    </p:spTree>
  </p:cSl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autres décisions d’axe qui changent la lecture</a:t>
            </a:r>
          </a:p>
        </p:txBody>
      </p:sp>
      <p:sp>
        <p:nvSpPr>
          <p:cNvPr id="3" name="Content Placeholder 2"/>
          <p:cNvSpPr>
            <a:spLocks noGrp="1"/>
          </p:cNvSpPr>
          <p:nvPr>
            <p:ph idx="1"/>
          </p:nvPr>
        </p:nvSpPr>
        <p:spPr/>
        <p:txBody>
          <a:bodyPr/>
          <a:lstStyle/>
          <a:p>
            <a:pPr lvl="0"/>
            <a:r>
              <a:rPr/>
              <a:t>Les axes inversés — Un taux où plus bas vaut mieux — mortalité, abandon, retard de croissance — tracé avec la pire…</a:t>
            </a:r>
          </a:p>
          <a:p>
            <a:pPr lvl="0"/>
            <a:r>
              <a:rPr/>
              <a:t>Les échelles logarithmiques — Légitimes pour une courbe épidémique couvrant trois ordres de grandeur, et lues comme…</a:t>
            </a:r>
          </a:p>
          <a:p>
            <a:pPr lvl="0"/>
            <a:r>
              <a:rPr/>
              <a:t>Les axes de pourcentage au-delà de 100 — Le taux brut de scolarisation atteint 109,2 % dans les données du cours…</a:t>
            </a:r>
          </a:p>
          <a:p>
            <a:pPr lvl="0"/>
            <a:r>
              <a:rPr/>
              <a:t>Les axes temporels à espacement irrégulier — Douze points mensuels tracés à espacement régulier alors que deux mois…</a:t>
            </a:r>
          </a:p>
          <a:p>
            <a:pPr lvl="0"/>
            <a:r>
              <a:rPr/>
              <a:t>Le rapport hauteur-largeur — La même ligne à hauteur double paraît deux fois plus pentue</a:t>
            </a:r>
          </a:p>
        </p:txBody>
      </p:sp>
    </p:spTree>
  </p:cSl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autres décisions d’axe qui changent la lecture — En Python</a:t>
            </a:r>
          </a:p>
        </p:txBody>
      </p:sp>
      <p:sp>
        <p:nvSpPr>
          <p:cNvPr id="3" name="Content Placeholder 2"/>
          <p:cNvSpPr>
            <a:spLocks noGrp="1"/>
          </p:cNvSpPr>
          <p:nvPr>
            <p:ph idx="1"/>
          </p:nvPr>
        </p:nvSpPr>
        <p:spPr/>
        <p:txBody>
          <a:bodyPr/>
          <a:lstStyle/>
          <a:p>
            <a:pPr lvl="0" indent="0">
              <a:buNone/>
            </a:pPr>
            <a:r>
              <a:rPr>
                <a:latin typeface="Courier"/>
              </a:rPr>
              <a:t>fig.set_size_inches(</a:t>
            </a:r>
            <a:r>
              <a:rPr>
                <a:solidFill>
                  <a:srgbClr val="40A070"/>
                </a:solidFill>
                <a:latin typeface="Courier"/>
              </a:rPr>
              <a:t>6.5</a:t>
            </a:r>
            <a:r>
              <a:rPr>
                <a:latin typeface="Courier"/>
              </a:rPr>
              <a:t>, </a:t>
            </a:r>
            <a:r>
              <a:rPr>
                <a:solidFill>
                  <a:srgbClr val="40A070"/>
                </a:solidFill>
                <a:latin typeface="Courier"/>
              </a:rPr>
              <a:t>4</a:t>
            </a:r>
            <a:r>
              <a:rPr>
                <a:latin typeface="Courier"/>
              </a:rPr>
              <a:t>)      </a:t>
            </a:r>
            <a:r>
              <a:rPr i="1">
                <a:solidFill>
                  <a:srgbClr val="60A0B0"/>
                </a:solidFill>
                <a:latin typeface="Courier"/>
              </a:rPr>
              <a:t># every figure in the report, the same shape</a:t>
            </a:r>
          </a:p>
        </p:txBody>
      </p:sp>
    </p:spTree>
  </p:cSl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Cinq autres décisions d’axe qui changent la lecture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ggsave(width = 6.5, height = 4) as a project default.</a:t>
            </a:r>
          </a:p>
        </p:txBody>
      </p:sp>
    </p:spTree>
  </p:cSl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des données manquantes, qui est un problème d’axe</a:t>
            </a:r>
          </a:p>
        </p:txBody>
      </p:sp>
      <p:sp>
        <p:nvSpPr>
          <p:cNvPr id="3" name="Content Placeholder 2"/>
          <p:cNvSpPr>
            <a:spLocks noGrp="1"/>
          </p:cNvSpPr>
          <p:nvPr>
            <p:ph idx="1"/>
          </p:nvPr>
        </p:nvSpPr>
        <p:spPr/>
        <p:txBody>
          <a:bodyPr/>
          <a:lstStyle/>
          <a:p>
            <a:pPr lvl="0"/>
            <a:r>
              <a:rPr/>
              <a:t>Un mois sans rapports tracé comme zéro est une affirmation que rien ne s’est passé — Un mois sans rapports retiré…</a:t>
            </a:r>
          </a:p>
        </p:txBody>
      </p:sp>
    </p:spTree>
  </p:cSl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des données manquantes, qui est un problème d’axe — En Python</a:t>
            </a:r>
          </a:p>
        </p:txBody>
      </p:sp>
      <p:sp>
        <p:nvSpPr>
          <p:cNvPr id="3" name="Content Placeholder 2"/>
          <p:cNvSpPr>
            <a:spLocks noGrp="1"/>
          </p:cNvSpPr>
          <p:nvPr>
            <p:ph idx="1"/>
          </p:nvPr>
        </p:nvSpPr>
        <p:spPr/>
        <p:txBody>
          <a:bodyPr/>
          <a:lstStyle/>
          <a:p>
            <a:pPr lvl="0" indent="0">
              <a:buNone/>
            </a:pPr>
            <a:r>
              <a:rPr>
                <a:latin typeface="Courier"/>
              </a:rPr>
              <a:t>series </a:t>
            </a:r>
            <a:r>
              <a:rPr>
                <a:solidFill>
                  <a:srgbClr val="666666"/>
                </a:solidFill>
                <a:latin typeface="Courier"/>
              </a:rPr>
              <a:t>=</a:t>
            </a:r>
            <a:r>
              <a:rPr>
                <a:latin typeface="Courier"/>
              </a:rPr>
              <a:t> series.reindex(all_months)          </a:t>
            </a:r>
            <a:r>
              <a:rPr i="1">
                <a:solidFill>
                  <a:srgbClr val="60A0B0"/>
                </a:solidFill>
                <a:latin typeface="Courier"/>
              </a:rPr>
              <a:t># missing months become NaN</a:t>
            </a:r>
            <a:br/>
            <a:r>
              <a:rPr>
                <a:latin typeface="Courier"/>
              </a:rPr>
              <a:t>ax.plot(series.index, series.values)          </a:t>
            </a:r>
            <a:r>
              <a:rPr i="1">
                <a:solidFill>
                  <a:srgbClr val="60A0B0"/>
                </a:solidFill>
                <a:latin typeface="Courier"/>
              </a:rPr>
              <a:t># matplotlib breaks the line at NaN</a:t>
            </a:r>
          </a:p>
        </p:txBody>
      </p:sp>
    </p:spTree>
  </p:cSl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des données manquantes, qui est un problème d’axe — En R</a:t>
            </a:r>
          </a:p>
        </p:txBody>
      </p:sp>
      <p:sp>
        <p:nvSpPr>
          <p:cNvPr id="3" name="Content Placeholder 2"/>
          <p:cNvSpPr>
            <a:spLocks noGrp="1"/>
          </p:cNvSpPr>
          <p:nvPr>
            <p:ph idx="1"/>
          </p:nvPr>
        </p:nvSpPr>
        <p:spPr/>
        <p:txBody>
          <a:bodyPr/>
          <a:lstStyle/>
          <a:p>
            <a:pPr lvl="0" indent="0">
              <a:buNone/>
            </a:pPr>
            <a:r>
              <a:rPr i="1">
                <a:solidFill>
                  <a:srgbClr val="60A0B0"/>
                </a:solidFill>
                <a:latin typeface="Courier"/>
              </a:rPr>
              <a:t># Do not tidyr::replace_na(0). A gap is data about the reporting system.</a:t>
            </a:r>
          </a:p>
        </p:txBody>
      </p:sp>
    </p:spTree>
  </p:cSl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Le piège des données manquantes, qui est un problème d’axe</a:t>
            </a:r>
          </a:p>
        </p:txBody>
      </p:sp>
      <p:sp>
        <p:nvSpPr>
          <p:cNvPr id="3" name="Content Placeholder 2"/>
          <p:cNvSpPr>
            <a:spLocks noGrp="1"/>
          </p:cNvSpPr>
          <p:nvPr>
            <p:ph idx="1"/>
          </p:nvPr>
        </p:nvSpPr>
        <p:spPr/>
        <p:txBody>
          <a:bodyPr/>
          <a:lstStyle/>
          <a:p>
            <a:pPr lvl="0"/>
            <a:r>
              <a:rPr/>
              <a:t>Les 28,9 % d’août sont une défaillance de notification, non une défaillance épidémiologique — Le cours d’épidémiologie…</a:t>
            </a:r>
          </a:p>
        </p:txBody>
      </p:sp>
    </p:spTree>
  </p:cSl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 — Exemple</a:t>
            </a:r>
          </a:p>
        </p:txBody>
      </p:sp>
      <p:sp>
        <p:nvSpPr>
          <p:cNvPr id="3" name="Content Placeholder 2"/>
          <p:cNvSpPr>
            <a:spLocks noGrp="1"/>
          </p:cNvSpPr>
          <p:nvPr>
            <p:ph idx="1"/>
          </p:nvPr>
        </p:nvSpPr>
        <p:spPr/>
        <p:txBody>
          <a:bodyPr/>
          <a:lstStyle/>
          <a:p>
            <a:pPr lvl="0" indent="0">
              <a:buNone/>
            </a:pPr>
            <a:r>
              <a:rPr>
                <a:latin typeface="Courier"/>
              </a:rPr>
              <a:t>Figure axis conventions
  Bar charts use zero-based value axes without exception. Where a difference
  is too small to be visible on a zero-based axis, it is reported as a
  sentence rather than as a chart.
  Line charts may use a truncated axis where the data range justifies it; the
  axis is labelled so the truncation is visible.
  Indicators where lower is better carry "lower is better" in the axis label.
  Months with no data are drawn as gaps, never as zero. Completeness is
  reported alongside any indicator whose denominator varies by month.
  All figures in this report are drawn at 6.5 by 4 inches, so vertical
  changes are comparable between charts.</a:t>
            </a:r>
          </a:p>
        </p:txBody>
      </p:sp>
    </p:spTree>
  </p:cSl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Rapportez-le en entier</a:t>
            </a:r>
          </a:p>
        </p:txBody>
      </p:sp>
      <p:sp>
        <p:nvSpPr>
          <p:cNvPr id="3" name="Content Placeholder 2"/>
          <p:cNvSpPr>
            <a:spLocks noGrp="1"/>
          </p:cNvSpPr>
          <p:nvPr>
            <p:ph idx="1"/>
          </p:nvPr>
        </p:nvSpPr>
        <p:spPr/>
        <p:txBody>
          <a:bodyPr/>
          <a:lstStyle/>
          <a:p>
            <a:pPr lvl="0"/>
            <a:r>
              <a:rPr/>
              <a:t>Le premier paragraphe vaut d’être adopté tel quel — « Rapportez-le comme une phrase plutôt que comme un graphique » est…</a:t>
            </a:r>
          </a:p>
        </p:txBody>
      </p:sp>
    </p:spTree>
  </p:cSl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a:r>
              <a:rPr/>
              <a:t>Chaque règle de ce cours est une règle que quelqu’un doit se rappeler le jour où il fait le graphique.</a:t>
            </a:r>
          </a:p>
        </p:txBody>
      </p:sp>
    </p:spTree>
  </p:cSl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lvl="0" indent="0" marL="0">
              <a:buNone/>
            </a:pPr>
            <a:r>
              <a:rPr/>
              <a:t>La suite</a:t>
            </a:r>
          </a:p>
        </p:txBody>
      </p:sp>
      <p:sp>
        <p:nvSpPr>
          <p:cNvPr id="3" name="Content Placeholder 2"/>
          <p:cNvSpPr>
            <a:spLocks noGrp="1"/>
          </p:cNvSpPr>
          <p:nvPr>
            <p:ph idx="1"/>
          </p:nvPr>
        </p:nvSpPr>
        <p:spPr/>
        <p:txBody>
          <a:bodyPr/>
          <a:lstStyle/>
          <a:p>
            <a:pPr lvl="0" indent="0" marL="0">
              <a:buNone/>
            </a:pPr>
            <a:r>
              <a:rPr/>
              <a:t>Lire la leçon complète, avec le code exécutable</a:t>
            </a:r>
          </a:p>
          <a:p>
            <a:pPr lvl="0" indent="0" marL="0">
              <a:buNone/>
            </a:pPr>
            <a:r>
              <a:rPr>
                <a:hlinkClick r:id="rId2"/>
              </a:rPr>
              <a:t>https://data-analysis.cassion.dev/fr/cours/data-visualisation/viz-07-the-axis-that-changes-the-finding</a:t>
            </a:r>
          </a:p>
        </p:txBody>
      </p:sp>
    </p:spTree>
  </p:cSl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TotalTime>
  <Words>49</Words>
  <Application>Microsoft Macintosh PowerPoint</Application>
  <PresentationFormat>On-screen Show (16:9)</PresentationFormat>
  <Paragraphs>15</Paragraphs>
  <Slides>4</Slides>
  <Notes>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vt:i4>
      </vt:variant>
    </vt:vector>
  </HeadingPairs>
  <TitlesOfParts>
    <vt:vector size="7" baseType="lpstr">
      <vt:lpstr>Arial</vt:lpstr>
      <vt:lpstr>Calibri</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Un écart d’un demi-point, remplissant la moitié du graphique</dc:title>
  <dc:creator>Pierre Robentz Cassion</dc:creator>
  <cp:keywords/>
  <dcterms:created xsi:type="dcterms:W3CDTF">2026-07-29T00:00:00Z</dcterms:created>
  <dcterms:modified xsi:type="dcterms:W3CDTF">2026-07-29T00:00:00Z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date">
    <vt:lpwstr>Leçon 7 sur 8</vt:lpwstr>
  </property>
  <property fmtid="{D5CDD505-2E9C-101B-9397-08002B2CF9AE}" pid="3" name="subtitle">
    <vt:lpwstr>Les garçons sont présents à 88,77 % et les filles à 88,21 %. Sur un axe partant de zéro, cet écart occupe 0,6 % du graphique. Tronquez l’axe à 88-89 et il en occupe 55,7 %, un grossissement de cent fois, sans qu’aucun nombre cesse d’être juste.</vt:lpwstr>
  </property>
</Properties>
</file>