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rule in this course is one someone has to remember on the day. Generating the figure from the dataset removes the remembering — and it is the only way a dataset correction moves the chart and the sentence beside it together, rather than one of them.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chart is exported to PNG in March, pasted into a report, and the dataset is corrected in May. The prose is updated because someone reads it. The chart is not, because nobody re-reads a picture. Nothing in any build can detect it. The figure is a valid image, the report is a valid document, and the number in the caption and the bar behind it now disagree. The fix is structural rather than procedural. If the figure is generated from the dataset by a script that runs on every build, a correction moves both or neither, and “remember to regenerate the chart” stops being a thing anyone has to remember.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figure on this site is declared as a function that reads a committed CSV and returns a description of a chart.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 number is typed. The 7.4% in the caption is not written into the caption — the caption states the relationship and the bars carry the values, both computed from the file. Two outputs from one description. SVG for the web, TikZ for the PDF handout and the Beamer deck. A figure written once appears in three places and cannot differ between them. Standard library only. The generators need a stock Python and no install step, so a contributor can regenerate every figure without a toolchain.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Whatever tool you use, these are what make the arrangement work. One description, many renderings. The chart is data plus labels, and the renderer is separate. That is what lets the same figure be a web SVG, a print vector and a slide without three files that drift. Bilingual by construction. Title, caption and axis label are dictionaries keyed by locale, so a figure cannot exist in one language. The platform’s translation-parity rule reaches figures for the same reason it reaches lessons. Committed output. The SVG and TikZ files are in the repository, so the site builds with no Python on the deploy path and a contributor without the toolchain can still ship a content change. A test that fails when they diverge. </a:t>
            </a:r>
            <a:r>
              <a:rPr>
                <a:latin typeface="Courier"/>
              </a:rPr>
              <a:t>figures.test.ts</a:t>
            </a:r>
            <a:r>
              <a:rPr/>
              <a:t> checks that every figure referenced by a lesson exists, that a French lesson references the French figure, that every figure exists in both languages and both formats, and that no caption is shorter than twenty characters.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same discipline, without this platform’s machinery.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the numbers out beside the chart. A CSV next to every figure is what lets a reviewer check the chart without rerunning the analysis, and what lets the caption be verified against something. One function per figure, one script that runs them all. Not a notebook where the chart is cell 34 and depends on cell 12 having been run. Save as SVG, not PNG, wherever the destination allows it: it stays sharp when someone scales it, and it is text, so it diffs.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Deterministic output or nothing. A figure that embeds the generation date changes on every run, and the diff becomes noise that hides a real change. This platform pins </a:t>
            </a:r>
            <a:r>
              <a:rPr>
                <a:latin typeface="Courier"/>
              </a:rPr>
              <a:t>SOURCE_DATE_EPOCH</a:t>
            </a:r>
            <a:r>
              <a:rPr/>
              <a:t> for exactly this reason, and the figures carry no date at all.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programme work does not have a figures pipeline and will not get one. The minimum viable version is still worth having. One script that produces every figure in the report, run before the report is sent, in one command. No chart made by hand in a spreadsheet, because that is the one that will not be regenerated. The caption generated with the figure, or at least the numbers in it read from the same object the chart was drawn from.</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single line is most of the benefit. A caption computed from the data is a caption that cannot survive the dataset being corrected without being corrected too.</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what makes the rest verifiable. A pipeline whose output churns on every run cannot be used to check anything, and one whose output is stable turns “is this chart current?” into a question the version control system answers.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course. Eight lessons and one idea: a chart is a claim, and every decision in making it — the mark, the interval, the palette, the axis, the caption — is a decision about what the claim says. The lab builds two figures for a real report through a pipeline of your own, and the exercise takes a chart that is correct in every number and finds the four decisions that made it dishonest anyway.</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8-generate-the-figu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chart and the sentence come from the same file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Every rule in this course is one someone has to remember on the day. Generating the figure from the dataset removes the remembering — and it is the only way a dataset correction moves the chart and the sentence beside it together, rather than one of them.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failure this prevents</a:t>
            </a:r>
          </a:p>
          <a:p>
            <a:pPr lvl="0"/>
            <a:r>
              <a:rPr/>
              <a:t>What this platform does</a:t>
            </a:r>
          </a:p>
          <a:p>
            <a:pPr lvl="0"/>
            <a:r>
              <a:rPr/>
              <a:t>The four properties worth copying</a:t>
            </a:r>
          </a:p>
          <a:p>
            <a:pPr lvl="0"/>
            <a:r>
              <a:rPr/>
              <a:t>Doing it in matplotlib or ggplot2</a:t>
            </a:r>
          </a:p>
          <a:p>
            <a:pPr lvl="0"/>
            <a:r>
              <a:rPr/>
              <a:t>What to commit and what to ignore</a:t>
            </a:r>
          </a:p>
          <a:p>
            <a:pPr lvl="0"/>
            <a:r>
              <a:rPr/>
              <a:t>The three-line habit for a report with no pipeline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failure this prevents</a:t>
            </a:r>
          </a:p>
        </p:txBody>
      </p:sp>
      <p:sp>
        <p:nvSpPr>
          <p:cNvPr id="3" name="Content Placeholder 2"/>
          <p:cNvSpPr>
            <a:spLocks noGrp="1"/>
          </p:cNvSpPr>
          <p:nvPr>
            <p:ph idx="1"/>
          </p:nvPr>
        </p:nvSpPr>
        <p:spPr/>
        <p:txBody>
          <a:bodyPr/>
          <a:lstStyle/>
          <a:p>
            <a:pPr lvl="0"/>
            <a:r>
              <a:rPr/>
              <a:t>Nothing in any build can detect it — The figure is a valid image, the report is a valid document, and the number in the…</a:t>
            </a:r>
          </a:p>
          <a:p>
            <a:pPr lvl="0"/>
            <a:r>
              <a:rPr/>
              <a:t>The fix is structural rather than procedural — If the figure is generated from the dataset by a script that runs 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platform does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food_security_instruments() </a:t>
            </a:r>
            <a:r>
              <a:rPr>
                <a:solidFill>
                  <a:srgbClr val="666666"/>
                </a:solidFill>
                <a:latin typeface="Courier"/>
              </a:rPr>
              <a:t>-&gt;</a:t>
            </a:r>
            <a:r>
              <a:rPr>
                <a:latin typeface="Courier"/>
              </a:rPr>
              <a:t> Figure:</a:t>
            </a:r>
            <a:br/>
            <a:r>
              <a:rPr>
                <a:latin typeface="Courier"/>
              </a:rPr>
              <a:t>    survey </a:t>
            </a:r>
            <a:r>
              <a:rPr>
                <a:solidFill>
                  <a:srgbClr val="666666"/>
                </a:solidFill>
                <a:latin typeface="Courier"/>
              </a:rPr>
              <a:t>=</a:t>
            </a:r>
            <a:r>
              <a:rPr>
                <a:latin typeface="Courier"/>
              </a:rPr>
              <a:t> read(</a:t>
            </a:r>
            <a:r>
              <a:rPr>
                <a:solidFill>
                  <a:srgbClr val="4070A0"/>
                </a:solidFill>
                <a:latin typeface="Courier"/>
              </a:rPr>
              <a:t>"food-security-survey-2024.v1.csv"</a:t>
            </a:r>
            <a:r>
              <a:rPr>
                <a:latin typeface="Courier"/>
              </a:rPr>
              <a:t>)</a:t>
            </a:r>
            <a:br/>
            <a:r>
              <a:rPr>
                <a:latin typeface="Courier"/>
              </a:rPr>
              <a:t>    coping </a:t>
            </a:r>
            <a:r>
              <a:rPr>
                <a:solidFill>
                  <a:srgbClr val="666666"/>
                </a:solidFill>
                <a:latin typeface="Courier"/>
              </a:rPr>
              <a:t>=</a:t>
            </a:r>
            <a:r>
              <a:rPr>
                <a:latin typeface="Courier"/>
              </a:rPr>
              <a:t> {row[</a:t>
            </a:r>
            <a:r>
              <a:rPr>
                <a:solidFill>
                  <a:srgbClr val="4070A0"/>
                </a:solidFill>
                <a:latin typeface="Courier"/>
              </a:rPr>
              <a:t>"household_id"</a:t>
            </a:r>
            <a:r>
              <a:rPr>
                <a:latin typeface="Courier"/>
              </a:rPr>
              <a:t>]: row </a:t>
            </a:r>
            <a:r>
              <a:rPr b="1">
                <a:solidFill>
                  <a:srgbClr val="007020"/>
                </a:solidFill>
                <a:latin typeface="Courier"/>
              </a:rPr>
              <a:t>for</a:t>
            </a:r>
            <a:r>
              <a:rPr>
                <a:latin typeface="Courier"/>
              </a:rPr>
              <a:t> row </a:t>
            </a:r>
            <a:r>
              <a:rPr b="1">
                <a:solidFill>
                  <a:srgbClr val="007020"/>
                </a:solidFill>
                <a:latin typeface="Courier"/>
              </a:rPr>
              <a:t>in</a:t>
            </a:r>
            <a:r>
              <a:rPr>
                <a:latin typeface="Courier"/>
              </a:rPr>
              <a:t> read(</a:t>
            </a:r>
            <a:r>
              <a:rPr>
                <a:solidFill>
                  <a:srgbClr val="4070A0"/>
                </a:solidFill>
                <a:latin typeface="Courier"/>
              </a:rPr>
              <a:t>"livelihood-coping-2024.v1.csv"</a:t>
            </a:r>
            <a:r>
              <a:rPr>
                <a:latin typeface="Courier"/>
              </a:rPr>
              <a:t>)}</a:t>
            </a:r>
            <a:br/>
            <a:br/>
            <a:r>
              <a:rPr>
                <a:latin typeface="Courier"/>
              </a:rPr>
              <a:t>    </a:t>
            </a:r>
            <a:r>
              <a:rPr i="1">
                <a:solidFill>
                  <a:srgbClr val="60A0B0"/>
                </a:solidFill>
                <a:latin typeface="Courier"/>
              </a:rPr>
              <a:t># ... compute the four prevalences from the rows ...</a:t>
            </a:r>
            <a:br/>
            <a:br/>
            <a:r>
              <a:rPr>
                <a:latin typeface="Courier"/>
              </a:rPr>
              <a:t>    </a:t>
            </a:r>
            <a:r>
              <a:rPr b="1">
                <a:solidFill>
                  <a:srgbClr val="007020"/>
                </a:solidFill>
                <a:latin typeface="Courier"/>
              </a:rPr>
              <a:t>return</a:t>
            </a:r>
            <a:r>
              <a:rPr>
                <a:latin typeface="Courier"/>
              </a:rPr>
              <a:t> Figure(</a:t>
            </a:r>
            <a:br/>
            <a:r>
              <a:rPr>
                <a:latin typeface="Courier"/>
              </a:rPr>
              <a:t>        slug</a:t>
            </a:r>
            <a:r>
              <a:rPr>
                <a:solidFill>
                  <a:srgbClr val="666666"/>
                </a:solidFill>
                <a:latin typeface="Courier"/>
              </a:rPr>
              <a:t>=</a:t>
            </a:r>
            <a:r>
              <a:rPr>
                <a:solidFill>
                  <a:srgbClr val="4070A0"/>
                </a:solidFill>
                <a:latin typeface="Courier"/>
              </a:rPr>
              <a:t>"food-security-instruments"</a:t>
            </a:r>
            <a:r>
              <a:rPr>
                <a:latin typeface="Courier"/>
              </a:rPr>
              <a:t>,</a:t>
            </a:r>
            <a:br/>
            <a:r>
              <a:rPr>
                <a:latin typeface="Courier"/>
              </a:rPr>
              <a:t>        kind</a:t>
            </a:r>
            <a:r>
              <a:rPr>
                <a:solidFill>
                  <a:srgbClr val="666666"/>
                </a:solidFill>
                <a:latin typeface="Courier"/>
              </a:rPr>
              <a:t>=</a:t>
            </a:r>
            <a:r>
              <a:rPr>
                <a:solidFill>
                  <a:srgbClr val="4070A0"/>
                </a:solidFill>
                <a:latin typeface="Courier"/>
              </a:rPr>
              <a:t>"bar"</a:t>
            </a:r>
            <a:r>
              <a:rPr>
                <a:latin typeface="Courier"/>
              </a:rPr>
              <a:t>,</a:t>
            </a:r>
            <a:br/>
            <a:r>
              <a:rPr>
                <a:latin typeface="Courier"/>
              </a:rPr>
              <a:t>        title</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"Four instruments, one set of households"</a:t>
            </a:r>
            <a:r>
              <a:rPr>
                <a:latin typeface="Courier"/>
              </a:rPr>
              <a:t>, </a:t>
            </a:r>
            <a:r>
              <a:rPr>
                <a:solidFill>
                  <a:srgbClr val="4070A0"/>
                </a:solidFill>
                <a:latin typeface="Courier"/>
              </a:rPr>
              <a:t>"fr"</a:t>
            </a:r>
            <a:r>
              <a:rPr>
                <a:latin typeface="Courier"/>
              </a:rPr>
              <a:t>: </a:t>
            </a:r>
            <a:r>
              <a:rPr>
                <a:solidFill>
                  <a:srgbClr val="4070A0"/>
                </a:solidFill>
                <a:latin typeface="Courier"/>
              </a:rPr>
              <a:t>"..."</a:t>
            </a:r>
            <a:r>
              <a:rPr>
                <a:latin typeface="Courier"/>
              </a:rPr>
              <a:t>},</a:t>
            </a:r>
            <a:br/>
            <a:r>
              <a:rPr>
                <a:latin typeface="Courier"/>
              </a:rPr>
              <a:t>        caption</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"Four food security instruments applied to the same 1,955 "</a:t>
            </a:r>
            <a:br/>
            <a:r>
              <a:rPr>
                <a:latin typeface="Courier"/>
              </a:rPr>
              <a:t>                       </a:t>
            </a:r>
            <a:r>
              <a:rPr>
                <a:solidFill>
                  <a:srgbClr val="4070A0"/>
                </a:solidFill>
                <a:latin typeface="Courier"/>
              </a:rPr>
              <a:t>"households. The highest prevalence is seven times the lowest..."</a:t>
            </a:r>
            <a:r>
              <a:rPr>
                <a:latin typeface="Courier"/>
              </a:rPr>
              <a:t>,</a:t>
            </a:r>
            <a:br/>
            <a:r>
              <a:rPr>
                <a:latin typeface="Courier"/>
              </a:rPr>
              <a:t>                 </a:t>
            </a:r>
            <a:r>
              <a:rPr>
                <a:solidFill>
                  <a:srgbClr val="4070A0"/>
                </a:solidFill>
                <a:latin typeface="Courier"/>
              </a:rPr>
              <a:t>"fr"</a:t>
            </a:r>
            <a:r>
              <a:rPr>
                <a:latin typeface="Courier"/>
              </a:rPr>
              <a:t>: </a:t>
            </a:r>
            <a:r>
              <a:rPr>
                <a:solidFill>
                  <a:srgbClr val="4070A0"/>
                </a:solidFill>
                <a:latin typeface="Courier"/>
              </a:rPr>
              <a:t>"..."</a:t>
            </a:r>
            <a:r>
              <a:rPr>
                <a:latin typeface="Courier"/>
              </a:rPr>
              <a:t>},</a:t>
            </a:r>
            <a:br/>
            <a:r>
              <a:rPr>
                <a:latin typeface="Courier"/>
              </a:rPr>
              <a:t>        x_label</a:t>
            </a:r>
            <a:r>
              <a:rPr>
                <a:solidFill>
                  <a:srgbClr val="666666"/>
                </a:solidFill>
                <a:latin typeface="Courier"/>
              </a:rPr>
              <a:t>=</a:t>
            </a:r>
            <a:r>
              <a:rPr>
                <a:latin typeface="Courier"/>
              </a:rPr>
              <a:t>{</a:t>
            </a:r>
            <a:r>
              <a:rPr>
                <a:solidFill>
                  <a:srgbClr val="4070A0"/>
                </a:solidFill>
                <a:latin typeface="Courier"/>
              </a:rPr>
              <a:t>"en"</a:t>
            </a:r>
            <a:r>
              <a:rPr>
                <a:latin typeface="Courier"/>
              </a:rPr>
              <a:t>: </a:t>
            </a:r>
            <a:r>
              <a:rPr>
                <a:solidFill>
                  <a:srgbClr val="4070A0"/>
                </a:solidFill>
                <a:latin typeface="Courier"/>
              </a:rPr>
              <a:t>"Households flagged (%)"</a:t>
            </a:r>
            <a:r>
              <a:rPr>
                <a:latin typeface="Courier"/>
              </a:rPr>
              <a:t>, </a:t>
            </a:r>
            <a:r>
              <a:rPr>
                <a:solidFill>
                  <a:srgbClr val="4070A0"/>
                </a:solidFill>
                <a:latin typeface="Courier"/>
              </a:rPr>
              <a:t>"fr"</a:t>
            </a:r>
            <a:r>
              <a:rPr>
                <a:latin typeface="Courier"/>
              </a:rPr>
              <a:t>: </a:t>
            </a:r>
            <a:r>
              <a:rPr>
                <a:solidFill>
                  <a:srgbClr val="4070A0"/>
                </a:solidFill>
                <a:latin typeface="Courier"/>
              </a:rPr>
              <a:t>"Ménages signalés (%)"</a:t>
            </a:r>
            <a:r>
              <a:rPr>
                <a:latin typeface="Courier"/>
              </a:rPr>
              <a:t>},</a:t>
            </a:r>
            <a:br/>
            <a:r>
              <a:rPr>
                <a:latin typeface="Courier"/>
              </a:rPr>
              <a:t>        bars</a:t>
            </a:r>
            <a:r>
              <a:rPr>
                <a:solidFill>
                  <a:srgbClr val="666666"/>
                </a:solidFill>
                <a:latin typeface="Courier"/>
              </a:rPr>
              <a:t>=</a:t>
            </a:r>
            <a:r>
              <a:rPr>
                <a:latin typeface="Courier"/>
              </a:rPr>
              <a:t>bars,</a:t>
            </a:r>
            <a:br/>
            <a:r>
              <a:rPr>
                <a:latin typeface="Courier"/>
              </a:rPr>
              <a:t>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platform does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shape in R: a function returning data plus its labels, rendered once.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platform does</a:t>
            </a:r>
          </a:p>
        </p:txBody>
      </p:sp>
      <p:sp>
        <p:nvSpPr>
          <p:cNvPr id="3" name="Content Placeholder 2"/>
          <p:cNvSpPr>
            <a:spLocks noGrp="1"/>
          </p:cNvSpPr>
          <p:nvPr>
            <p:ph idx="1"/>
          </p:nvPr>
        </p:nvSpPr>
        <p:spPr/>
        <p:txBody>
          <a:bodyPr/>
          <a:lstStyle/>
          <a:p>
            <a:pPr lvl="0"/>
            <a:r>
              <a:rPr/>
              <a:t>No number is typed — The 7.4% in the caption is not written into the caption — the caption states the relationship and…</a:t>
            </a:r>
          </a:p>
          <a:p>
            <a:pPr lvl="0"/>
            <a:r>
              <a:rPr/>
              <a:t>Two outputs from one description — SVG for the web, TikZ for the PDF handout and the Beamer deck</a:t>
            </a:r>
          </a:p>
          <a:p>
            <a:pPr lvl="0"/>
            <a:r>
              <a:rPr/>
              <a:t>Standard library only — The generators need a stock Python and no install step, so a contributor can regenerate every…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properties worth copying</a:t>
            </a:r>
          </a:p>
        </p:txBody>
      </p:sp>
      <p:sp>
        <p:nvSpPr>
          <p:cNvPr id="3" name="Content Placeholder 2"/>
          <p:cNvSpPr>
            <a:spLocks noGrp="1"/>
          </p:cNvSpPr>
          <p:nvPr>
            <p:ph idx="1"/>
          </p:nvPr>
        </p:nvSpPr>
        <p:spPr/>
        <p:txBody>
          <a:bodyPr/>
          <a:lstStyle/>
          <a:p>
            <a:pPr lvl="0"/>
            <a:r>
              <a:rPr/>
              <a:t>One description, many renderings — The chart is data plus labels, and the renderer is separate</a:t>
            </a:r>
          </a:p>
          <a:p>
            <a:pPr lvl="0"/>
            <a:r>
              <a:rPr/>
              <a:t>Bilingual by construction — Title, caption and axis label are dictionaries keyed by locale, so a figure cannot exist in…</a:t>
            </a:r>
          </a:p>
          <a:p>
            <a:pPr lvl="0"/>
            <a:r>
              <a:rPr/>
              <a:t>Committed output — The SVG and TikZ files are in the repository, so the site builds with no Python on the deploy path…</a:t>
            </a:r>
          </a:p>
          <a:p>
            <a:pPr lvl="0"/>
            <a:r>
              <a:rPr/>
              <a:t>A test that fails when they diverge — </a:t>
            </a:r>
            <a:r>
              <a:rPr>
                <a:latin typeface="Courier"/>
              </a:rPr>
              <a:t>figures.test.ts</a:t>
            </a:r>
            <a:r>
              <a:rPr/>
              <a:t> checks that every figure referenced by a lesson exists, that 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properties worth copying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check that matters most, in one line:</a:t>
            </a:r>
            <a:br/>
            <a:r>
              <a:rPr b="1">
                <a:solidFill>
                  <a:srgbClr val="007020"/>
                </a:solidFill>
                <a:latin typeface="Courier"/>
              </a:rPr>
              <a:t>assert</a:t>
            </a:r>
            <a:r>
              <a:rPr>
                <a:latin typeface="Courier"/>
              </a:rPr>
              <a:t> (OUT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figure</a:t>
            </a:r>
            <a:r>
              <a:rPr>
                <a:solidFill>
                  <a:srgbClr val="4070A0"/>
                </a:solidFill>
                <a:latin typeface="Courier"/>
              </a:rPr>
              <a:t>.</a:t>
            </a:r>
            <a:r>
              <a:rPr>
                <a:latin typeface="Courier"/>
              </a:rPr>
              <a:t>slug</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locale</a:t>
            </a:r>
            <a:r>
              <a:rPr>
                <a:solidFill>
                  <a:srgbClr val="4070A0"/>
                </a:solidFill>
                <a:latin typeface="Courier"/>
              </a:rPr>
              <a:t>}</a:t>
            </a:r>
            <a:r>
              <a:rPr>
                <a:solidFill>
                  <a:srgbClr val="BB6688"/>
                </a:solidFill>
                <a:latin typeface="Courier"/>
              </a:rPr>
              <a:t>.svg"</a:t>
            </a:r>
            <a:r>
              <a:rPr>
                <a:latin typeface="Courier"/>
              </a:rPr>
              <a:t>).exists()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properties worth copying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test is what turns a convention into a constraint.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Doing it in matplotlib or ggplot2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pathlib</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FIGURES </a:t>
            </a:r>
            <a:r>
              <a:rPr>
                <a:solidFill>
                  <a:srgbClr val="666666"/>
                </a:solidFill>
                <a:latin typeface="Courier"/>
              </a:rPr>
              <a:t>=</a:t>
            </a:r>
            <a:r>
              <a:rPr>
                <a:latin typeface="Courier"/>
              </a:rPr>
              <a:t> pathlib.Path(</a:t>
            </a:r>
            <a:r>
              <a:rPr>
                <a:solidFill>
                  <a:srgbClr val="4070A0"/>
                </a:solidFill>
                <a:latin typeface="Courier"/>
              </a:rPr>
              <a:t>"outputs/figures"</a:t>
            </a:r>
            <a:r>
              <a:rPr>
                <a:latin typeface="Courier"/>
              </a:rPr>
              <a:t>)</a:t>
            </a:r>
            <a:br/>
            <a:br/>
            <a:r>
              <a:rPr b="1">
                <a:solidFill>
                  <a:srgbClr val="007020"/>
                </a:solidFill>
                <a:latin typeface="Courier"/>
              </a:rPr>
              <a:t>def</a:t>
            </a:r>
            <a:r>
              <a:rPr>
                <a:latin typeface="Courier"/>
              </a:rPr>
              <a:t> gam_by_commune() </a:t>
            </a:r>
            <a:r>
              <a:rPr>
                <a:solidFill>
                  <a:srgbClr val="666666"/>
                </a:solidFill>
                <a:latin typeface="Courier"/>
              </a:rPr>
              <a:t>-&gt;</a:t>
            </a:r>
            <a:r>
              <a:rPr>
                <a:latin typeface="Courier"/>
              </a:rPr>
              <a:t> </a:t>
            </a:r>
            <a:r>
              <a:rPr>
                <a:solidFill>
                  <a:srgbClr val="19177C"/>
                </a:solidFill>
                <a:latin typeface="Courier"/>
              </a:rPr>
              <a:t>None</a:t>
            </a:r>
            <a:r>
              <a:rPr>
                <a:latin typeface="Courier"/>
              </a:rPr>
              <a:t>:</a:t>
            </a:r>
            <a:br/>
            <a:r>
              <a:rPr>
                <a:latin typeface="Courier"/>
              </a:rPr>
              <a:t>    screening </a:t>
            </a:r>
            <a:r>
              <a:rPr>
                <a:solidFill>
                  <a:srgbClr val="666666"/>
                </a:solidFill>
                <a:latin typeface="Courier"/>
              </a:rPr>
              <a:t>=</a:t>
            </a:r>
            <a:r>
              <a:rPr>
                <a:latin typeface="Courier"/>
              </a:rPr>
              <a:t> pd.read_csv(</a:t>
            </a:r>
            <a:r>
              <a:rPr>
                <a:solidFill>
                  <a:srgbClr val="4070A0"/>
                </a:solidFill>
                <a:latin typeface="Courier"/>
              </a:rPr>
              <a:t>"data/muac-screening-artibonite-2024.v1.csv"</a:t>
            </a:r>
            <a:r>
              <a:rPr>
                <a:latin typeface="Courier"/>
              </a:rPr>
              <a:t>)</a:t>
            </a:r>
            <a:br/>
            <a:r>
              <a:rPr>
                <a:latin typeface="Courier"/>
              </a:rPr>
              <a:t>    summary </a:t>
            </a:r>
            <a:r>
              <a:rPr>
                <a:solidFill>
                  <a:srgbClr val="666666"/>
                </a:solidFill>
                <a:latin typeface="Courier"/>
              </a:rPr>
              <a:t>=</a:t>
            </a:r>
            <a:r>
              <a:rPr>
                <a:latin typeface="Courier"/>
              </a:rPr>
              <a:t> (screening.assign(case</a:t>
            </a:r>
            <a:r>
              <a:rPr>
                <a:solidFill>
                  <a:srgbClr val="666666"/>
                </a:solidFill>
                <a:latin typeface="Courier"/>
              </a:rPr>
              <a:t>=</a:t>
            </a:r>
            <a:r>
              <a:rPr>
                <a:latin typeface="Courier"/>
              </a:rPr>
              <a:t>screening[</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               .groupby(</a:t>
            </a:r>
            <a:r>
              <a:rPr>
                <a:solidFill>
                  <a:srgbClr val="4070A0"/>
                </a:solidFill>
                <a:latin typeface="Courier"/>
              </a:rPr>
              <a:t>"commune"</a:t>
            </a:r>
            <a:r>
              <a:rPr>
                <a:latin typeface="Courier"/>
              </a:rPr>
              <a:t>)[</a:t>
            </a:r>
            <a:r>
              <a:rPr>
                <a:solidFill>
                  <a:srgbClr val="4070A0"/>
                </a:solidFill>
                <a:latin typeface="Courier"/>
              </a:rPr>
              <a:t>"case"</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               .sort_values(</a:t>
            </a:r>
            <a:r>
              <a:rPr>
                <a:solidFill>
                  <a:srgbClr val="4070A0"/>
                </a:solidFill>
                <a:latin typeface="Courier"/>
              </a:rPr>
              <a:t>"mean"</a:t>
            </a:r>
            <a:r>
              <a:rPr>
                <a:latin typeface="Courier"/>
              </a:rPr>
              <a:t>))</a:t>
            </a:r>
            <a:br/>
            <a:br/>
            <a:r>
              <a:rPr>
                <a:latin typeface="Courier"/>
              </a:rPr>
              <a:t>    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6.5</a:t>
            </a:r>
            <a:r>
              <a:rPr>
                <a:latin typeface="Courier"/>
              </a:rPr>
              <a:t>, </a:t>
            </a:r>
            <a:r>
              <a:rPr>
                <a:solidFill>
                  <a:srgbClr val="40A070"/>
                </a:solidFill>
                <a:latin typeface="Courier"/>
              </a:rPr>
              <a:t>4</a:t>
            </a:r>
            <a:r>
              <a:rPr>
                <a:latin typeface="Courier"/>
              </a:rPr>
              <a:t>))</a:t>
            </a:r>
            <a:br/>
            <a:r>
              <a:rPr>
                <a:latin typeface="Courier"/>
              </a:rPr>
              <a:t>    ax.barh(summary.index, summary[</a:t>
            </a:r>
            <a:r>
              <a:rPr>
                <a:solidFill>
                  <a:srgbClr val="4070A0"/>
                </a:solidFill>
                <a:latin typeface="Courier"/>
              </a:rPr>
              <a:t>"mean"</a:t>
            </a:r>
            <a:r>
              <a:rPr>
                <a:latin typeface="Courier"/>
              </a:rPr>
              <a:t>])</a:t>
            </a:r>
            <a:br/>
            <a:r>
              <a:rPr>
                <a:latin typeface="Courier"/>
              </a:rPr>
              <a:t>    ax.set_xlabel(</a:t>
            </a:r>
            <a:r>
              <a:rPr>
                <a:solidFill>
                  <a:srgbClr val="4070A0"/>
                </a:solidFill>
                <a:latin typeface="Courier"/>
              </a:rPr>
              <a:t>"GAM (%)"</a:t>
            </a:r>
            <a:r>
              <a:rPr>
                <a:latin typeface="Courier"/>
              </a:rPr>
              <a:t>)</a:t>
            </a:r>
            <a:br/>
            <a:r>
              <a:rPr>
                <a:latin typeface="Courier"/>
              </a:rPr>
              <a:t>    fig.savefig(FIGURES </a:t>
            </a:r>
            <a:r>
              <a:rPr>
                <a:solidFill>
                  <a:srgbClr val="666666"/>
                </a:solidFill>
                <a:latin typeface="Courier"/>
              </a:rPr>
              <a:t>/</a:t>
            </a:r>
            <a:r>
              <a:rPr>
                <a:latin typeface="Courier"/>
              </a:rPr>
              <a:t> </a:t>
            </a:r>
            <a:r>
              <a:rPr>
                <a:solidFill>
                  <a:srgbClr val="4070A0"/>
                </a:solidFill>
                <a:latin typeface="Courier"/>
              </a:rPr>
              <a:t>"gam-by-commune.svg"</a:t>
            </a:r>
            <a:r>
              <a:rPr>
                <a:latin typeface="Courier"/>
              </a:rPr>
              <a:t>, bbox_inches</a:t>
            </a:r>
            <a:r>
              <a:rPr>
                <a:solidFill>
                  <a:srgbClr val="666666"/>
                </a:solidFill>
                <a:latin typeface="Courier"/>
              </a:rPr>
              <a:t>=</a:t>
            </a:r>
            <a:r>
              <a:rPr>
                <a:solidFill>
                  <a:srgbClr val="4070A0"/>
                </a:solidFill>
                <a:latin typeface="Courier"/>
              </a:rPr>
              <a:t>"tight"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Doing it in matplotlib or ggplot2 — In Python (cont.)</a:t>
            </a:r>
          </a:p>
        </p:txBody>
      </p:sp>
      <p:sp>
        <p:nvSpPr>
          <p:cNvPr id="3" name="Content Placeholder 2"/>
          <p:cNvSpPr>
            <a:spLocks noGrp="1"/>
          </p:cNvSpPr>
          <p:nvPr>
            <p:ph idx="1"/>
          </p:nvPr>
        </p:nvSpPr>
        <p:spPr/>
        <p:txBody>
          <a:bodyPr/>
          <a:lstStyle/>
          <a:p>
            <a:pPr lvl="0" indent="0">
              <a:buNone/>
            </a:pPr>
            <a:r>
              <a:rPr>
                <a:latin typeface="Courier"/>
              </a:rPr>
              <a:t>    plt.close(fig)</a:t>
            </a:r>
            <a:br/>
            <a:br/>
            <a:r>
              <a:rPr>
                <a:latin typeface="Courier"/>
              </a:rPr>
              <a:t>    summary.to_csv(FIGURES </a:t>
            </a:r>
            <a:r>
              <a:rPr>
                <a:solidFill>
                  <a:srgbClr val="666666"/>
                </a:solidFill>
                <a:latin typeface="Courier"/>
              </a:rPr>
              <a:t>/</a:t>
            </a:r>
            <a:r>
              <a:rPr>
                <a:latin typeface="Courier"/>
              </a:rPr>
              <a:t> </a:t>
            </a:r>
            <a:r>
              <a:rPr>
                <a:solidFill>
                  <a:srgbClr val="4070A0"/>
                </a:solidFill>
                <a:latin typeface="Courier"/>
              </a:rPr>
              <a:t>"gam-by-commune.csv"</a:t>
            </a:r>
            <a:r>
              <a:rPr>
                <a:latin typeface="Courier"/>
              </a:rPr>
              <a:t>)     </a:t>
            </a:r>
            <a:r>
              <a:rPr i="1">
                <a:solidFill>
                  <a:srgbClr val="60A0B0"/>
                </a:solidFill>
                <a:latin typeface="Courier"/>
              </a:rPr>
              <a:t># the numbers, beside the chart</a:t>
            </a:r>
            <a:br/>
            <a:br/>
            <a:r>
              <a:rPr b="1">
                <a:solidFill>
                  <a:srgbClr val="007020"/>
                </a:solidFill>
                <a:latin typeface="Courier"/>
              </a:rPr>
              <a:t>if</a:t>
            </a:r>
            <a:r>
              <a:rPr>
                <a:latin typeface="Courier"/>
              </a:rPr>
              <a:t> </a:t>
            </a:r>
            <a:r>
              <a:rPr>
                <a:solidFill>
                  <a:srgbClr val="19177C"/>
                </a:solidFill>
                <a:latin typeface="Courier"/>
              </a:rPr>
              <a:t>__name__</a:t>
            </a:r>
            <a:r>
              <a:rPr>
                <a:latin typeface="Courier"/>
              </a:rPr>
              <a:t> </a:t>
            </a:r>
            <a:r>
              <a:rPr>
                <a:solidFill>
                  <a:srgbClr val="666666"/>
                </a:solidFill>
                <a:latin typeface="Courier"/>
              </a:rPr>
              <a:t>==</a:t>
            </a:r>
            <a:r>
              <a:rPr>
                <a:latin typeface="Courier"/>
              </a:rPr>
              <a:t> </a:t>
            </a:r>
            <a:r>
              <a:rPr>
                <a:solidFill>
                  <a:srgbClr val="4070A0"/>
                </a:solidFill>
                <a:latin typeface="Courier"/>
              </a:rPr>
              <a:t>"__main__"</a:t>
            </a:r>
            <a:r>
              <a:rPr>
                <a:latin typeface="Courier"/>
              </a:rPr>
              <a:t>:</a:t>
            </a:r>
            <a:br/>
            <a:r>
              <a:rPr>
                <a:latin typeface="Courier"/>
              </a:rPr>
              <a:t>    FIGURES.mkdir(parents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    gam_by_commune()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Doing it in matplotlib or ggplot2 — In R</a:t>
            </a:r>
          </a:p>
        </p:txBody>
      </p:sp>
      <p:sp>
        <p:nvSpPr>
          <p:cNvPr id="3" name="Content Placeholder 2"/>
          <p:cNvSpPr>
            <a:spLocks noGrp="1"/>
          </p:cNvSpPr>
          <p:nvPr>
            <p:ph idx="1"/>
          </p:nvPr>
        </p:nvSpPr>
        <p:spPr/>
        <p:txBody>
          <a:bodyPr/>
          <a:lstStyle/>
          <a:p>
            <a:pPr lvl="0" indent="0">
              <a:buNone/>
            </a:pPr>
            <a:r>
              <a:rPr>
                <a:latin typeface="Courier"/>
              </a:rPr>
              <a:t>gam_by_commune </a:t>
            </a:r>
            <a:r>
              <a:rPr>
                <a:solidFill>
                  <a:srgbClr val="007020"/>
                </a:solidFill>
                <a:latin typeface="Courier"/>
              </a:rPr>
              <a:t>&lt;-</a:t>
            </a:r>
            <a:r>
              <a:rPr>
                <a:latin typeface="Courier"/>
              </a:rPr>
              <a:t> </a:t>
            </a:r>
            <a:r>
              <a:rPr b="1">
                <a:solidFill>
                  <a:srgbClr val="007020"/>
                </a:solidFill>
                <a:latin typeface="Courier"/>
              </a:rPr>
              <a:t>function</a:t>
            </a:r>
            <a:r>
              <a:rPr>
                <a:latin typeface="Courier"/>
              </a:rPr>
              <a:t>() {</a:t>
            </a:r>
            <a:br/>
            <a:r>
              <a:rPr>
                <a:latin typeface="Courier"/>
              </a:rPr>
              <a:t>  summary </a:t>
            </a:r>
            <a:r>
              <a:rPr>
                <a:solidFill>
                  <a:srgbClr val="007020"/>
                </a:solidFill>
                <a:latin typeface="Courier"/>
              </a:rPr>
              <a:t>&lt;-</a:t>
            </a:r>
            <a:r>
              <a:rPr>
                <a:latin typeface="Courier"/>
              </a:rPr>
              <a:t> screening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case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gam =</a:t>
            </a:r>
            <a:r>
              <a:rPr>
                <a:latin typeface="Courier"/>
              </a:rPr>
              <a:t> </a:t>
            </a:r>
            <a:r>
              <a:rPr>
                <a:solidFill>
                  <a:srgbClr val="06287E"/>
                </a:solidFill>
                <a:latin typeface="Courier"/>
              </a:rPr>
              <a:t>mean</a:t>
            </a:r>
            <a:r>
              <a:rPr>
                <a:latin typeface="Courier"/>
              </a:rPr>
              <a:t>(case),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commune)</a:t>
            </a:r>
            <a:br/>
            <a:br/>
            <a:r>
              <a:rPr>
                <a:latin typeface="Courier"/>
              </a:rPr>
              <a:t>  </a:t>
            </a:r>
            <a:r>
              <a:rPr>
                <a:solidFill>
                  <a:srgbClr val="06287E"/>
                </a:solidFill>
                <a:latin typeface="Courier"/>
              </a:rPr>
              <a:t>ggsave</a:t>
            </a:r>
            <a:r>
              <a:rPr>
                <a:latin typeface="Courier"/>
              </a:rPr>
              <a:t>(</a:t>
            </a:r>
            <a:r>
              <a:rPr>
                <a:solidFill>
                  <a:srgbClr val="4070A0"/>
                </a:solidFill>
                <a:latin typeface="Courier"/>
              </a:rPr>
              <a:t>"outputs/figures/gam-by-commune.svg"</a:t>
            </a:r>
            <a:r>
              <a:rPr>
                <a:latin typeface="Courier"/>
              </a:rPr>
              <a:t>, </a:t>
            </a:r>
            <a:r>
              <a:rPr>
                <a:solidFill>
                  <a:srgbClr val="7D9029"/>
                </a:solidFill>
                <a:latin typeface="Courier"/>
              </a:rPr>
              <a:t>width =</a:t>
            </a:r>
            <a:r>
              <a:rPr>
                <a:latin typeface="Courier"/>
              </a:rPr>
              <a:t> </a:t>
            </a:r>
            <a:r>
              <a:rPr>
                <a:solidFill>
                  <a:srgbClr val="40A070"/>
                </a:solidFill>
                <a:latin typeface="Courier"/>
              </a:rPr>
              <a:t>6.5</a:t>
            </a:r>
            <a:r>
              <a:rPr>
                <a:latin typeface="Courier"/>
              </a:rPr>
              <a:t>, </a:t>
            </a:r>
            <a:r>
              <a:rPr>
                <a:solidFill>
                  <a:srgbClr val="7D9029"/>
                </a:solidFill>
                <a:latin typeface="Courier"/>
              </a:rPr>
              <a:t>height =</a:t>
            </a:r>
            <a:r>
              <a:rPr>
                <a:latin typeface="Courier"/>
              </a:rPr>
              <a:t> </a:t>
            </a:r>
            <a:r>
              <a:rPr>
                <a:solidFill>
                  <a:srgbClr val="40A070"/>
                </a:solidFill>
                <a:latin typeface="Courier"/>
              </a:rPr>
              <a:t>4</a:t>
            </a:r>
            <a:r>
              <a:rPr>
                <a:latin typeface="Courier"/>
              </a:rPr>
              <a:t>)</a:t>
            </a:r>
            <a:br/>
            <a:r>
              <a:rPr>
                <a:latin typeface="Courier"/>
              </a:rPr>
              <a:t>  </a:t>
            </a:r>
            <a:r>
              <a:rPr>
                <a:solidFill>
                  <a:srgbClr val="06287E"/>
                </a:solidFill>
                <a:latin typeface="Courier"/>
              </a:rPr>
              <a:t>write_csv</a:t>
            </a:r>
            <a:r>
              <a:rPr>
                <a:latin typeface="Courier"/>
              </a:rPr>
              <a:t>(summary, </a:t>
            </a:r>
            <a:r>
              <a:rPr>
                <a:solidFill>
                  <a:srgbClr val="4070A0"/>
                </a:solidFill>
                <a:latin typeface="Courier"/>
              </a:rPr>
              <a:t>"outputs/figures/gam-by-commune.csv"</a:t>
            </a:r>
            <a:r>
              <a:rPr>
                <a:latin typeface="Courier"/>
              </a:rPr>
              <a: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Doing it in matplotlib or ggplot2</a:t>
            </a:r>
          </a:p>
        </p:txBody>
      </p:sp>
      <p:sp>
        <p:nvSpPr>
          <p:cNvPr id="3" name="Content Placeholder 2"/>
          <p:cNvSpPr>
            <a:spLocks noGrp="1"/>
          </p:cNvSpPr>
          <p:nvPr>
            <p:ph idx="1"/>
          </p:nvPr>
        </p:nvSpPr>
        <p:spPr/>
        <p:txBody>
          <a:bodyPr/>
          <a:lstStyle/>
          <a:p>
            <a:pPr lvl="0"/>
            <a:r>
              <a:rPr/>
              <a:t>Write the numbers out beside the chart — A CSV next to every figure is what lets a reviewer check the chart without…</a:t>
            </a:r>
          </a:p>
          <a:p>
            <a:pPr lvl="0"/>
            <a:r>
              <a:rPr/>
              <a:t>One function per figure, one script that runs them all — Not a notebook where the chart is cell 34 and depends on cell…</a:t>
            </a:r>
          </a:p>
          <a:p>
            <a:pPr lvl="0"/>
            <a:r>
              <a:rPr/>
              <a:t>Save as SVG, not PNG — wherever the destination allows it: it stays sharp when someone scales it, and it is text, so it…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commit and what to ignore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Commit</a:t>
                      </a:r>
                    </a:p>
                  </a:txBody>
                  <a:tcPr/>
                </a:tc>
                <a:tc>
                  <a:txBody>
                    <a:bodyPr/>
                    <a:lstStyle/>
                    <a:p>
                      <a:pPr lvl="0" indent="0" marL="0">
                        <a:buNone/>
                      </a:pPr>
                      <a:r>
                        <a:rPr/>
                        <a:t>Ignore</a:t>
                      </a:r>
                    </a:p>
                  </a:txBody>
                  <a:tcPr/>
                </a:tc>
              </a:tr>
              <a:tr h="0">
                <a:tc>
                  <a:txBody>
                    <a:bodyPr/>
                    <a:lstStyle/>
                    <a:p>
                      <a:pPr lvl="0" indent="0" marL="0">
                        <a:buNone/>
                      </a:pPr>
                      <a:r>
                        <a:rPr/>
                        <a:t>The generating script</a:t>
                      </a:r>
                    </a:p>
                  </a:txBody>
                </a:tc>
                <a:tc>
                  <a:txBody>
                    <a:bodyPr/>
                    <a:lstStyle/>
                    <a:p>
                      <a:pPr lvl="0" indent="0" marL="0">
                        <a:buNone/>
                      </a:pPr>
                      <a:r>
                        <a:rPr/>
                        <a:t>The exported PNG previews</a:t>
                      </a:r>
                    </a:p>
                  </a:txBody>
                </a:tc>
              </a:tr>
              <a:tr h="0">
                <a:tc>
                  <a:txBody>
                    <a:bodyPr/>
                    <a:lstStyle/>
                    <a:p>
                      <a:pPr lvl="0" indent="0" marL="0">
                        <a:buNone/>
                      </a:pPr>
                      <a:r>
                        <a:rPr/>
                        <a:t>The figure output, if the build cannot run Python</a:t>
                      </a:r>
                    </a:p>
                  </a:txBody>
                </a:tc>
                <a:tc>
                  <a:txBody>
                    <a:bodyPr/>
                    <a:lstStyle/>
                    <a:p>
                      <a:pPr lvl="0" indent="0" marL="0">
                        <a:buNone/>
                      </a:pPr>
                      <a:r>
                        <a:rPr/>
                        <a:t>Notebook checkpoints</a:t>
                      </a:r>
                    </a:p>
                  </a:txBody>
                </a:tc>
              </a:tr>
              <a:tr h="0">
                <a:tc>
                  <a:txBody>
                    <a:bodyPr/>
                    <a:lstStyle/>
                    <a:p>
                      <a:pPr lvl="0" indent="0" marL="0">
                        <a:buNone/>
                      </a:pPr>
                      <a:r>
                        <a:rPr/>
                        <a:t>The numbers CSV beside each figure</a:t>
                      </a:r>
                    </a:p>
                  </a:txBody>
                </a:tc>
                <a:tc>
                  <a:txBody>
                    <a:bodyPr/>
                    <a:lstStyle/>
                    <a:p>
                      <a:pPr lvl="0" indent="0" marL="0">
                        <a:buNone/>
                      </a:pPr>
                      <a:r>
                        <a:rPr/>
                        <a:t>Anything with a timestamp in it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commit and what to ignore</a:t>
            </a:r>
          </a:p>
        </p:txBody>
      </p:sp>
      <p:sp>
        <p:nvSpPr>
          <p:cNvPr id="3" name="Content Placeholder 2"/>
          <p:cNvSpPr>
            <a:spLocks noGrp="1"/>
          </p:cNvSpPr>
          <p:nvPr>
            <p:ph idx="1"/>
          </p:nvPr>
        </p:nvSpPr>
        <p:spPr/>
        <p:txBody>
          <a:bodyPr/>
          <a:lstStyle/>
          <a:p>
            <a:pPr lvl="0"/>
            <a:r>
              <a:rPr/>
              <a:t>Deterministic output or nothing — A figure that embeds the generation date changes on every run, and the diff becomes…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three-line habit for a report with no pipeline</a:t>
            </a:r>
          </a:p>
        </p:txBody>
      </p:sp>
      <p:sp>
        <p:nvSpPr>
          <p:cNvPr id="3" name="Content Placeholder 2"/>
          <p:cNvSpPr>
            <a:spLocks noGrp="1"/>
          </p:cNvSpPr>
          <p:nvPr>
            <p:ph idx="1"/>
          </p:nvPr>
        </p:nvSpPr>
        <p:spPr/>
        <p:txBody>
          <a:bodyPr/>
          <a:lstStyle/>
          <a:p>
            <a:pPr lvl="0"/>
            <a:r>
              <a:rPr/>
              <a:t>One script that produces every figure in the report — run before the report is sent, in one command</a:t>
            </a:r>
          </a:p>
          <a:p>
            <a:pPr lvl="0"/>
            <a:r>
              <a:rPr/>
              <a:t>No chart made by hand in a spreadsheet — because that is the one that will not be regenerated</a:t>
            </a:r>
          </a:p>
          <a:p>
            <a:pPr lvl="0"/>
            <a:r>
              <a:rPr/>
              <a:t>The caption generated with the figure — or at least the numbers in it read from the same object the chart was drawn from</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three-line habit for a report with no pipeline — In Python</a:t>
            </a:r>
          </a:p>
        </p:txBody>
      </p:sp>
      <p:sp>
        <p:nvSpPr>
          <p:cNvPr id="3" name="Content Placeholder 2"/>
          <p:cNvSpPr>
            <a:spLocks noGrp="1"/>
          </p:cNvSpPr>
          <p:nvPr>
            <p:ph idx="1"/>
          </p:nvPr>
        </p:nvSpPr>
        <p:spPr/>
        <p:txBody>
          <a:bodyPr/>
          <a:lstStyle/>
          <a:p>
            <a:pPr lvl="0" indent="0">
              <a:buNone/>
            </a:pPr>
            <a:r>
              <a:rPr>
                <a:latin typeface="Courier"/>
              </a:rPr>
              <a:t>caption </a:t>
            </a:r>
            <a:r>
              <a:rPr>
                <a:solidFill>
                  <a:srgbClr val="666666"/>
                </a:solidFill>
                <a:latin typeface="Courier"/>
              </a:rPr>
              <a:t>=</a:t>
            </a:r>
            <a:r>
              <a:rPr>
                <a:latin typeface="Courier"/>
              </a:rPr>
              <a:t> (</a:t>
            </a:r>
            <a:r>
              <a:rPr>
                <a:solidFill>
                  <a:srgbClr val="BB6688"/>
                </a:solidFill>
                <a:latin typeface="Courier"/>
              </a:rPr>
              <a:t>f"Global acute malnutrition by commune, </a:t>
            </a:r>
            <a:r>
              <a:rPr>
                <a:solidFill>
                  <a:srgbClr val="4070A0"/>
                </a:solidFill>
                <a:latin typeface="Courier"/>
              </a:rPr>
              <a:t>{</a:t>
            </a:r>
            <a:r>
              <a:rPr>
                <a:latin typeface="Courier"/>
              </a:rPr>
              <a:t>summary[</a:t>
            </a:r>
            <a:r>
              <a:rPr>
                <a:solidFill>
                  <a:srgbClr val="4070A0"/>
                </a:solidFill>
                <a:latin typeface="Courier"/>
              </a:rPr>
              <a:t>'size'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children "</a:t>
            </a:r>
            <a:br/>
            <a:r>
              <a:rPr>
                <a:latin typeface="Courier"/>
              </a:rPr>
              <a:t>           </a:t>
            </a:r>
            <a:r>
              <a:rPr>
                <a:solidFill>
                  <a:srgbClr val="BB6688"/>
                </a:solidFill>
                <a:latin typeface="Courier"/>
              </a:rPr>
              <a:t>f"screened. </a:t>
            </a:r>
            <a:r>
              <a:rPr>
                <a:solidFill>
                  <a:srgbClr val="4070A0"/>
                </a:solidFill>
                <a:latin typeface="Courier"/>
              </a:rPr>
              <a:t>{</a:t>
            </a:r>
            <a:r>
              <a:rPr>
                <a:latin typeface="Courier"/>
              </a:rPr>
              <a:t>(summary[</a:t>
            </a:r>
            <a:r>
              <a:rPr>
                <a:solidFill>
                  <a:srgbClr val="4070A0"/>
                </a:solidFill>
                <a:latin typeface="Courier"/>
              </a:rPr>
              <a:t>'mean'</a:t>
            </a:r>
            <a:r>
              <a:rPr>
                <a:latin typeface="Courier"/>
              </a:rPr>
              <a:t>] </a:t>
            </a:r>
            <a:r>
              <a:rPr>
                <a:solidFill>
                  <a:srgbClr val="666666"/>
                </a:solidFill>
                <a:latin typeface="Courier"/>
              </a:rPr>
              <a:t>&gt;</a:t>
            </a:r>
            <a:r>
              <a:rPr>
                <a:latin typeface="Courier"/>
              </a:rPr>
              <a:t> </a:t>
            </a:r>
            <a:r>
              <a:rPr>
                <a:solidFill>
                  <a:srgbClr val="40A070"/>
                </a:solidFill>
                <a:latin typeface="Courier"/>
              </a:rPr>
              <a:t>0.10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(summary)</a:t>
            </a:r>
            <a:r>
              <a:rPr>
                <a:solidFill>
                  <a:srgbClr val="4070A0"/>
                </a:solidFill>
                <a:latin typeface="Courier"/>
              </a:rPr>
              <a:t>}</a:t>
            </a:r>
            <a:r>
              <a:rPr>
                <a:solidFill>
                  <a:srgbClr val="BB6688"/>
                </a:solidFill>
                <a:latin typeface="Courier"/>
              </a:rPr>
              <a:t> communes "</a:t>
            </a:r>
            <a:br/>
            <a:r>
              <a:rPr>
                <a:latin typeface="Courier"/>
              </a:rPr>
              <a:t>           </a:t>
            </a:r>
            <a:r>
              <a:rPr>
                <a:solidFill>
                  <a:srgbClr val="BB6688"/>
                </a:solidFill>
                <a:latin typeface="Courier"/>
              </a:rPr>
              <a:t>f"are above the 10% emergency threshold."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three-line habit for a report with no pipeline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the caption is an f-string, it cannot disagree with the chart.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three-line habit for a report with no pipeline</a:t>
            </a:r>
          </a:p>
        </p:txBody>
      </p:sp>
      <p:sp>
        <p:nvSpPr>
          <p:cNvPr id="3" name="Content Placeholder 2"/>
          <p:cNvSpPr>
            <a:spLocks noGrp="1"/>
          </p:cNvSpPr>
          <p:nvPr>
            <p:ph idx="1"/>
          </p:nvPr>
        </p:nvSpPr>
        <p:spPr/>
        <p:txBody>
          <a:bodyPr/>
          <a:lstStyle/>
          <a:p>
            <a:pPr lvl="0"/>
            <a:r>
              <a:rPr/>
              <a:t>That single line is most of the benefit — A caption computed from the data is a caption that cannot survive the dataset…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Figure production for this report
  All figures are generated from the committed dataset files by
  scripts/figures.py, run as part of the report build. No figure is drawn by
  hand and no number in a caption is typed.
  Each figure writes its underlying values to a CSV of the same name, so any
  figure can be checked without rerunning the analysis.
  Figures are produced in English and French from one description, so a
  figure cannot exist in only one language.
  Output is deterministic: rerunning the script on unchanged data produces
  byte-identical files, so a diff shows only real changes.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what makes the rest verifiable — A pipeline whose output churns on every run cannot be used to…</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That is the course.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https://data-analysis.cassion.dev/courses/data-visualisation/viz-08-generate-the-figure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chart and the sentence come from the same file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Every rule in this course is one someone has to remember on the day. Generating the figure from the dataset removes the remembering — and it is the only way a dataset correction moves the chart and the sentence beside it together, rather than one of them.</vt:lpwstr>
  </property>
</Properties>
</file>