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notesMaster" Target="notesMasters/notesMaster1.xml" /><Relationship Id="rId20" Type="http://schemas.openxmlformats.org/officeDocument/2006/relationships/viewProps" Target="viewProps.xml" /><Relationship Id="rId1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2" Type="http://schemas.openxmlformats.org/officeDocument/2006/relationships/tableStyles" Target="tableStyles.xml" /><Relationship Id="rId21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82.3% of these households are on an improved source and 56.3% have at least basic drinking water service. The twenty-six points between the two are collection time, and they are the whole reason the ladder has rungs.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Count the households on an improved source, divide by the households surveyed, and publish it as access.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82.3%. It is a correct calculation of a thing nobody asked about.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JMP drinking water ladder has four rungs, and the source type only decides which two you are choosing between.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SDG indicator 6.1.1 is the safely managed rung. The humanitarian reporting line, and the one most programmes are measured on, is at least basic — safely managed plus basic.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At least basic drinking water service: 56.3%. The source-type figure was 82.3%, and every one of the twenty-six points between them is a household on an improved source it takes more than half an hour to reach and return from.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It is not administrative tidiness. A round trip over thirty minutes changes behaviour in ways that are measurable elsewhere in this same file: A definition that looks bureaucratic usually encodes a finding. Before arguing that a threshold is arbitrary, look for the thing it was set to separate.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Safely managed needs three conditions and this file supports one of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27.7% of households have water on premises. Availability when needed is not asked. Freedom from contamination is tested on a third of the sample. So safely managed is not computable here, and the honest report says so rather than reporting on-premises as though it were the top rung. That is the commonest way an SDG figure gets overstated: one of three conditions is measured, and the indicator is published under the name of all three.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Every rung, with counts. A report that gives only “56.3% have basic service” hides that a quarter of the population is one threshold away and would move with a nearer water point — which is exactly the group a programme can act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Water has one ladder and two more are waiting. The next lesson does sanitation and hygiene, where the equivalent of the thirty-minute rule is a single boolean column that quietly halves a coverage figure.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wash-analysis/wash-01-the-drinking-water-ladder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Four fifths improved, half with service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82.3% of these households are on an improved source and 56.3% have at least basic drinking water service. The twenty-six points between the two are collection time, and they are the whole reason the ladder has rungs.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1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number most WASH reports give</a:t>
            </a:r>
          </a:p>
          <a:p>
            <a:pPr lvl="0"/>
            <a:r>
              <a:rPr/>
              <a:t>The ladder the SDG indicator actually uses</a:t>
            </a:r>
          </a:p>
          <a:p>
            <a:pPr lvl="0"/>
            <a:r>
              <a:rPr/>
              <a:t>Why the thirty minutes is in the definition</a:t>
            </a:r>
          </a:p>
          <a:p>
            <a:pPr lvl="0"/>
            <a:r>
              <a:rPr/>
              <a:t>The rung this survey cannot compute</a:t>
            </a:r>
          </a:p>
          <a:p>
            <a:pPr lvl="0"/>
            <a:r>
              <a:rPr/>
              <a:t>Report the distribution, not the top rung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number most WASH reports give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households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"wash-household-survey-2024.v1.csv"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IMPROVED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{                       </a:t>
            </a:r>
            <a:r>
              <a:rPr i="1">
                <a:solidFill>
                  <a:srgbClr val="60A0B0"/>
                </a:solidFill>
                <a:latin typeface="Courier"/>
              </a:rPr>
              <a:t># the JMP list, delivered water included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"piped-into-dwelling"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"piped-into-yard"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"public-tap"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"borehole"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"protected-well"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"protected-spring"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"tanker-truck"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}</a:t>
            </a:r>
            <a:br/>
            <a:r>
              <a:rPr>
                <a:latin typeface="Courier"/>
              </a:rPr>
              <a:t>improved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households[</a:t>
            </a:r>
            <a:r>
              <a:rPr>
                <a:solidFill>
                  <a:srgbClr val="4070A0"/>
                </a:solidFill>
                <a:latin typeface="Courier"/>
              </a:rPr>
              <a:t>"water_source"</a:t>
            </a:r>
            <a:r>
              <a:rPr>
                <a:latin typeface="Courier"/>
              </a:rPr>
              <a:t>].isin(IMPROVED)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f"improved source: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improved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 of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(households)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households"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number most WASH reports give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(dplyr)</a:t>
            </a:r>
            <a:br/>
            <a:br/>
            <a:r>
              <a:rPr>
                <a:latin typeface="Courier"/>
              </a:rPr>
              <a:t>improved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"piped-into-dwelling"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"piped-into-yard"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"public-tap"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</a:t>
            </a:r>
            <a:r>
              <a:rPr>
                <a:solidFill>
                  <a:srgbClr val="4070A0"/>
                </a:solidFill>
                <a:latin typeface="Courier"/>
              </a:rPr>
              <a:t>"borehole"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"protected-well"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"protected-spring"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</a:t>
            </a:r>
            <a:r>
              <a:rPr>
                <a:solidFill>
                  <a:srgbClr val="4070A0"/>
                </a:solidFill>
                <a:latin typeface="Courier"/>
              </a:rPr>
              <a:t>"tanker-truck"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households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improved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(water_source </a:t>
            </a:r>
            <a:r>
              <a:rPr>
                <a:solidFill>
                  <a:srgbClr val="4070A0"/>
                </a:solidFill>
                <a:latin typeface="Courier"/>
              </a:rPr>
              <a:t>%in%</a:t>
            </a:r>
            <a:r>
              <a:rPr>
                <a:latin typeface="Courier"/>
              </a:rPr>
              <a:t> improved), 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number most WASH reports give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82.3% — It is a correct calculation of a thing nobody asked about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ladder the SDG indicator actually uses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Definition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Safely managed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An improved source on premises, available when needed, and free from contamination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Basic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An improved source, round trip 30 minutes or less including queueing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Limited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An improved source, round trip </a:t>
                      </a:r>
                      <a:r>
                        <a:rPr b="1"/>
                        <a:t>more</a:t>
                      </a:r>
                      <a:r>
                        <a:rPr/>
                        <a:t> than 30 minutes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Unimproved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An unprotected well or spring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Surface water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River, dam, lake, pond, canal, irrigation channel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ladder the SDG indicator actually uses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ladder(row):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row[</a:t>
            </a:r>
            <a:r>
              <a:rPr>
                <a:solidFill>
                  <a:srgbClr val="4070A0"/>
                </a:solidFill>
                <a:latin typeface="Courier"/>
              </a:rPr>
              <a:t>"water_source"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"surface-water"</a:t>
            </a:r>
            <a:r>
              <a:rPr>
                <a:latin typeface="Courier"/>
              </a:rPr>
              <a:t>:</a:t>
            </a:r>
            <a:br/>
            <a:r>
              <a:rPr>
                <a:latin typeface="Courier"/>
              </a:rPr>
              <a:t>    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"surface water"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row[</a:t>
            </a:r>
            <a:r>
              <a:rPr>
                <a:solidFill>
                  <a:srgbClr val="4070A0"/>
                </a:solidFill>
                <a:latin typeface="Courier"/>
              </a:rPr>
              <a:t>"water_source"</a:t>
            </a:r>
            <a:r>
              <a:rPr>
                <a:latin typeface="Courier"/>
              </a:rPr>
              <a:t>] </a:t>
            </a:r>
            <a:r>
              <a:rPr b="1">
                <a:solidFill>
                  <a:srgbClr val="007020"/>
                </a:solidFill>
                <a:latin typeface="Courier"/>
              </a:rPr>
              <a:t>not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IMPROVED:</a:t>
            </a:r>
            <a:br/>
            <a:r>
              <a:rPr>
                <a:latin typeface="Courier"/>
              </a:rPr>
              <a:t>    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"unimproved"</a:t>
            </a:r>
            <a:br/>
            <a:r>
              <a:rPr>
                <a:latin typeface="Courier"/>
              </a:rPr>
              <a:t>    minutes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row[</a:t>
            </a:r>
            <a:r>
              <a:rPr>
                <a:solidFill>
                  <a:srgbClr val="4070A0"/>
                </a:solidFill>
                <a:latin typeface="Courier"/>
              </a:rPr>
              <a:t>"round_trip_minutes"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"basic"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minutes </a:t>
            </a:r>
            <a:r>
              <a:rPr>
                <a:solidFill>
                  <a:srgbClr val="666666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30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else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"limited"</a:t>
            </a:r>
            <a:br/>
            <a:br/>
            <a:r>
              <a:rPr>
                <a:latin typeface="Courier"/>
              </a:rPr>
              <a:t>households[</a:t>
            </a:r>
            <a:r>
              <a:rPr>
                <a:solidFill>
                  <a:srgbClr val="4070A0"/>
                </a:solidFill>
                <a:latin typeface="Courier"/>
              </a:rPr>
              <a:t>"service"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households.</a:t>
            </a:r>
            <a:r>
              <a:rPr>
                <a:solidFill>
                  <a:srgbClr val="008000"/>
                </a:solidFill>
                <a:latin typeface="Courier"/>
              </a:rPr>
              <a:t>apply</a:t>
            </a:r>
            <a:r>
              <a:rPr>
                <a:latin typeface="Courier"/>
              </a:rPr>
              <a:t>(ladder, axis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(households[</a:t>
            </a:r>
            <a:r>
              <a:rPr>
                <a:solidFill>
                  <a:srgbClr val="4070A0"/>
                </a:solidFill>
                <a:latin typeface="Courier"/>
              </a:rPr>
              <a:t>"service"</a:t>
            </a:r>
            <a:r>
              <a:rPr>
                <a:latin typeface="Courier"/>
              </a:rPr>
              <a:t>].value_counts(normalize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ladder the SDG indicator actually uses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households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service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case_when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water_source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"surface-water"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"surface water"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latin typeface="Courier"/>
              </a:rPr>
              <a:t>water_source </a:t>
            </a:r>
            <a:r>
              <a:rPr>
                <a:solidFill>
                  <a:srgbClr val="4070A0"/>
                </a:solidFill>
                <a:latin typeface="Courier"/>
              </a:rPr>
              <a:t>%in%</a:t>
            </a:r>
            <a:r>
              <a:rPr>
                <a:latin typeface="Courier"/>
              </a:rPr>
              <a:t> improved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"unimproved"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round_trip_minutes </a:t>
            </a:r>
            <a:r>
              <a:rPr>
                <a:solidFill>
                  <a:srgbClr val="4070A0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30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"basic"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"limited"</a:t>
            </a:r>
            <a:br/>
            <a:r>
              <a:rPr>
                <a:latin typeface="Courier"/>
              </a:rPr>
              <a:t>  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(service)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share =</a:t>
            </a:r>
            <a:r>
              <a:rPr>
                <a:latin typeface="Courier"/>
              </a:rPr>
              <a:t> n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(n))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ladder the SDG indicator actually uses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Households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Share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Basic (including on premises)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1,352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56.3%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Limited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626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26.1%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Unimproved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326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13.6%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Surface water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4.1%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ladder the SDG indicator actually 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At least basic drinking water service: 56.3% — The source-type figure was 82.3%, and every one of the twenty-six points…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the thirty minutes is in the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households collect </a:t>
            </a:r>
            <a:r>
              <a:rPr b="1"/>
              <a:t>less</a:t>
            </a:r>
            <a:r>
              <a:rPr/>
              <a:t> water, so quantity falls below the Sphere minimum more often;</a:t>
            </a:r>
          </a:p>
          <a:p>
            <a:pPr lvl="0"/>
            <a:r>
              <a:rPr/>
              <a:t>collection is done by women and girls, so the time comes out of school attendance and paid work;</a:t>
            </a:r>
          </a:p>
          <a:p>
            <a:pPr lvl="0"/>
            <a:r>
              <a:rPr/>
              <a:t>households supplement from a nearer, worse source, so the recorded source is not the only source.</a:t>
            </a:r>
          </a:p>
          <a:p>
            <a:pPr lvl="0"/>
            <a:r>
              <a:rPr/>
              <a:t>A definition that looks bureaucratic usually encodes a finding — Before arguing that a threshold is arbitrary, look for…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rung this survey cannot compute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on_premises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(households[</a:t>
            </a:r>
            <a:r>
              <a:rPr>
                <a:solidFill>
                  <a:srgbClr val="4070A0"/>
                </a:solidFill>
                <a:latin typeface="Courier"/>
              </a:rPr>
              <a:t>"round_trip_minutes"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tested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households[</a:t>
            </a:r>
            <a:r>
              <a:rPr>
                <a:solidFill>
                  <a:srgbClr val="4070A0"/>
                </a:solidFill>
                <a:latin typeface="Courier"/>
              </a:rPr>
              <a:t>"ecoli_cfu_100ml"</a:t>
            </a:r>
            <a:r>
              <a:rPr>
                <a:latin typeface="Courier"/>
              </a:rPr>
              <a:t>].notna()</a:t>
            </a:r>
            <a:br/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f"on premises: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on_premises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f"water quality tested: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tested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f"both: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(on_premises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tested)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rung this survey cannot compute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households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on_premises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(round_trip_minutes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tested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(ecoli_cfu_100ml))</a:t>
            </a:r>
            <a:br/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 the distribution, not the top rung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Drinking water service level, 2,403 households
  At least basic         56.3%   1,352
    of which on premises 27.7%     665
  Limited                26.1%     626
  Unimproved             13.6%     326
  Surface water           4.1%      99
  JMP ladder. Safely managed not computable: availability was not asked and
  water quality was tested on 33.4% of households.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Water has one ladder and two more are waiting.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https://data-analysis.cassion.dev/courses/wash-analysis/wash-01-the-drinking-water-ladder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fifths improved, half with service</dc:title>
  <dc:creator>Pierre Robentz Cassion</dc:creator>
  <cp:keywords/>
  <dcterms:created xsi:type="dcterms:W3CDTF">2026-07-28T00:00:00Z</dcterms:created>
  <dcterms:modified xsi:type="dcterms:W3CDTF">2026-07-28T00:00:00Z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1 of 8</vt:lpwstr>
  </property>
  <property fmtid="{D5CDD505-2E9C-101B-9397-08002B2CF9AE}" pid="3" name="subtitle">
    <vt:lpwstr>82.3% of these households are on an improved source and 56.3% have at least basic drinking water service. The twenty-six points between the two are collection time, and they are the whole reason the ladder has rungs.</vt:lpwstr>
  </property>
</Properties>
</file>