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notesMaster" Target="notesMasters/notesMaster1.xml" /><Relationship Id="rId20" Type="http://schemas.openxmlformats.org/officeDocument/2006/relationships/viewProps" Target="viewProps.xml" /><Relationship Id="rId19" Type="http://schemas.openxmlformats.org/officeDocument/2006/relationships/presProps" Target="presProps.xml" /><Relationship Id="rId1" Type="http://schemas.openxmlformats.org/officeDocument/2006/relationships/slideMaster" Target="slideMasters/slideMaster1.xml" /><Relationship Id="rId22" Type="http://schemas.openxmlformats.org/officeDocument/2006/relationships/tableStyles" Target="tableStyles.xml" /><Relationship Id="rId2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82,3 % de ces ménages sont sur une source améliorée et 56,3 % disposent au moins d’un service élémentaire d’eau de boisson. Les vingt-six points d’écart sont du temps de collecte, et ils sont toute la raison d’être des échelons.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Compter les ménages sur une source améliorée, diviser par les ménages enquêtés, et publier le résultat comme l’accès.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82,3 %. C’est le calcul exact d’une chose que personne n’a demandée.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L’échelle du JMP pour l’eau de boisson compte quatre échelons, et le type de source ne décide que des deux entre lesquels vous choisissez.</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L’indicateur ODD 6.1.1 porte sur l’échelon géré en toute sécurité. La ligne de rapportage humanitaire, celle sur laquelle la plupart des programmes sont jugés, est au moins élémentaire — géré en toute sécurité plus élémentaire.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Service d’eau de boisson au moins élémentaire : 56,3 %. Le chiffre par type de source valait 82,3 %, et chacun des vingt-six points d’écart est un ménage sur une source protégée qu’il faut plus d’une demi-heure pour atteindre et quitter.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n’est pas de la rigueur administrative. Un aller-retour de plus de trente minutes modifie les comportements de façons mesurables ailleurs dans ce même fichier : Une définition qui paraît bureaucratique encode généralement un constat. Avant de soutenir qu’un seuil est arbitraire, cherchez ce qu’il a été fixé pour séparer.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Géré en toute sécurité » exige trois conditions et ce fichier n’en documente qu’une.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27,7 % des ménages ont l’eau sur place. La disponibilité en cas de besoin n’est pas posée. L’absence de contamination est testée sur un tiers de l’échantillon. Donc « géré en toute sécurité » n’est pas calculable ici, et le rapport honnête le dit plutôt que de rapporter « sur place » comme s’il s’agissait de l’échelon supérieur. C’est la façon la plus courante dont un chiffre ODD se trouve surestimé : une des trois conditions est mesurée, et l’indicateur est publié sous le nom des trois.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échelon, avec les effectifs. Un rapport qui ne donne que « 56,3 % ont un service élémentaire » masque qu’un quart de la population est à un seuil de distance et basculerait avec un point d’eau plus proche — c’est précisément le groupe sur lequel un programme peut agir.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L’eau a une échelle et il en reste deux. La leçon suivante traite l’assainissement et l’hygiène, où l’équivalent de la règle des trente minutes est une unique colonne booléenne qui divise discrètement un taux de couverture par deux.</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wash-analysis/wash-01-the-drinking-water-ladd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Quatre cinquièmes améliorés, la moitié servis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82,3 % de ces ménages sont sur une source améliorée et 56,3 % disposent au moins d’un service élémentaire d’eau de boisson. Les vingt-six points d’écart sont du temps de collecte, et ils sont toute la raison d’être des échelons.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nombre que donnent la plupart des rapports EAH</a:t>
            </a:r>
          </a:p>
          <a:p>
            <a:pPr lvl="0"/>
            <a:r>
              <a:rPr/>
              <a:t>L’échelle que l’indicateur ODD emploie réellement</a:t>
            </a:r>
          </a:p>
          <a:p>
            <a:pPr lvl="0"/>
            <a:r>
              <a:rPr/>
              <a:t>Pourquoi les trente minutes figurent dans la définition</a:t>
            </a:r>
          </a:p>
          <a:p>
            <a:pPr lvl="0"/>
            <a:r>
              <a:rPr/>
              <a:t>L’échelon que cette enquête ne peut pas calculer</a:t>
            </a:r>
          </a:p>
          <a:p>
            <a:pPr lvl="0"/>
            <a:r>
              <a:rPr/>
              <a:t>Rapportez la distribution, non l’échelon supérieur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que donnent la plupart des rapports EAH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households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br/>
            <a:r>
              <a:rPr>
                <a:latin typeface="Courier"/>
              </a:rPr>
              <a:t>IMPROVED </a:t>
            </a:r>
            <a:r>
              <a:rPr>
                <a:solidFill>
                  <a:srgbClr val="666666"/>
                </a:solidFill>
                <a:latin typeface="Courier"/>
              </a:rPr>
              <a:t>=</a:t>
            </a:r>
            <a:r>
              <a:rPr>
                <a:latin typeface="Courier"/>
              </a:rPr>
              <a:t> {                       </a:t>
            </a:r>
            <a:r>
              <a:rPr i="1">
                <a:solidFill>
                  <a:srgbClr val="60A0B0"/>
                </a:solidFill>
                <a:latin typeface="Courier"/>
              </a:rPr>
              <a:t># the JMP list, delivered water included</a:t>
            </a:r>
            <a:br/>
            <a:r>
              <a:rPr>
                <a:latin typeface="Courier"/>
              </a:rPr>
              <a:t>    </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a:t>
            </a:r>
            <a:br/>
            <a:r>
              <a:rPr>
                <a:latin typeface="Courier"/>
              </a:rPr>
              <a:t>    </a:t>
            </a:r>
            <a:r>
              <a:rPr>
                <a:solidFill>
                  <a:srgbClr val="4070A0"/>
                </a:solidFill>
                <a:latin typeface="Courier"/>
              </a:rPr>
              <a:t>"borehole"</a:t>
            </a: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 </a:t>
            </a:r>
            <a:r>
              <a:rPr>
                <a:solidFill>
                  <a:srgbClr val="4070A0"/>
                </a:solidFill>
                <a:latin typeface="Courier"/>
              </a:rPr>
              <a:t>"tanker-truck"</a:t>
            </a:r>
            <a:r>
              <a:rPr>
                <a:latin typeface="Courier"/>
              </a:rPr>
              <a:t>,</a:t>
            </a:r>
            <a:br/>
            <a:r>
              <a:rPr>
                <a:latin typeface="Courier"/>
              </a:rPr>
              <a:t>}</a:t>
            </a:r>
            <a:br/>
            <a:r>
              <a:rPr>
                <a:latin typeface="Courier"/>
              </a:rPr>
              <a:t>improved </a:t>
            </a:r>
            <a:r>
              <a:rPr>
                <a:solidFill>
                  <a:srgbClr val="666666"/>
                </a:solidFill>
                <a:latin typeface="Courier"/>
              </a:rPr>
              <a:t>=</a:t>
            </a:r>
            <a:r>
              <a:rPr>
                <a:latin typeface="Courier"/>
              </a:rPr>
              <a:t> households[</a:t>
            </a:r>
            <a:r>
              <a:rPr>
                <a:solidFill>
                  <a:srgbClr val="4070A0"/>
                </a:solidFill>
                <a:latin typeface="Courier"/>
              </a:rPr>
              <a:t>"water_source"</a:t>
            </a:r>
            <a:r>
              <a:rPr>
                <a:latin typeface="Courier"/>
              </a:rPr>
              <a:t>].isin(IMPROVED)</a:t>
            </a:r>
            <a:br/>
            <a:r>
              <a:rPr>
                <a:solidFill>
                  <a:srgbClr val="008000"/>
                </a:solidFill>
                <a:latin typeface="Courier"/>
              </a:rPr>
              <a:t>print</a:t>
            </a:r>
            <a:r>
              <a:rPr>
                <a:latin typeface="Courier"/>
              </a:rPr>
              <a:t>(</a:t>
            </a:r>
            <a:r>
              <a:rPr>
                <a:solidFill>
                  <a:srgbClr val="BB6688"/>
                </a:solidFill>
                <a:latin typeface="Courier"/>
              </a:rPr>
              <a:t>f"improved source: </a:t>
            </a:r>
            <a:r>
              <a:rPr>
                <a:solidFill>
                  <a:srgbClr val="4070A0"/>
                </a:solidFill>
                <a:latin typeface="Courier"/>
              </a:rPr>
              <a:t>{</a:t>
            </a:r>
            <a:r>
              <a:rPr>
                <a:latin typeface="Courier"/>
              </a:rPr>
              <a:t>improved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(households)</a:t>
            </a:r>
            <a:r>
              <a:rPr>
                <a:solidFill>
                  <a:srgbClr val="4070A0"/>
                </a:solidFill>
                <a:latin typeface="Courier"/>
              </a:rPr>
              <a:t>}</a:t>
            </a:r>
            <a:r>
              <a:rPr>
                <a:solidFill>
                  <a:srgbClr val="BB6688"/>
                </a:solidFill>
                <a:latin typeface="Courier"/>
              </a:rPr>
              <a:t> households"</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que donnent la plupart des rapports EAH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improved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a:t>
            </a:r>
            <a:br/>
            <a:r>
              <a:rPr>
                <a:latin typeface="Courier"/>
              </a:rPr>
              <a:t>              </a:t>
            </a:r>
            <a:r>
              <a:rPr>
                <a:solidFill>
                  <a:srgbClr val="4070A0"/>
                </a:solidFill>
                <a:latin typeface="Courier"/>
              </a:rPr>
              <a:t>"borehole"</a:t>
            </a: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a:t>
            </a:r>
            <a:br/>
            <a:r>
              <a:rPr>
                <a:latin typeface="Courier"/>
              </a:rPr>
              <a:t>              </a:t>
            </a:r>
            <a:r>
              <a:rPr>
                <a:solidFill>
                  <a:srgbClr val="4070A0"/>
                </a:solidFill>
                <a:latin typeface="Courier"/>
              </a:rPr>
              <a:t>"tanker-truck"</a:t>
            </a:r>
            <a:r>
              <a:rPr>
                <a:latin typeface="Courier"/>
              </a:rPr>
              <a:t>)</a:t>
            </a:r>
            <a:br/>
            <a:br/>
            <a:r>
              <a:rPr>
                <a:latin typeface="Courier"/>
              </a:rPr>
              <a:t>households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improved =</a:t>
            </a:r>
            <a:r>
              <a:rPr>
                <a:latin typeface="Courier"/>
              </a:rPr>
              <a:t> </a:t>
            </a:r>
            <a:r>
              <a:rPr>
                <a:solidFill>
                  <a:srgbClr val="06287E"/>
                </a:solidFill>
                <a:latin typeface="Courier"/>
              </a:rPr>
              <a:t>mean</a:t>
            </a:r>
            <a:r>
              <a:rPr>
                <a:latin typeface="Courier"/>
              </a:rPr>
              <a:t>(water_source </a:t>
            </a:r>
            <a:r>
              <a:rPr>
                <a:solidFill>
                  <a:srgbClr val="4070A0"/>
                </a:solidFill>
                <a:latin typeface="Courier"/>
              </a:rPr>
              <a:t>%in%</a:t>
            </a:r>
            <a:r>
              <a:rPr>
                <a:latin typeface="Courier"/>
              </a:rPr>
              <a:t> improved),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que donnent la plupart des rapports EAH</a:t>
            </a:r>
          </a:p>
        </p:txBody>
      </p:sp>
      <p:sp>
        <p:nvSpPr>
          <p:cNvPr id="3" name="Content Placeholder 2"/>
          <p:cNvSpPr>
            <a:spLocks noGrp="1"/>
          </p:cNvSpPr>
          <p:nvPr>
            <p:ph idx="1"/>
          </p:nvPr>
        </p:nvSpPr>
        <p:spPr/>
        <p:txBody>
          <a:bodyPr/>
          <a:lstStyle/>
          <a:p>
            <a:pPr lvl="0"/>
            <a:r>
              <a:rPr/>
              <a:t>82,3 % — C’est le calcul exact d’une chose que personne n’a demandée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que l’indicateur ODD emploie réellement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Échelon</a:t>
                      </a:r>
                    </a:p>
                  </a:txBody>
                  <a:tcPr/>
                </a:tc>
                <a:tc>
                  <a:txBody>
                    <a:bodyPr/>
                    <a:lstStyle/>
                    <a:p>
                      <a:pPr lvl="0" indent="0" marL="0">
                        <a:buNone/>
                      </a:pPr>
                      <a:r>
                        <a:rPr/>
                        <a:t>Définition</a:t>
                      </a:r>
                    </a:p>
                  </a:txBody>
                  <a:tcPr/>
                </a:tc>
              </a:tr>
              <a:tr h="0">
                <a:tc>
                  <a:txBody>
                    <a:bodyPr/>
                    <a:lstStyle/>
                    <a:p>
                      <a:pPr lvl="0" indent="0" marL="0">
                        <a:buNone/>
                      </a:pPr>
                      <a:r>
                        <a:rPr b="1"/>
                        <a:t>Géré en toute sécurité</a:t>
                      </a:r>
                    </a:p>
                  </a:txBody>
                </a:tc>
                <a:tc>
                  <a:txBody>
                    <a:bodyPr/>
                    <a:lstStyle/>
                    <a:p>
                      <a:pPr lvl="0" indent="0" marL="0">
                        <a:buNone/>
                      </a:pPr>
                      <a:r>
                        <a:rPr/>
                        <a:t>Source améliorée sur place, disponible en cas de besoin, et exempte de contamination</a:t>
                      </a:r>
                    </a:p>
                  </a:txBody>
                </a:tc>
              </a:tr>
              <a:tr h="0">
                <a:tc>
                  <a:txBody>
                    <a:bodyPr/>
                    <a:lstStyle/>
                    <a:p>
                      <a:pPr lvl="0" indent="0" marL="0">
                        <a:buNone/>
                      </a:pPr>
                      <a:r>
                        <a:rPr b="1"/>
                        <a:t>Élémentaire</a:t>
                      </a:r>
                    </a:p>
                  </a:txBody>
                </a:tc>
                <a:tc>
                  <a:txBody>
                    <a:bodyPr/>
                    <a:lstStyle/>
                    <a:p>
                      <a:pPr lvl="0" indent="0" marL="0">
                        <a:buNone/>
                      </a:pPr>
                      <a:r>
                        <a:rPr/>
                        <a:t>Source améliorée, aller-retour de 30 minutes ou moins, attente comprise</a:t>
                      </a:r>
                    </a:p>
                  </a:txBody>
                </a:tc>
              </a:tr>
              <a:tr h="0">
                <a:tc>
                  <a:txBody>
                    <a:bodyPr/>
                    <a:lstStyle/>
                    <a:p>
                      <a:pPr lvl="0" indent="0" marL="0">
                        <a:buNone/>
                      </a:pPr>
                      <a:r>
                        <a:rPr b="1"/>
                        <a:t>Limité</a:t>
                      </a:r>
                    </a:p>
                  </a:txBody>
                </a:tc>
                <a:tc>
                  <a:txBody>
                    <a:bodyPr/>
                    <a:lstStyle/>
                    <a:p>
                      <a:pPr lvl="0" indent="0" marL="0">
                        <a:buNone/>
                      </a:pPr>
                      <a:r>
                        <a:rPr/>
                        <a:t>Source améliorée, aller-retour de </a:t>
                      </a:r>
                      <a:r>
                        <a:rPr b="1"/>
                        <a:t>plus</a:t>
                      </a:r>
                      <a:r>
                        <a:rPr/>
                        <a:t> de 30 minutes</a:t>
                      </a:r>
                    </a:p>
                  </a:txBody>
                </a:tc>
              </a:tr>
              <a:tr h="0">
                <a:tc>
                  <a:txBody>
                    <a:bodyPr/>
                    <a:lstStyle/>
                    <a:p>
                      <a:pPr lvl="0" indent="0" marL="0">
                        <a:buNone/>
                      </a:pPr>
                      <a:r>
                        <a:rPr b="1"/>
                        <a:t>Non amélioré</a:t>
                      </a:r>
                    </a:p>
                  </a:txBody>
                </a:tc>
                <a:tc>
                  <a:txBody>
                    <a:bodyPr/>
                    <a:lstStyle/>
                    <a:p>
                      <a:pPr lvl="0" indent="0" marL="0">
                        <a:buNone/>
                      </a:pPr>
                      <a:r>
                        <a:rPr/>
                        <a:t>Puits ou source non protégés</a:t>
                      </a:r>
                    </a:p>
                  </a:txBody>
                </a:tc>
              </a:tr>
              <a:tr h="0">
                <a:tc>
                  <a:txBody>
                    <a:bodyPr/>
                    <a:lstStyle/>
                    <a:p>
                      <a:pPr lvl="0" indent="0" marL="0">
                        <a:buNone/>
                      </a:pPr>
                      <a:r>
                        <a:rPr b="1"/>
                        <a:t>Eau de surface</a:t>
                      </a:r>
                    </a:p>
                  </a:txBody>
                </a:tc>
                <a:tc>
                  <a:txBody>
                    <a:bodyPr/>
                    <a:lstStyle/>
                    <a:p>
                      <a:pPr lvl="0" indent="0" marL="0">
                        <a:buNone/>
                      </a:pPr>
                      <a:r>
                        <a:rPr/>
                        <a:t>Rivière, retenue, lac, mare, canal, canal d’irrigation</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que l’indicateur ODD emploie réellement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ladder(row):</a:t>
            </a:r>
            <a:br/>
            <a:r>
              <a:rPr>
                <a:latin typeface="Courier"/>
              </a:rPr>
              <a:t>    </a:t>
            </a:r>
            <a:r>
              <a:rPr b="1">
                <a:solidFill>
                  <a:srgbClr val="007020"/>
                </a:solidFill>
                <a:latin typeface="Courier"/>
              </a:rPr>
              <a:t>if</a:t>
            </a:r>
            <a:r>
              <a:rPr>
                <a:latin typeface="Courier"/>
              </a:rPr>
              <a:t> row[</a:t>
            </a:r>
            <a:r>
              <a:rPr>
                <a:solidFill>
                  <a:srgbClr val="4070A0"/>
                </a:solidFill>
                <a:latin typeface="Courier"/>
              </a:rPr>
              <a:t>"water_source"</a:t>
            </a:r>
            <a:r>
              <a:rPr>
                <a:latin typeface="Courier"/>
              </a:rPr>
              <a:t>] </a:t>
            </a:r>
            <a:r>
              <a:rPr>
                <a:solidFill>
                  <a:srgbClr val="666666"/>
                </a:solidFill>
                <a:latin typeface="Courier"/>
              </a:rPr>
              <a:t>==</a:t>
            </a:r>
            <a:r>
              <a:rPr>
                <a:latin typeface="Courier"/>
              </a:rPr>
              <a:t> </a:t>
            </a:r>
            <a:r>
              <a:rPr>
                <a:solidFill>
                  <a:srgbClr val="4070A0"/>
                </a:solidFill>
                <a:latin typeface="Courier"/>
              </a:rPr>
              <a:t>"surface-water"</a:t>
            </a:r>
            <a:r>
              <a:rPr>
                <a:latin typeface="Courier"/>
              </a:rPr>
              <a:t>:</a:t>
            </a:r>
            <a:br/>
            <a:r>
              <a:rPr>
                <a:latin typeface="Courier"/>
              </a:rPr>
              <a:t>        </a:t>
            </a:r>
            <a:r>
              <a:rPr b="1">
                <a:solidFill>
                  <a:srgbClr val="007020"/>
                </a:solidFill>
                <a:latin typeface="Courier"/>
              </a:rPr>
              <a:t>return</a:t>
            </a:r>
            <a:r>
              <a:rPr>
                <a:latin typeface="Courier"/>
              </a:rPr>
              <a:t> </a:t>
            </a:r>
            <a:r>
              <a:rPr>
                <a:solidFill>
                  <a:srgbClr val="4070A0"/>
                </a:solidFill>
                <a:latin typeface="Courier"/>
              </a:rPr>
              <a:t>"surface water"</a:t>
            </a:r>
            <a:br/>
            <a:r>
              <a:rPr>
                <a:latin typeface="Courier"/>
              </a:rPr>
              <a:t>    </a:t>
            </a:r>
            <a:r>
              <a:rPr b="1">
                <a:solidFill>
                  <a:srgbClr val="007020"/>
                </a:solidFill>
                <a:latin typeface="Courier"/>
              </a:rPr>
              <a:t>if</a:t>
            </a:r>
            <a:r>
              <a:rPr>
                <a:latin typeface="Courier"/>
              </a:rPr>
              <a:t> row[</a:t>
            </a:r>
            <a:r>
              <a:rPr>
                <a:solidFill>
                  <a:srgbClr val="4070A0"/>
                </a:solidFill>
                <a:latin typeface="Courier"/>
              </a:rPr>
              <a:t>"water_source"</a:t>
            </a:r>
            <a:r>
              <a:rPr>
                <a:latin typeface="Courier"/>
              </a:rPr>
              <a:t>] </a:t>
            </a:r>
            <a:r>
              <a:rPr b="1">
                <a:solidFill>
                  <a:srgbClr val="007020"/>
                </a:solidFill>
                <a:latin typeface="Courier"/>
              </a:rPr>
              <a:t>not</a:t>
            </a:r>
            <a:r>
              <a:rPr>
                <a:latin typeface="Courier"/>
              </a:rPr>
              <a:t> </a:t>
            </a:r>
            <a:r>
              <a:rPr b="1">
                <a:solidFill>
                  <a:srgbClr val="007020"/>
                </a:solidFill>
                <a:latin typeface="Courier"/>
              </a:rPr>
              <a:t>in</a:t>
            </a:r>
            <a:r>
              <a:rPr>
                <a:latin typeface="Courier"/>
              </a:rPr>
              <a:t> IMPROVED:</a:t>
            </a:r>
            <a:br/>
            <a:r>
              <a:rPr>
                <a:latin typeface="Courier"/>
              </a:rPr>
              <a:t>        </a:t>
            </a:r>
            <a:r>
              <a:rPr b="1">
                <a:solidFill>
                  <a:srgbClr val="007020"/>
                </a:solidFill>
                <a:latin typeface="Courier"/>
              </a:rPr>
              <a:t>return</a:t>
            </a:r>
            <a:r>
              <a:rPr>
                <a:latin typeface="Courier"/>
              </a:rPr>
              <a:t> </a:t>
            </a:r>
            <a:r>
              <a:rPr>
                <a:solidFill>
                  <a:srgbClr val="4070A0"/>
                </a:solidFill>
                <a:latin typeface="Courier"/>
              </a:rPr>
              <a:t>"unimproved"</a:t>
            </a:r>
            <a:br/>
            <a:r>
              <a:rPr>
                <a:latin typeface="Courier"/>
              </a:rPr>
              <a:t>    minutes </a:t>
            </a:r>
            <a:r>
              <a:rPr>
                <a:solidFill>
                  <a:srgbClr val="666666"/>
                </a:solidFill>
                <a:latin typeface="Courier"/>
              </a:rPr>
              <a:t>=</a:t>
            </a:r>
            <a:r>
              <a:rPr>
                <a:latin typeface="Courier"/>
              </a:rPr>
              <a:t> row[</a:t>
            </a:r>
            <a:r>
              <a:rPr>
                <a:solidFill>
                  <a:srgbClr val="4070A0"/>
                </a:solidFill>
                <a:latin typeface="Courier"/>
              </a:rPr>
              <a:t>"round_trip_minutes"</a:t>
            </a:r>
            <a:r>
              <a:rPr>
                <a:latin typeface="Courier"/>
              </a:rPr>
              <a:t>]</a:t>
            </a:r>
            <a:br/>
            <a:r>
              <a:rPr>
                <a:latin typeface="Courier"/>
              </a:rPr>
              <a:t>    </a:t>
            </a:r>
            <a:r>
              <a:rPr b="1">
                <a:solidFill>
                  <a:srgbClr val="007020"/>
                </a:solidFill>
                <a:latin typeface="Courier"/>
              </a:rPr>
              <a:t>return</a:t>
            </a:r>
            <a:r>
              <a:rPr>
                <a:latin typeface="Courier"/>
              </a:rPr>
              <a:t> </a:t>
            </a:r>
            <a:r>
              <a:rPr>
                <a:solidFill>
                  <a:srgbClr val="4070A0"/>
                </a:solidFill>
                <a:latin typeface="Courier"/>
              </a:rPr>
              <a:t>"basic"</a:t>
            </a:r>
            <a:r>
              <a:rPr>
                <a:latin typeface="Courier"/>
              </a:rPr>
              <a:t> </a:t>
            </a:r>
            <a:r>
              <a:rPr b="1">
                <a:solidFill>
                  <a:srgbClr val="007020"/>
                </a:solidFill>
                <a:latin typeface="Courier"/>
              </a:rPr>
              <a:t>if</a:t>
            </a:r>
            <a:r>
              <a:rPr>
                <a:latin typeface="Courier"/>
              </a:rPr>
              <a:t> minutes </a:t>
            </a:r>
            <a:r>
              <a:rPr>
                <a:solidFill>
                  <a:srgbClr val="666666"/>
                </a:solidFill>
                <a:latin typeface="Courier"/>
              </a:rPr>
              <a:t>&lt;=</a:t>
            </a:r>
            <a:r>
              <a:rPr>
                <a:latin typeface="Courier"/>
              </a:rPr>
              <a:t> </a:t>
            </a:r>
            <a:r>
              <a:rPr>
                <a:solidFill>
                  <a:srgbClr val="40A070"/>
                </a:solidFill>
                <a:latin typeface="Courier"/>
              </a:rPr>
              <a:t>30</a:t>
            </a:r>
            <a:r>
              <a:rPr>
                <a:latin typeface="Courier"/>
              </a:rPr>
              <a:t> </a:t>
            </a:r>
            <a:r>
              <a:rPr b="1">
                <a:solidFill>
                  <a:srgbClr val="007020"/>
                </a:solidFill>
                <a:latin typeface="Courier"/>
              </a:rPr>
              <a:t>else</a:t>
            </a:r>
            <a:r>
              <a:rPr>
                <a:latin typeface="Courier"/>
              </a:rPr>
              <a:t> </a:t>
            </a:r>
            <a:r>
              <a:rPr>
                <a:solidFill>
                  <a:srgbClr val="4070A0"/>
                </a:solidFill>
                <a:latin typeface="Courier"/>
              </a:rPr>
              <a:t>"limited"</a:t>
            </a:r>
            <a:br/>
            <a:br/>
            <a:r>
              <a:rPr>
                <a:latin typeface="Courier"/>
              </a:rPr>
              <a:t>households[</a:t>
            </a:r>
            <a:r>
              <a:rPr>
                <a:solidFill>
                  <a:srgbClr val="4070A0"/>
                </a:solidFill>
                <a:latin typeface="Courier"/>
              </a:rPr>
              <a:t>"service"</a:t>
            </a:r>
            <a:r>
              <a:rPr>
                <a:latin typeface="Courier"/>
              </a:rPr>
              <a:t>] </a:t>
            </a:r>
            <a:r>
              <a:rPr>
                <a:solidFill>
                  <a:srgbClr val="666666"/>
                </a:solidFill>
                <a:latin typeface="Courier"/>
              </a:rPr>
              <a:t>=</a:t>
            </a:r>
            <a:r>
              <a:rPr>
                <a:latin typeface="Courier"/>
              </a:rPr>
              <a:t> households.</a:t>
            </a:r>
            <a:r>
              <a:rPr>
                <a:solidFill>
                  <a:srgbClr val="008000"/>
                </a:solidFill>
                <a:latin typeface="Courier"/>
              </a:rPr>
              <a:t>apply</a:t>
            </a:r>
            <a:r>
              <a:rPr>
                <a:latin typeface="Courier"/>
              </a:rPr>
              <a:t>(ladder, axis</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(households[</a:t>
            </a:r>
            <a:r>
              <a:rPr>
                <a:solidFill>
                  <a:srgbClr val="4070A0"/>
                </a:solidFill>
                <a:latin typeface="Courier"/>
              </a:rPr>
              <a:t>"service"</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que l’indicateur ODD emploie réellement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service =</a:t>
            </a:r>
            <a:r>
              <a:rPr>
                <a:latin typeface="Courier"/>
              </a:rPr>
              <a:t> </a:t>
            </a:r>
            <a:r>
              <a:rPr>
                <a:solidFill>
                  <a:srgbClr val="06287E"/>
                </a:solidFill>
                <a:latin typeface="Courier"/>
              </a:rPr>
              <a:t>case_when</a:t>
            </a:r>
            <a:r>
              <a:rPr>
                <a:latin typeface="Courier"/>
              </a:rPr>
              <a:t>(</a:t>
            </a:r>
            <a:br/>
            <a:r>
              <a:rPr>
                <a:latin typeface="Courier"/>
              </a:rPr>
              <a:t>    water_source </a:t>
            </a:r>
            <a:r>
              <a:rPr>
                <a:solidFill>
                  <a:srgbClr val="4070A0"/>
                </a:solidFill>
                <a:latin typeface="Courier"/>
              </a:rPr>
              <a:t>==</a:t>
            </a:r>
            <a:r>
              <a:rPr>
                <a:latin typeface="Courier"/>
              </a:rPr>
              <a:t> </a:t>
            </a:r>
            <a:r>
              <a:rPr>
                <a:solidFill>
                  <a:srgbClr val="4070A0"/>
                </a:solidFill>
                <a:latin typeface="Courier"/>
              </a:rPr>
              <a:t>"surface-water"</a:t>
            </a:r>
            <a:r>
              <a:rPr>
                <a:latin typeface="Courier"/>
              </a:rPr>
              <a:t> </a:t>
            </a:r>
            <a:r>
              <a:rPr>
                <a:solidFill>
                  <a:srgbClr val="4070A0"/>
                </a:solidFill>
                <a:latin typeface="Courier"/>
              </a:rPr>
              <a:t>~</a:t>
            </a:r>
            <a:r>
              <a:rPr>
                <a:latin typeface="Courier"/>
              </a:rPr>
              <a:t> </a:t>
            </a:r>
            <a:r>
              <a:rPr>
                <a:solidFill>
                  <a:srgbClr val="4070A0"/>
                </a:solidFill>
                <a:latin typeface="Courier"/>
              </a:rPr>
              <a:t>"surface water"</a:t>
            </a:r>
            <a:r>
              <a:rPr>
                <a:latin typeface="Courier"/>
              </a:rPr>
              <a:t>,</a:t>
            </a:r>
            <a:br/>
            <a:r>
              <a:rPr>
                <a:latin typeface="Courier"/>
              </a:rPr>
              <a:t>    </a:t>
            </a:r>
            <a:r>
              <a:rPr>
                <a:solidFill>
                  <a:srgbClr val="4070A0"/>
                </a:solidFill>
                <a:latin typeface="Courier"/>
              </a:rPr>
              <a:t>!</a:t>
            </a:r>
            <a:r>
              <a:rPr>
                <a:latin typeface="Courier"/>
              </a:rPr>
              <a:t>water_source </a:t>
            </a:r>
            <a:r>
              <a:rPr>
                <a:solidFill>
                  <a:srgbClr val="4070A0"/>
                </a:solidFill>
                <a:latin typeface="Courier"/>
              </a:rPr>
              <a:t>%in%</a:t>
            </a:r>
            <a:r>
              <a:rPr>
                <a:latin typeface="Courier"/>
              </a:rPr>
              <a:t> improved </a:t>
            </a:r>
            <a:r>
              <a:rPr>
                <a:solidFill>
                  <a:srgbClr val="4070A0"/>
                </a:solidFill>
                <a:latin typeface="Courier"/>
              </a:rPr>
              <a:t>~</a:t>
            </a:r>
            <a:r>
              <a:rPr>
                <a:latin typeface="Courier"/>
              </a:rPr>
              <a:t> </a:t>
            </a:r>
            <a:r>
              <a:rPr>
                <a:solidFill>
                  <a:srgbClr val="4070A0"/>
                </a:solidFill>
                <a:latin typeface="Courier"/>
              </a:rPr>
              <a:t>"unimproved"</a:t>
            </a:r>
            <a:r>
              <a:rPr>
                <a:latin typeface="Courier"/>
              </a:rPr>
              <a:t>,</a:t>
            </a:r>
            <a:br/>
            <a:r>
              <a:rPr>
                <a:latin typeface="Courier"/>
              </a:rPr>
              <a:t>    round_trip_minutes </a:t>
            </a:r>
            <a:r>
              <a:rPr>
                <a:solidFill>
                  <a:srgbClr val="4070A0"/>
                </a:solidFill>
                <a:latin typeface="Courier"/>
              </a:rPr>
              <a:t>&lt;=</a:t>
            </a:r>
            <a:r>
              <a:rPr>
                <a:latin typeface="Courier"/>
              </a:rPr>
              <a:t> </a:t>
            </a:r>
            <a:r>
              <a:rPr>
                <a:solidFill>
                  <a:srgbClr val="40A070"/>
                </a:solidFill>
                <a:latin typeface="Courier"/>
              </a:rPr>
              <a:t>30</a:t>
            </a:r>
            <a:r>
              <a:rPr>
                <a:latin typeface="Courier"/>
              </a:rPr>
              <a:t> </a:t>
            </a:r>
            <a:r>
              <a:rPr>
                <a:solidFill>
                  <a:srgbClr val="4070A0"/>
                </a:solidFill>
                <a:latin typeface="Courier"/>
              </a:rPr>
              <a:t>~</a:t>
            </a:r>
            <a:r>
              <a:rPr>
                <a:latin typeface="Courier"/>
              </a:rPr>
              <a:t> </a:t>
            </a:r>
            <a:r>
              <a:rPr>
                <a:solidFill>
                  <a:srgbClr val="4070A0"/>
                </a:solidFill>
                <a:latin typeface="Courier"/>
              </a:rPr>
              <a:t>"basic"</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"limited"</a:t>
            </a:r>
            <a:br/>
            <a:r>
              <a:rPr>
                <a:latin typeface="Courier"/>
              </a:rPr>
              <a:t>  )) </a:t>
            </a:r>
            <a:r>
              <a:rPr>
                <a:solidFill>
                  <a:srgbClr val="4070A0"/>
                </a:solidFill>
                <a:latin typeface="Courier"/>
              </a:rPr>
              <a:t>|&gt;</a:t>
            </a:r>
            <a:br/>
            <a:r>
              <a:rPr>
                <a:latin typeface="Courier"/>
              </a:rPr>
              <a:t>  </a:t>
            </a:r>
            <a:r>
              <a:rPr>
                <a:solidFill>
                  <a:srgbClr val="06287E"/>
                </a:solidFill>
                <a:latin typeface="Courier"/>
              </a:rPr>
              <a:t>count</a:t>
            </a:r>
            <a:r>
              <a:rPr>
                <a:latin typeface="Courier"/>
              </a:rPr>
              <a:t>(service)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que l’indicateur ODD emploie réellement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Échelon</a:t>
                      </a:r>
                    </a:p>
                  </a:txBody>
                  <a:tcPr/>
                </a:tc>
                <a:tc>
                  <a:txBody>
                    <a:bodyPr/>
                    <a:lstStyle/>
                    <a:p>
                      <a:pPr lvl="0" indent="0" marL="0">
                        <a:buNone/>
                      </a:pPr>
                      <a:r>
                        <a:rPr/>
                        <a:t>Ménages</a:t>
                      </a:r>
                    </a:p>
                  </a:txBody>
                  <a:tcPr/>
                </a:tc>
                <a:tc>
                  <a:txBody>
                    <a:bodyPr/>
                    <a:lstStyle/>
                    <a:p>
                      <a:pPr lvl="0" indent="0" marL="0">
                        <a:buNone/>
                      </a:pPr>
                      <a:r>
                        <a:rPr/>
                        <a:t>Part</a:t>
                      </a:r>
                    </a:p>
                  </a:txBody>
                  <a:tcPr/>
                </a:tc>
              </a:tr>
              <a:tr h="0">
                <a:tc>
                  <a:txBody>
                    <a:bodyPr/>
                    <a:lstStyle/>
                    <a:p>
                      <a:pPr lvl="0" indent="0" marL="0">
                        <a:buNone/>
                      </a:pPr>
                      <a:r>
                        <a:rPr/>
                        <a:t>Élémentaire (sur place compris)</a:t>
                      </a:r>
                    </a:p>
                  </a:txBody>
                </a:tc>
                <a:tc>
                  <a:txBody>
                    <a:bodyPr/>
                    <a:lstStyle/>
                    <a:p>
                      <a:pPr lvl="0" indent="0" marL="0">
                        <a:buNone/>
                      </a:pPr>
                      <a:r>
                        <a:rPr/>
                        <a:t>1 352</a:t>
                      </a:r>
                    </a:p>
                  </a:txBody>
                </a:tc>
                <a:tc>
                  <a:txBody>
                    <a:bodyPr/>
                    <a:lstStyle/>
                    <a:p>
                      <a:pPr lvl="0" indent="0" marL="0">
                        <a:buNone/>
                      </a:pPr>
                      <a:r>
                        <a:rPr b="1"/>
                        <a:t>56,3 %</a:t>
                      </a:r>
                    </a:p>
                  </a:txBody>
                </a:tc>
              </a:tr>
              <a:tr h="0">
                <a:tc>
                  <a:txBody>
                    <a:bodyPr/>
                    <a:lstStyle/>
                    <a:p>
                      <a:pPr lvl="0" indent="0" marL="0">
                        <a:buNone/>
                      </a:pPr>
                      <a:r>
                        <a:rPr/>
                        <a:t>Limité</a:t>
                      </a:r>
                    </a:p>
                  </a:txBody>
                </a:tc>
                <a:tc>
                  <a:txBody>
                    <a:bodyPr/>
                    <a:lstStyle/>
                    <a:p>
                      <a:pPr lvl="0" indent="0" marL="0">
                        <a:buNone/>
                      </a:pPr>
                      <a:r>
                        <a:rPr/>
                        <a:t>626</a:t>
                      </a:r>
                    </a:p>
                  </a:txBody>
                </a:tc>
                <a:tc>
                  <a:txBody>
                    <a:bodyPr/>
                    <a:lstStyle/>
                    <a:p>
                      <a:pPr lvl="0" indent="0" marL="0">
                        <a:buNone/>
                      </a:pPr>
                      <a:r>
                        <a:rPr/>
                        <a:t>26,1 %</a:t>
                      </a:r>
                    </a:p>
                  </a:txBody>
                </a:tc>
              </a:tr>
              <a:tr h="0">
                <a:tc>
                  <a:txBody>
                    <a:bodyPr/>
                    <a:lstStyle/>
                    <a:p>
                      <a:pPr lvl="0" indent="0" marL="0">
                        <a:buNone/>
                      </a:pPr>
                      <a:r>
                        <a:rPr/>
                        <a:t>Non amélioré</a:t>
                      </a:r>
                    </a:p>
                  </a:txBody>
                </a:tc>
                <a:tc>
                  <a:txBody>
                    <a:bodyPr/>
                    <a:lstStyle/>
                    <a:p>
                      <a:pPr lvl="0" indent="0" marL="0">
                        <a:buNone/>
                      </a:pPr>
                      <a:r>
                        <a:rPr/>
                        <a:t>326</a:t>
                      </a:r>
                    </a:p>
                  </a:txBody>
                </a:tc>
                <a:tc>
                  <a:txBody>
                    <a:bodyPr/>
                    <a:lstStyle/>
                    <a:p>
                      <a:pPr lvl="0" indent="0" marL="0">
                        <a:buNone/>
                      </a:pPr>
                      <a:r>
                        <a:rPr/>
                        <a:t>13,6 %</a:t>
                      </a:r>
                    </a:p>
                  </a:txBody>
                </a:tc>
              </a:tr>
              <a:tr h="0">
                <a:tc>
                  <a:txBody>
                    <a:bodyPr/>
                    <a:lstStyle/>
                    <a:p>
                      <a:pPr lvl="0" indent="0" marL="0">
                        <a:buNone/>
                      </a:pPr>
                      <a:r>
                        <a:rPr/>
                        <a:t>Eau de surface</a:t>
                      </a:r>
                    </a:p>
                  </a:txBody>
                </a:tc>
                <a:tc>
                  <a:txBody>
                    <a:bodyPr/>
                    <a:lstStyle/>
                    <a:p>
                      <a:pPr lvl="0" indent="0" marL="0">
                        <a:buNone/>
                      </a:pPr>
                      <a:r>
                        <a:rPr/>
                        <a:t>99</a:t>
                      </a:r>
                    </a:p>
                  </a:txBody>
                </a:tc>
                <a:tc>
                  <a:txBody>
                    <a:bodyPr/>
                    <a:lstStyle/>
                    <a:p>
                      <a:pPr lvl="0" indent="0" marL="0">
                        <a:buNone/>
                      </a:pPr>
                      <a:r>
                        <a:rPr/>
                        <a:t>4,1 %</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que l’indicateur ODD emploie réellement</a:t>
            </a:r>
          </a:p>
        </p:txBody>
      </p:sp>
      <p:sp>
        <p:nvSpPr>
          <p:cNvPr id="3" name="Content Placeholder 2"/>
          <p:cNvSpPr>
            <a:spLocks noGrp="1"/>
          </p:cNvSpPr>
          <p:nvPr>
            <p:ph idx="1"/>
          </p:nvPr>
        </p:nvSpPr>
        <p:spPr/>
        <p:txBody>
          <a:bodyPr/>
          <a:lstStyle/>
          <a:p>
            <a:pPr lvl="0"/>
            <a:r>
              <a:rPr/>
              <a:t>Service d’eau de boisson au moins élémentaire : 56,3 % — Le chiffre par type de source valait 82,3 %, et chacun des…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trente minutes figurent dans la définition</a:t>
            </a:r>
          </a:p>
        </p:txBody>
      </p:sp>
      <p:sp>
        <p:nvSpPr>
          <p:cNvPr id="3" name="Content Placeholder 2"/>
          <p:cNvSpPr>
            <a:spLocks noGrp="1"/>
          </p:cNvSpPr>
          <p:nvPr>
            <p:ph idx="1"/>
          </p:nvPr>
        </p:nvSpPr>
        <p:spPr/>
        <p:txBody>
          <a:bodyPr/>
          <a:lstStyle/>
          <a:p>
            <a:pPr lvl="0"/>
            <a:r>
              <a:rPr/>
              <a:t>les ménages collectent </a:t>
            </a:r>
            <a:r>
              <a:rPr b="1"/>
              <a:t>moins</a:t>
            </a:r>
            <a:r>
              <a:rPr/>
              <a:t> d’eau, si bien que la quantité passe plus souvent sous le minimum Sphère ;</a:t>
            </a:r>
          </a:p>
          <a:p>
            <a:pPr lvl="0"/>
            <a:r>
              <a:rPr/>
              <a:t>la collecte est faite par les femmes et les filles, si bien que le temps est pris sur la scolarité et le travail…</a:t>
            </a:r>
          </a:p>
          <a:p>
            <a:pPr lvl="0"/>
            <a:r>
              <a:rPr/>
              <a:t>les ménages complètent depuis une source plus proche et de moindre qualité, si bien que la source enregistrée n’est pas…</a:t>
            </a:r>
          </a:p>
          <a:p>
            <a:pPr lvl="0"/>
            <a:r>
              <a:rPr/>
              <a:t>Une définition qui paraît bureaucratique encode généralement un constat — Avant de soutenir qu’un seuil est arbitraire,…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L’échelon que cette enquête ne peut pas calculer — En Python</a:t>
            </a:r>
          </a:p>
        </p:txBody>
      </p:sp>
      <p:sp>
        <p:nvSpPr>
          <p:cNvPr id="3" name="Content Placeholder 2"/>
          <p:cNvSpPr>
            <a:spLocks noGrp="1"/>
          </p:cNvSpPr>
          <p:nvPr>
            <p:ph idx="1"/>
          </p:nvPr>
        </p:nvSpPr>
        <p:spPr/>
        <p:txBody>
          <a:bodyPr/>
          <a:lstStyle/>
          <a:p>
            <a:pPr lvl="0" indent="0">
              <a:buNone/>
            </a:pPr>
            <a:r>
              <a:rPr>
                <a:latin typeface="Courier"/>
              </a:rPr>
              <a:t>on_premises </a:t>
            </a:r>
            <a:r>
              <a:rPr>
                <a:solidFill>
                  <a:srgbClr val="666666"/>
                </a:solidFill>
                <a:latin typeface="Courier"/>
              </a:rPr>
              <a:t>=</a:t>
            </a:r>
            <a:r>
              <a:rPr>
                <a:latin typeface="Courier"/>
              </a:rPr>
              <a:t> (households[</a:t>
            </a:r>
            <a:r>
              <a:rPr>
                <a:solidFill>
                  <a:srgbClr val="4070A0"/>
                </a:solidFill>
                <a:latin typeface="Courier"/>
              </a:rPr>
              <a:t>"round_trip_minutes"</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a:t>
            </a:r>
            <a:br/>
            <a:r>
              <a:rPr>
                <a:latin typeface="Courier"/>
              </a:rPr>
              <a:t>tested </a:t>
            </a:r>
            <a:r>
              <a:rPr>
                <a:solidFill>
                  <a:srgbClr val="666666"/>
                </a:solidFill>
                <a:latin typeface="Courier"/>
              </a:rPr>
              <a:t>=</a:t>
            </a:r>
            <a:r>
              <a:rPr>
                <a:latin typeface="Courier"/>
              </a:rPr>
              <a:t> households[</a:t>
            </a:r>
            <a:r>
              <a:rPr>
                <a:solidFill>
                  <a:srgbClr val="4070A0"/>
                </a:solidFill>
                <a:latin typeface="Courier"/>
              </a:rPr>
              <a:t>"ecoli_cfu_100ml"</a:t>
            </a:r>
            <a:r>
              <a:rPr>
                <a:latin typeface="Courier"/>
              </a:rPr>
              <a:t>].notna()</a:t>
            </a:r>
            <a:br/>
            <a:br/>
            <a:r>
              <a:rPr>
                <a:solidFill>
                  <a:srgbClr val="008000"/>
                </a:solidFill>
                <a:latin typeface="Courier"/>
              </a:rPr>
              <a:t>print</a:t>
            </a:r>
            <a:r>
              <a:rPr>
                <a:latin typeface="Courier"/>
              </a:rPr>
              <a:t>(</a:t>
            </a:r>
            <a:r>
              <a:rPr>
                <a:solidFill>
                  <a:srgbClr val="BB6688"/>
                </a:solidFill>
                <a:latin typeface="Courier"/>
              </a:rPr>
              <a:t>f"on premises: </a:t>
            </a:r>
            <a:r>
              <a:rPr>
                <a:solidFill>
                  <a:srgbClr val="4070A0"/>
                </a:solidFill>
                <a:latin typeface="Courier"/>
              </a:rPr>
              <a:t>{</a:t>
            </a:r>
            <a:r>
              <a:rPr>
                <a:latin typeface="Courier"/>
              </a:rPr>
              <a:t>on_premises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f"water quality tested: </a:t>
            </a:r>
            <a:r>
              <a:rPr>
                <a:solidFill>
                  <a:srgbClr val="4070A0"/>
                </a:solidFill>
                <a:latin typeface="Courier"/>
              </a:rPr>
              <a:t>{</a:t>
            </a:r>
            <a:r>
              <a:rPr>
                <a:latin typeface="Courier"/>
              </a:rPr>
              <a:t>tested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f"both: </a:t>
            </a:r>
            <a:r>
              <a:rPr>
                <a:solidFill>
                  <a:srgbClr val="4070A0"/>
                </a:solidFill>
                <a:latin typeface="Courier"/>
              </a:rPr>
              <a:t>{</a:t>
            </a:r>
            <a:r>
              <a:rPr>
                <a:latin typeface="Courier"/>
              </a:rPr>
              <a:t>(on_premises </a:t>
            </a:r>
            <a:r>
              <a:rPr>
                <a:solidFill>
                  <a:srgbClr val="666666"/>
                </a:solidFill>
                <a:latin typeface="Courier"/>
              </a:rPr>
              <a:t>&amp;</a:t>
            </a:r>
            <a:r>
              <a:rPr>
                <a:latin typeface="Courier"/>
              </a:rPr>
              <a:t> tested)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L’échelon que cette enquête ne peut pas calculer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on_premises =</a:t>
            </a:r>
            <a:r>
              <a:rPr>
                <a:latin typeface="Courier"/>
              </a:rPr>
              <a:t> </a:t>
            </a:r>
            <a:r>
              <a:rPr>
                <a:solidFill>
                  <a:srgbClr val="06287E"/>
                </a:solidFill>
                <a:latin typeface="Courier"/>
              </a:rPr>
              <a:t>mean</a:t>
            </a:r>
            <a:r>
              <a:rPr>
                <a:latin typeface="Courier"/>
              </a:rPr>
              <a:t>(round_trip_minutes </a:t>
            </a:r>
            <a:r>
              <a:rPr>
                <a:solidFill>
                  <a:srgbClr val="4070A0"/>
                </a:solidFill>
                <a:latin typeface="Courier"/>
              </a:rPr>
              <a:t>==</a:t>
            </a:r>
            <a:r>
              <a:rPr>
                <a:latin typeface="Courier"/>
              </a:rPr>
              <a:t> </a:t>
            </a:r>
            <a:r>
              <a:rPr>
                <a:solidFill>
                  <a:srgbClr val="40A070"/>
                </a:solidFill>
                <a:latin typeface="Courier"/>
              </a:rPr>
              <a:t>0</a:t>
            </a:r>
            <a:r>
              <a:rPr>
                <a:latin typeface="Courier"/>
              </a:rPr>
              <a:t>),</a:t>
            </a:r>
            <a:br/>
            <a:r>
              <a:rPr>
                <a:latin typeface="Courier"/>
              </a:rPr>
              <a:t>  </a:t>
            </a:r>
            <a:r>
              <a:rPr>
                <a:solidFill>
                  <a:srgbClr val="7D9029"/>
                </a:solidFill>
                <a:latin typeface="Courier"/>
              </a:rPr>
              <a:t>tested =</a:t>
            </a:r>
            <a:r>
              <a:rPr>
                <a:latin typeface="Courier"/>
              </a:rPr>
              <a:t> </a:t>
            </a:r>
            <a:r>
              <a:rPr>
                <a:solidFill>
                  <a:srgbClr val="06287E"/>
                </a:solidFill>
                <a:latin typeface="Courier"/>
              </a:rPr>
              <a:t>mean</a:t>
            </a:r>
            <a:r>
              <a:rPr>
                <a:latin typeface="Courier"/>
              </a:rPr>
              <a:t>(</a:t>
            </a:r>
            <a:r>
              <a:rPr>
                <a:solidFill>
                  <a:srgbClr val="4070A0"/>
                </a:solidFill>
                <a:latin typeface="Courier"/>
              </a:rPr>
              <a:t>!</a:t>
            </a:r>
            <a:r>
              <a:rPr>
                <a:solidFill>
                  <a:srgbClr val="06287E"/>
                </a:solidFill>
                <a:latin typeface="Courier"/>
              </a:rPr>
              <a:t>is.na</a:t>
            </a:r>
            <a:r>
              <a:rPr>
                <a:latin typeface="Courier"/>
              </a:rPr>
              <a:t>(ecoli_cfu_100ml))</a:t>
            </a:r>
            <a:b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distribution, non l’échelon supérieur — Exemple</a:t>
            </a:r>
          </a:p>
        </p:txBody>
      </p:sp>
      <p:sp>
        <p:nvSpPr>
          <p:cNvPr id="3" name="Content Placeholder 2"/>
          <p:cNvSpPr>
            <a:spLocks noGrp="1"/>
          </p:cNvSpPr>
          <p:nvPr>
            <p:ph idx="1"/>
          </p:nvPr>
        </p:nvSpPr>
        <p:spPr/>
        <p:txBody>
          <a:bodyPr/>
          <a:lstStyle/>
          <a:p>
            <a:pPr lvl="0" indent="0">
              <a:buNone/>
            </a:pPr>
            <a:r>
              <a:rPr>
                <a:latin typeface="Courier"/>
              </a:rPr>
              <a:t>Drinking water service level, 2,403 households
  At least basic         56.3%   1,352
    of which on premises 27.7%     665
  Limited                26.1%     626
  Unimproved             13.6%     326
  Surface water           4.1%      99
  JMP ladder. Safely managed not computable: availability was not asked and
  water quality was tested on 33.4% of households.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L’eau a une échelle et il en reste deux.</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https://data-analysis.cassion.dev/fr/cours/wash-analysis/wash-01-the-drinking-water-ladder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Quatre cinquièmes améliorés, la moitié servis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82,3 % de ces ménages sont sur une source améliorée et 56,3 % disposent au moins d’un service élémentaire d’eau de boisson. Les vingt-six points d’écart sont du temps de collecte, et ils sont toute la raison d’être des échelons.</vt:lpwstr>
  </property>
</Properties>
</file>