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62.0% of households have an improved sanitation facility and 43.2% have basic service. The difference is one column — whether the latrine is shared — and the hygiene ladder has an equivalent that costs it half again.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improved facility is necessary and not sufficient, and the field that makes the difference is a boolean nobody looks at twice.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62.0% have an improved facility and 43.2% have basic service. Eighteen points sit on a latrine that meets the construction standard and is shared with another household.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Because the reason for the standard is use, not construction. A shared latrine is used less at night, less by women and girls, and less by children — which is where the health benefit is. The classification follows the behaviour, not the concrete. This is the same argument as the thirty minutes. In both ladders the second condition exists because a facility that is technically adequate and practically avoided produces no health outcome, and an indicator that counted it would report progress that nobody experienced.</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13.3%, and it is the one WASH figure that a non-specialist reads correctly without being told the definition. Lead with it, disaggregate it, and note that the district field in this file is written six ways — the cleaning course dealt with that, and grouping without normalising splits the worst district in four.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Basic hygiene service requires a handwashing facility with water and soap available. Three rungs, and the survey answers all three, because the enumerator observed rather than asked.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67.8% have somewhere to wash their hands and 34.1% have soap there. The hygiene ladder loses half its top rung to a single observed item, which is a larger drop than either of the other two ladders. Observation is why this is trustworthy. Reported handwashing runs far above observed handwashing everywhere it has been measured, because the question has an obviously correct answer. The column here is what the enumerator saw, and the column name should say so — </a:t>
            </a:r>
            <a:r>
              <a:rPr>
                <a:latin typeface="Courier"/>
              </a:rPr>
              <a:t>soap_observed</a:t>
            </a:r>
            <a:r>
              <a:rPr/>
              <a:t>, not </a:t>
            </a:r>
            <a:r>
              <a:rPr>
                <a:latin typeface="Courier"/>
              </a:rPr>
              <a:t>soap</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numbers on the same denominator, which is unusual and worth noticing — they can legitimately be shown side by side. What they cannot be is combined. There is no “WASH coverage” indicator, and a mean of the three would describe no household: a household with basic water, shared sanitation and no soap is not “58% covered”, it is a household with one of three services. Where a single composite is demanded, publish the three and the count of households that have all three, which is a real quantity and usually a sobering one.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ladders classify. They do not say how much water arrived, how long the queue was, or whether the water was safe to drink. The next two lessons are the measurements Sphere adds on top — and the first of them has two unit errors hiding in 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wash-analysis/wash-02-sanitation-and-hygien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boolean that halves a coverage figure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62.0% of households have an improved sanitation facility and 43.2% have basic service. The difference is one column — whether the latrine is shared — and the hygiene ladder has an equivalent that costs it half again.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Sanitation has the same shape as water</a:t>
            </a:r>
          </a:p>
          <a:p>
            <a:pPr lvl="0"/>
            <a:r>
              <a:rPr/>
              <a:t>Why sharing costs a rung</a:t>
            </a:r>
          </a:p>
          <a:p>
            <a:pPr lvl="0"/>
            <a:r>
              <a:rPr/>
              <a:t>Open defecation is the number to lead with</a:t>
            </a:r>
          </a:p>
          <a:p>
            <a:pPr lvl="0"/>
            <a:r>
              <a:rPr/>
              <a:t>The hygiene ladder, and the observation that carries it</a:t>
            </a:r>
          </a:p>
          <a:p>
            <a:pPr lvl="0"/>
            <a:r>
              <a:rPr/>
              <a:t>The three ladders cannot be averaged</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Sanitation has the same shape as water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Rung</a:t>
                      </a:r>
                    </a:p>
                  </a:txBody>
                  <a:tcPr/>
                </a:tc>
                <a:tc>
                  <a:txBody>
                    <a:bodyPr/>
                    <a:lstStyle/>
                    <a:p>
                      <a:pPr lvl="0" indent="0" marL="0">
                        <a:buNone/>
                      </a:pPr>
                      <a:r>
                        <a:rPr/>
                        <a:t>Definition</a:t>
                      </a:r>
                    </a:p>
                  </a:txBody>
                  <a:tcPr/>
                </a:tc>
              </a:tr>
              <a:tr h="0">
                <a:tc>
                  <a:txBody>
                    <a:bodyPr/>
                    <a:lstStyle/>
                    <a:p>
                      <a:pPr lvl="0" indent="0" marL="0">
                        <a:buNone/>
                      </a:pPr>
                      <a:r>
                        <a:rPr b="1"/>
                        <a:t>Safely managed</a:t>
                      </a:r>
                    </a:p>
                  </a:txBody>
                </a:tc>
                <a:tc>
                  <a:txBody>
                    <a:bodyPr/>
                    <a:lstStyle/>
                    <a:p>
                      <a:pPr lvl="0" indent="0" marL="0">
                        <a:buNone/>
                      </a:pPr>
                      <a:r>
                        <a:rPr/>
                        <a:t>Improved, not shared, and excreta safely disposed of or treated</a:t>
                      </a:r>
                    </a:p>
                  </a:txBody>
                </a:tc>
              </a:tr>
              <a:tr h="0">
                <a:tc>
                  <a:txBody>
                    <a:bodyPr/>
                    <a:lstStyle/>
                    <a:p>
                      <a:pPr lvl="0" indent="0" marL="0">
                        <a:buNone/>
                      </a:pPr>
                      <a:r>
                        <a:rPr b="1"/>
                        <a:t>Basic</a:t>
                      </a:r>
                    </a:p>
                  </a:txBody>
                </a:tc>
                <a:tc>
                  <a:txBody>
                    <a:bodyPr/>
                    <a:lstStyle/>
                    <a:p>
                      <a:pPr lvl="0" indent="0" marL="0">
                        <a:buNone/>
                      </a:pPr>
                      <a:r>
                        <a:rPr/>
                        <a:t>Improved, not shared with other households</a:t>
                      </a:r>
                    </a:p>
                  </a:txBody>
                </a:tc>
              </a:tr>
              <a:tr h="0">
                <a:tc>
                  <a:txBody>
                    <a:bodyPr/>
                    <a:lstStyle/>
                    <a:p>
                      <a:pPr lvl="0" indent="0" marL="0">
                        <a:buNone/>
                      </a:pPr>
                      <a:r>
                        <a:rPr b="1"/>
                        <a:t>Limited</a:t>
                      </a:r>
                    </a:p>
                  </a:txBody>
                </a:tc>
                <a:tc>
                  <a:txBody>
                    <a:bodyPr/>
                    <a:lstStyle/>
                    <a:p>
                      <a:pPr lvl="0" indent="0" marL="0">
                        <a:buNone/>
                      </a:pPr>
                      <a:r>
                        <a:rPr/>
                        <a:t>Improved but </a:t>
                      </a:r>
                      <a:r>
                        <a:rPr b="1"/>
                        <a:t>shared</a:t>
                      </a:r>
                    </a:p>
                  </a:txBody>
                </a:tc>
              </a:tr>
              <a:tr h="0">
                <a:tc>
                  <a:txBody>
                    <a:bodyPr/>
                    <a:lstStyle/>
                    <a:p>
                      <a:pPr lvl="0" indent="0" marL="0">
                        <a:buNone/>
                      </a:pPr>
                      <a:r>
                        <a:rPr b="1"/>
                        <a:t>Unimproved</a:t>
                      </a:r>
                    </a:p>
                  </a:txBody>
                </a:tc>
                <a:tc>
                  <a:txBody>
                    <a:bodyPr/>
                    <a:lstStyle/>
                    <a:p>
                      <a:pPr lvl="0" indent="0" marL="0">
                        <a:buNone/>
                      </a:pPr>
                      <a:r>
                        <a:rPr/>
                        <a:t>Pit latrine without a slab, hanging latrine, bucket</a:t>
                      </a:r>
                    </a:p>
                  </a:txBody>
                </a:tc>
              </a:tr>
              <a:tr h="0">
                <a:tc>
                  <a:txBody>
                    <a:bodyPr/>
                    <a:lstStyle/>
                    <a:p>
                      <a:pPr lvl="0" indent="0" marL="0">
                        <a:buNone/>
                      </a:pPr>
                      <a:r>
                        <a:rPr b="1"/>
                        <a:t>Open defecation</a:t>
                      </a:r>
                    </a:p>
                  </a:txBody>
                </a:tc>
                <a:tc>
                  <a:txBody>
                    <a:bodyPr/>
                    <a:lstStyle/>
                    <a:p>
                      <a:pPr lvl="0" indent="0" marL="0">
                        <a:buNone/>
                      </a:pPr>
                      <a:r>
                        <a:rPr/>
                        <a:t>No facility</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Sanitation has the same shape as water — In Python</a:t>
            </a:r>
          </a:p>
        </p:txBody>
      </p:sp>
      <p:sp>
        <p:nvSpPr>
          <p:cNvPr id="3" name="Content Placeholder 2"/>
          <p:cNvSpPr>
            <a:spLocks noGrp="1"/>
          </p:cNvSpPr>
          <p:nvPr>
            <p:ph idx="1"/>
          </p:nvPr>
        </p:nvSpPr>
        <p:spPr/>
        <p:txBody>
          <a:bodyPr/>
          <a:lstStyle/>
          <a:p>
            <a:pPr lvl="0" indent="0">
              <a:buNone/>
            </a:pPr>
            <a:r>
              <a:rPr>
                <a:latin typeface="Courier"/>
              </a:rPr>
              <a:t>IMPROVED_SANITATION </a:t>
            </a:r>
            <a:r>
              <a:rPr>
                <a:solidFill>
                  <a:srgbClr val="666666"/>
                </a:solidFill>
                <a:latin typeface="Courier"/>
              </a:rPr>
              <a:t>=</a:t>
            </a:r>
            <a:r>
              <a:rPr>
                <a:latin typeface="Courier"/>
              </a:rPr>
              <a:t> {</a:t>
            </a:r>
            <a:br/>
            <a:r>
              <a:rPr>
                <a:latin typeface="Courier"/>
              </a:rPr>
              <a:t>    </a:t>
            </a:r>
            <a:r>
              <a:rPr>
                <a:solidFill>
                  <a:srgbClr val="4070A0"/>
                </a:solidFill>
                <a:latin typeface="Courier"/>
              </a:rPr>
              <a:t>"flush-to-sewer"</a:t>
            </a:r>
            <a:r>
              <a:rPr>
                <a:latin typeface="Courier"/>
              </a:rPr>
              <a:t>, </a:t>
            </a:r>
            <a:r>
              <a:rPr>
                <a:solidFill>
                  <a:srgbClr val="4070A0"/>
                </a:solidFill>
                <a:latin typeface="Courier"/>
              </a:rPr>
              <a:t>"flush-to-septic"</a:t>
            </a:r>
            <a:r>
              <a:rPr>
                <a:latin typeface="Courier"/>
              </a:rPr>
              <a:t>, </a:t>
            </a:r>
            <a:r>
              <a:rPr>
                <a:solidFill>
                  <a:srgbClr val="4070A0"/>
                </a:solidFill>
                <a:latin typeface="Courier"/>
              </a:rPr>
              <a:t>"vip-latrine"</a:t>
            </a:r>
            <a:r>
              <a:rPr>
                <a:latin typeface="Courier"/>
              </a:rPr>
              <a:t>, </a:t>
            </a:r>
            <a:r>
              <a:rPr>
                <a:solidFill>
                  <a:srgbClr val="4070A0"/>
                </a:solidFill>
                <a:latin typeface="Courier"/>
              </a:rPr>
              <a:t>"pit-latrine-with-slab"</a:t>
            </a:r>
            <a:r>
              <a:rPr>
                <a:latin typeface="Courier"/>
              </a:rPr>
              <a:t>,</a:t>
            </a:r>
            <a:br/>
            <a:r>
              <a:rPr>
                <a:latin typeface="Courier"/>
              </a:rPr>
              <a:t>}</a:t>
            </a:r>
            <a:br/>
            <a:br/>
            <a:r>
              <a:rPr>
                <a:latin typeface="Courier"/>
              </a:rPr>
              <a:t>improved </a:t>
            </a:r>
            <a:r>
              <a:rPr>
                <a:solidFill>
                  <a:srgbClr val="666666"/>
                </a:solidFill>
                <a:latin typeface="Courier"/>
              </a:rPr>
              <a:t>=</a:t>
            </a:r>
            <a:r>
              <a:rPr>
                <a:latin typeface="Courier"/>
              </a:rPr>
              <a:t> households[</a:t>
            </a:r>
            <a:r>
              <a:rPr>
                <a:solidFill>
                  <a:srgbClr val="4070A0"/>
                </a:solidFill>
                <a:latin typeface="Courier"/>
              </a:rPr>
              <a:t>"sanitation_facility"</a:t>
            </a:r>
            <a:r>
              <a:rPr>
                <a:latin typeface="Courier"/>
              </a:rPr>
              <a:t>].isin(IMPROVED_SANITATION)</a:t>
            </a:r>
            <a:br/>
            <a:r>
              <a:rPr>
                <a:latin typeface="Courier"/>
              </a:rPr>
              <a:t>shared </a:t>
            </a:r>
            <a:r>
              <a:rPr>
                <a:solidFill>
                  <a:srgbClr val="666666"/>
                </a:solidFill>
                <a:latin typeface="Courier"/>
              </a:rPr>
              <a:t>=</a:t>
            </a:r>
            <a:r>
              <a:rPr>
                <a:latin typeface="Courier"/>
              </a:rPr>
              <a:t> households[</a:t>
            </a:r>
            <a:r>
              <a:rPr>
                <a:solidFill>
                  <a:srgbClr val="4070A0"/>
                </a:solidFill>
                <a:latin typeface="Courier"/>
              </a:rPr>
              <a:t>"shared_sanitation"</a:t>
            </a:r>
            <a:r>
              <a:rPr>
                <a:latin typeface="Courier"/>
              </a:rPr>
              <a:t>]</a:t>
            </a:r>
            <a:br/>
            <a:br/>
            <a:r>
              <a:rPr>
                <a:solidFill>
                  <a:srgbClr val="008000"/>
                </a:solidFill>
                <a:latin typeface="Courier"/>
              </a:rPr>
              <a:t>print</a:t>
            </a:r>
            <a:r>
              <a:rPr>
                <a:latin typeface="Courier"/>
              </a:rPr>
              <a:t>(</a:t>
            </a:r>
            <a:r>
              <a:rPr>
                <a:solidFill>
                  <a:srgbClr val="BB6688"/>
                </a:solidFill>
                <a:latin typeface="Courier"/>
              </a:rPr>
              <a:t>f"improved facility:  </a:t>
            </a:r>
            <a:r>
              <a:rPr>
                <a:solidFill>
                  <a:srgbClr val="4070A0"/>
                </a:solidFill>
                <a:latin typeface="Courier"/>
              </a:rPr>
              <a:t>{</a:t>
            </a:r>
            <a:r>
              <a:rPr>
                <a:latin typeface="Courier"/>
              </a:rPr>
              <a:t>improved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f"basic (not shared): </a:t>
            </a:r>
            <a:r>
              <a:rPr>
                <a:solidFill>
                  <a:srgbClr val="4070A0"/>
                </a:solidFill>
                <a:latin typeface="Courier"/>
              </a:rPr>
              <a:t>{</a:t>
            </a:r>
            <a:r>
              <a:rPr>
                <a:latin typeface="Courier"/>
              </a:rPr>
              <a:t>(improved </a:t>
            </a:r>
            <a:r>
              <a:rPr>
                <a:solidFill>
                  <a:srgbClr val="666666"/>
                </a:solidFill>
                <a:latin typeface="Courier"/>
              </a:rPr>
              <a:t>&amp;</a:t>
            </a:r>
            <a:r>
              <a:rPr>
                <a:latin typeface="Courier"/>
              </a:rPr>
              <a:t> </a:t>
            </a:r>
            <a:r>
              <a:rPr>
                <a:solidFill>
                  <a:srgbClr val="666666"/>
                </a:solidFill>
                <a:latin typeface="Courier"/>
              </a:rPr>
              <a:t>~</a:t>
            </a:r>
            <a:r>
              <a:rPr>
                <a:latin typeface="Courier"/>
              </a:rPr>
              <a:t>shared)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f"limited (shared):   </a:t>
            </a:r>
            <a:r>
              <a:rPr>
                <a:solidFill>
                  <a:srgbClr val="4070A0"/>
                </a:solidFill>
                <a:latin typeface="Courier"/>
              </a:rPr>
              <a:t>{</a:t>
            </a:r>
            <a:r>
              <a:rPr>
                <a:latin typeface="Courier"/>
              </a:rPr>
              <a:t>(improved </a:t>
            </a:r>
            <a:r>
              <a:rPr>
                <a:solidFill>
                  <a:srgbClr val="666666"/>
                </a:solidFill>
                <a:latin typeface="Courier"/>
              </a:rPr>
              <a:t>&amp;</a:t>
            </a:r>
            <a:r>
              <a:rPr>
                <a:latin typeface="Courier"/>
              </a:rPr>
              <a:t> shared)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Sanitation has the same shape as water — In R</a:t>
            </a:r>
          </a:p>
        </p:txBody>
      </p:sp>
      <p:sp>
        <p:nvSpPr>
          <p:cNvPr id="3" name="Content Placeholder 2"/>
          <p:cNvSpPr>
            <a:spLocks noGrp="1"/>
          </p:cNvSpPr>
          <p:nvPr>
            <p:ph idx="1"/>
          </p:nvPr>
        </p:nvSpPr>
        <p:spPr/>
        <p:txBody>
          <a:bodyPr/>
          <a:lstStyle/>
          <a:p>
            <a:pPr lvl="0" indent="0">
              <a:buNone/>
            </a:pPr>
            <a:r>
              <a:rPr>
                <a:latin typeface="Courier"/>
              </a:rPr>
              <a:t>improved_sanitation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"flush-to-sewer"</a:t>
            </a:r>
            <a:r>
              <a:rPr>
                <a:latin typeface="Courier"/>
              </a:rPr>
              <a:t>, </a:t>
            </a:r>
            <a:r>
              <a:rPr>
                <a:solidFill>
                  <a:srgbClr val="4070A0"/>
                </a:solidFill>
                <a:latin typeface="Courier"/>
              </a:rPr>
              <a:t>"flush-to-septic"</a:t>
            </a:r>
            <a:r>
              <a:rPr>
                <a:latin typeface="Courier"/>
              </a:rPr>
              <a:t>,</a:t>
            </a:r>
            <a:br/>
            <a:r>
              <a:rPr>
                <a:latin typeface="Courier"/>
              </a:rPr>
              <a:t>                         </a:t>
            </a:r>
            <a:r>
              <a:rPr>
                <a:solidFill>
                  <a:srgbClr val="4070A0"/>
                </a:solidFill>
                <a:latin typeface="Courier"/>
              </a:rPr>
              <a:t>"vip-latrine"</a:t>
            </a:r>
            <a:r>
              <a:rPr>
                <a:latin typeface="Courier"/>
              </a:rPr>
              <a:t>, </a:t>
            </a:r>
            <a:r>
              <a:rPr>
                <a:solidFill>
                  <a:srgbClr val="4070A0"/>
                </a:solidFill>
                <a:latin typeface="Courier"/>
              </a:rPr>
              <a:t>"pit-latrine-with-slab"</a:t>
            </a:r>
            <a:r>
              <a:rPr>
                <a:latin typeface="Courier"/>
              </a:rPr>
              <a:t>)</a:t>
            </a:r>
            <a:br/>
            <a:br/>
            <a:r>
              <a:rPr>
                <a:latin typeface="Courier"/>
              </a:rPr>
              <a:t>households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service =</a:t>
            </a:r>
            <a:r>
              <a:rPr>
                <a:latin typeface="Courier"/>
              </a:rPr>
              <a:t> </a:t>
            </a:r>
            <a:r>
              <a:rPr>
                <a:solidFill>
                  <a:srgbClr val="06287E"/>
                </a:solidFill>
                <a:latin typeface="Courier"/>
              </a:rPr>
              <a:t>case_when</a:t>
            </a:r>
            <a:r>
              <a:rPr>
                <a:latin typeface="Courier"/>
              </a:rPr>
              <a:t>(</a:t>
            </a:r>
            <a:br/>
            <a:r>
              <a:rPr>
                <a:latin typeface="Courier"/>
              </a:rPr>
              <a:t>    sanitation_facility </a:t>
            </a:r>
            <a:r>
              <a:rPr>
                <a:solidFill>
                  <a:srgbClr val="4070A0"/>
                </a:solidFill>
                <a:latin typeface="Courier"/>
              </a:rPr>
              <a:t>==</a:t>
            </a:r>
            <a:r>
              <a:rPr>
                <a:latin typeface="Courier"/>
              </a:rPr>
              <a:t> </a:t>
            </a:r>
            <a:r>
              <a:rPr>
                <a:solidFill>
                  <a:srgbClr val="4070A0"/>
                </a:solidFill>
                <a:latin typeface="Courier"/>
              </a:rPr>
              <a:t>"open-defecation"</a:t>
            </a:r>
            <a:r>
              <a:rPr>
                <a:latin typeface="Courier"/>
              </a:rPr>
              <a:t> </a:t>
            </a:r>
            <a:r>
              <a:rPr>
                <a:solidFill>
                  <a:srgbClr val="4070A0"/>
                </a:solidFill>
                <a:latin typeface="Courier"/>
              </a:rPr>
              <a:t>~</a:t>
            </a:r>
            <a:r>
              <a:rPr>
                <a:latin typeface="Courier"/>
              </a:rPr>
              <a:t> </a:t>
            </a:r>
            <a:r>
              <a:rPr>
                <a:solidFill>
                  <a:srgbClr val="4070A0"/>
                </a:solidFill>
                <a:latin typeface="Courier"/>
              </a:rPr>
              <a:t>"open defecation"</a:t>
            </a:r>
            <a:r>
              <a:rPr>
                <a:latin typeface="Courier"/>
              </a:rPr>
              <a:t>,</a:t>
            </a:r>
            <a:br/>
            <a:r>
              <a:rPr>
                <a:latin typeface="Courier"/>
              </a:rPr>
              <a:t>    </a:t>
            </a:r>
            <a:r>
              <a:rPr>
                <a:solidFill>
                  <a:srgbClr val="4070A0"/>
                </a:solidFill>
                <a:latin typeface="Courier"/>
              </a:rPr>
              <a:t>!</a:t>
            </a:r>
            <a:r>
              <a:rPr>
                <a:latin typeface="Courier"/>
              </a:rPr>
              <a:t>sanitation_facility </a:t>
            </a:r>
            <a:r>
              <a:rPr>
                <a:solidFill>
                  <a:srgbClr val="4070A0"/>
                </a:solidFill>
                <a:latin typeface="Courier"/>
              </a:rPr>
              <a:t>%in%</a:t>
            </a:r>
            <a:r>
              <a:rPr>
                <a:latin typeface="Courier"/>
              </a:rPr>
              <a:t> improved_sanitation </a:t>
            </a:r>
            <a:r>
              <a:rPr>
                <a:solidFill>
                  <a:srgbClr val="4070A0"/>
                </a:solidFill>
                <a:latin typeface="Courier"/>
              </a:rPr>
              <a:t>~</a:t>
            </a:r>
            <a:r>
              <a:rPr>
                <a:latin typeface="Courier"/>
              </a:rPr>
              <a:t> </a:t>
            </a:r>
            <a:r>
              <a:rPr>
                <a:solidFill>
                  <a:srgbClr val="4070A0"/>
                </a:solidFill>
                <a:latin typeface="Courier"/>
              </a:rPr>
              <a:t>"unimproved"</a:t>
            </a:r>
            <a:r>
              <a:rPr>
                <a:latin typeface="Courier"/>
              </a:rPr>
              <a:t>,</a:t>
            </a:r>
            <a:br/>
            <a:r>
              <a:rPr>
                <a:latin typeface="Courier"/>
              </a:rPr>
              <a:t>    shared_sanitation </a:t>
            </a:r>
            <a:r>
              <a:rPr>
                <a:solidFill>
                  <a:srgbClr val="4070A0"/>
                </a:solidFill>
                <a:latin typeface="Courier"/>
              </a:rPr>
              <a:t>~</a:t>
            </a:r>
            <a:r>
              <a:rPr>
                <a:latin typeface="Courier"/>
              </a:rPr>
              <a:t> </a:t>
            </a:r>
            <a:r>
              <a:rPr>
                <a:solidFill>
                  <a:srgbClr val="4070A0"/>
                </a:solidFill>
                <a:latin typeface="Courier"/>
              </a:rPr>
              <a:t>"limited"</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"basic"</a:t>
            </a:r>
            <a:br/>
            <a:r>
              <a:rPr>
                <a:latin typeface="Courier"/>
              </a:rPr>
              <a:t>  )) </a:t>
            </a:r>
            <a:r>
              <a:rPr>
                <a:solidFill>
                  <a:srgbClr val="4070A0"/>
                </a:solidFill>
                <a:latin typeface="Courier"/>
              </a:rPr>
              <a:t>|&gt;</a:t>
            </a:r>
            <a:br/>
            <a:r>
              <a:rPr>
                <a:latin typeface="Courier"/>
              </a:rPr>
              <a:t>  </a:t>
            </a:r>
            <a:r>
              <a:rPr>
                <a:solidFill>
                  <a:srgbClr val="06287E"/>
                </a:solidFill>
                <a:latin typeface="Courier"/>
              </a:rPr>
              <a:t>count</a:t>
            </a:r>
            <a:r>
              <a:rPr>
                <a:latin typeface="Courier"/>
              </a:rPr>
              <a:t>(service)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Sanitation has the same shape as water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Rung</a:t>
                      </a:r>
                    </a:p>
                  </a:txBody>
                  <a:tcPr/>
                </a:tc>
                <a:tc>
                  <a:txBody>
                    <a:bodyPr/>
                    <a:lstStyle/>
                    <a:p>
                      <a:pPr lvl="0" indent="0" marL="0">
                        <a:buNone/>
                      </a:pPr>
                      <a:r>
                        <a:rPr/>
                        <a:t>Households</a:t>
                      </a:r>
                    </a:p>
                  </a:txBody>
                  <a:tcPr/>
                </a:tc>
                <a:tc>
                  <a:txBody>
                    <a:bodyPr/>
                    <a:lstStyle/>
                    <a:p>
                      <a:pPr lvl="0" indent="0" marL="0">
                        <a:buNone/>
                      </a:pPr>
                      <a:r>
                        <a:rPr/>
                        <a:t>Share</a:t>
                      </a:r>
                    </a:p>
                  </a:txBody>
                  <a:tcPr/>
                </a:tc>
              </a:tr>
              <a:tr h="0">
                <a:tc>
                  <a:txBody>
                    <a:bodyPr/>
                    <a:lstStyle/>
                    <a:p>
                      <a:pPr lvl="0" indent="0" marL="0">
                        <a:buNone/>
                      </a:pPr>
                      <a:r>
                        <a:rPr/>
                        <a:t>Basic</a:t>
                      </a:r>
                    </a:p>
                  </a:txBody>
                </a:tc>
                <a:tc>
                  <a:txBody>
                    <a:bodyPr/>
                    <a:lstStyle/>
                    <a:p>
                      <a:pPr lvl="0" indent="0" marL="0">
                        <a:buNone/>
                      </a:pPr>
                      <a:r>
                        <a:rPr/>
                        <a:t>1,038</a:t>
                      </a:r>
                    </a:p>
                  </a:txBody>
                </a:tc>
                <a:tc>
                  <a:txBody>
                    <a:bodyPr/>
                    <a:lstStyle/>
                    <a:p>
                      <a:pPr lvl="0" indent="0" marL="0">
                        <a:buNone/>
                      </a:pPr>
                      <a:r>
                        <a:rPr b="1"/>
                        <a:t>43.2%</a:t>
                      </a:r>
                    </a:p>
                  </a:txBody>
                </a:tc>
              </a:tr>
              <a:tr h="0">
                <a:tc>
                  <a:txBody>
                    <a:bodyPr/>
                    <a:lstStyle/>
                    <a:p>
                      <a:pPr lvl="0" indent="0" marL="0">
                        <a:buNone/>
                      </a:pPr>
                      <a:r>
                        <a:rPr/>
                        <a:t>Limited (shared)</a:t>
                      </a:r>
                    </a:p>
                  </a:txBody>
                </a:tc>
                <a:tc>
                  <a:txBody>
                    <a:bodyPr/>
                    <a:lstStyle/>
                    <a:p>
                      <a:pPr lvl="0" indent="0" marL="0">
                        <a:buNone/>
                      </a:pPr>
                      <a:r>
                        <a:rPr/>
                        <a:t>452</a:t>
                      </a:r>
                    </a:p>
                  </a:txBody>
                </a:tc>
                <a:tc>
                  <a:txBody>
                    <a:bodyPr/>
                    <a:lstStyle/>
                    <a:p>
                      <a:pPr lvl="0" indent="0" marL="0">
                        <a:buNone/>
                      </a:pPr>
                      <a:r>
                        <a:rPr/>
                        <a:t>18.8%</a:t>
                      </a:r>
                    </a:p>
                  </a:txBody>
                </a:tc>
              </a:tr>
              <a:tr h="0">
                <a:tc>
                  <a:txBody>
                    <a:bodyPr/>
                    <a:lstStyle/>
                    <a:p>
                      <a:pPr lvl="0" indent="0" marL="0">
                        <a:buNone/>
                      </a:pPr>
                      <a:r>
                        <a:rPr/>
                        <a:t>Unimproved</a:t>
                      </a:r>
                    </a:p>
                  </a:txBody>
                </a:tc>
                <a:tc>
                  <a:txBody>
                    <a:bodyPr/>
                    <a:lstStyle/>
                    <a:p>
                      <a:pPr lvl="0" indent="0" marL="0">
                        <a:buNone/>
                      </a:pPr>
                      <a:r>
                        <a:rPr/>
                        <a:t>594</a:t>
                      </a:r>
                    </a:p>
                  </a:txBody>
                </a:tc>
                <a:tc>
                  <a:txBody>
                    <a:bodyPr/>
                    <a:lstStyle/>
                    <a:p>
                      <a:pPr lvl="0" indent="0" marL="0">
                        <a:buNone/>
                      </a:pPr>
                      <a:r>
                        <a:rPr/>
                        <a:t>24.7%</a:t>
                      </a:r>
                    </a:p>
                  </a:txBody>
                </a:tc>
              </a:tr>
              <a:tr h="0">
                <a:tc>
                  <a:txBody>
                    <a:bodyPr/>
                    <a:lstStyle/>
                    <a:p>
                      <a:pPr lvl="0" indent="0" marL="0">
                        <a:buNone/>
                      </a:pPr>
                      <a:r>
                        <a:rPr/>
                        <a:t>Open defecation</a:t>
                      </a:r>
                    </a:p>
                  </a:txBody>
                </a:tc>
                <a:tc>
                  <a:txBody>
                    <a:bodyPr/>
                    <a:lstStyle/>
                    <a:p>
                      <a:pPr lvl="0" indent="0" marL="0">
                        <a:buNone/>
                      </a:pPr>
                      <a:r>
                        <a:rPr/>
                        <a:t>319</a:t>
                      </a:r>
                    </a:p>
                  </a:txBody>
                </a:tc>
                <a:tc>
                  <a:txBody>
                    <a:bodyPr/>
                    <a:lstStyle/>
                    <a:p>
                      <a:pPr lvl="0" indent="0" marL="0">
                        <a:buNone/>
                      </a:pPr>
                      <a:r>
                        <a:rPr b="1"/>
                        <a:t>13.3%</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Sanitation has the same shape as water</a:t>
            </a:r>
          </a:p>
        </p:txBody>
      </p:sp>
      <p:sp>
        <p:nvSpPr>
          <p:cNvPr id="3" name="Content Placeholder 2"/>
          <p:cNvSpPr>
            <a:spLocks noGrp="1"/>
          </p:cNvSpPr>
          <p:nvPr>
            <p:ph idx="1"/>
          </p:nvPr>
        </p:nvSpPr>
        <p:spPr/>
        <p:txBody>
          <a:bodyPr/>
          <a:lstStyle/>
          <a:p>
            <a:pPr lvl="0"/>
            <a:r>
              <a:rPr/>
              <a:t>62.0% have an improved facility and 43.2% have basic service — Eighteen points sit on a latrine that meets the…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sharing costs a rung</a:t>
            </a:r>
          </a:p>
        </p:txBody>
      </p:sp>
      <p:sp>
        <p:nvSpPr>
          <p:cNvPr id="3" name="Content Placeholder 2"/>
          <p:cNvSpPr>
            <a:spLocks noGrp="1"/>
          </p:cNvSpPr>
          <p:nvPr>
            <p:ph idx="1"/>
          </p:nvPr>
        </p:nvSpPr>
        <p:spPr/>
        <p:txBody>
          <a:bodyPr/>
          <a:lstStyle/>
          <a:p>
            <a:pPr lvl="0"/>
            <a:r>
              <a:rPr/>
              <a:t>This is the same argument as the thirty minutes — In both ladders the second condition exists because a facility that…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Open defecation is the number to lead with — In Python</a:t>
            </a:r>
          </a:p>
        </p:txBody>
      </p:sp>
      <p:sp>
        <p:nvSpPr>
          <p:cNvPr id="3" name="Content Placeholder 2"/>
          <p:cNvSpPr>
            <a:spLocks noGrp="1"/>
          </p:cNvSpPr>
          <p:nvPr>
            <p:ph idx="1"/>
          </p:nvPr>
        </p:nvSpPr>
        <p:spPr/>
        <p:txBody>
          <a:bodyPr/>
          <a:lstStyle/>
          <a:p>
            <a:pPr lvl="0" indent="0">
              <a:buNone/>
            </a:pPr>
            <a:r>
              <a:rPr>
                <a:latin typeface="Courier"/>
              </a:rPr>
              <a:t>od </a:t>
            </a:r>
            <a:r>
              <a:rPr>
                <a:solidFill>
                  <a:srgbClr val="666666"/>
                </a:solidFill>
                <a:latin typeface="Courier"/>
              </a:rPr>
              <a:t>=</a:t>
            </a:r>
            <a:r>
              <a:rPr>
                <a:latin typeface="Courier"/>
              </a:rPr>
              <a:t> households[</a:t>
            </a:r>
            <a:r>
              <a:rPr>
                <a:solidFill>
                  <a:srgbClr val="4070A0"/>
                </a:solidFill>
                <a:latin typeface="Courier"/>
              </a:rPr>
              <a:t>"sanitation_facility"</a:t>
            </a:r>
            <a:r>
              <a:rPr>
                <a:latin typeface="Courier"/>
              </a:rPr>
              <a:t>].eq(</a:t>
            </a:r>
            <a:r>
              <a:rPr>
                <a:solidFill>
                  <a:srgbClr val="4070A0"/>
                </a:solidFill>
                <a:latin typeface="Courier"/>
              </a:rPr>
              <a:t>"open-defecation"</a:t>
            </a:r>
            <a:r>
              <a:rPr>
                <a:latin typeface="Courier"/>
              </a:rPr>
              <a:t>)</a:t>
            </a:r>
            <a:br/>
            <a:r>
              <a:rPr>
                <a:latin typeface="Courier"/>
              </a:rPr>
              <a:t>by_district </a:t>
            </a:r>
            <a:r>
              <a:rPr>
                <a:solidFill>
                  <a:srgbClr val="666666"/>
                </a:solidFill>
                <a:latin typeface="Courier"/>
              </a:rPr>
              <a:t>=</a:t>
            </a:r>
            <a:r>
              <a:rPr>
                <a:latin typeface="Courier"/>
              </a:rPr>
              <a:t> households.groupby(</a:t>
            </a:r>
            <a:r>
              <a:rPr>
                <a:solidFill>
                  <a:srgbClr val="4070A0"/>
                </a:solidFill>
                <a:latin typeface="Courier"/>
              </a:rPr>
              <a:t>"district"</a:t>
            </a:r>
            <a:r>
              <a:rPr>
                <a:latin typeface="Courier"/>
              </a:rPr>
              <a:t>)[</a:t>
            </a:r>
            <a:r>
              <a:rPr>
                <a:solidFill>
                  <a:srgbClr val="4070A0"/>
                </a:solidFill>
                <a:latin typeface="Courier"/>
              </a:rPr>
              <a:t>"sanitation_facility"</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s: s.eq(</a:t>
            </a:r>
            <a:r>
              <a:rPr>
                <a:solidFill>
                  <a:srgbClr val="4070A0"/>
                </a:solidFill>
                <a:latin typeface="Courier"/>
              </a:rPr>
              <a:t>"open-defecation"</a:t>
            </a:r>
            <a:r>
              <a:rPr>
                <a:latin typeface="Courier"/>
              </a:rPr>
              <a:t>).mean()</a:t>
            </a:r>
            <a:b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od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households, </a:t>
            </a:r>
            <a:r>
              <a:rPr>
                <a:solidFill>
                  <a:srgbClr val="4070A0"/>
                </a:solidFill>
                <a:latin typeface="Courier"/>
              </a:rPr>
              <a:t>{</a:t>
            </a:r>
            <a:r>
              <a:rPr>
                <a:latin typeface="Courier"/>
              </a:rPr>
              <a:t>od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((by_district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Open defecation is the number to lead with — In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open_defecation =</a:t>
            </a:r>
            <a:r>
              <a:rPr>
                <a:latin typeface="Courier"/>
              </a:rPr>
              <a:t> </a:t>
            </a:r>
            <a:r>
              <a:rPr>
                <a:solidFill>
                  <a:srgbClr val="06287E"/>
                </a:solidFill>
                <a:latin typeface="Courier"/>
              </a:rPr>
              <a:t>mean</a:t>
            </a:r>
            <a:r>
              <a:rPr>
                <a:latin typeface="Courier"/>
              </a:rPr>
              <a:t>(sanitation_facility </a:t>
            </a:r>
            <a:r>
              <a:rPr>
                <a:solidFill>
                  <a:srgbClr val="4070A0"/>
                </a:solidFill>
                <a:latin typeface="Courier"/>
              </a:rPr>
              <a:t>==</a:t>
            </a:r>
            <a:r>
              <a:rPr>
                <a:latin typeface="Courier"/>
              </a:rPr>
              <a:t> </a:t>
            </a:r>
            <a:r>
              <a:rPr>
                <a:solidFill>
                  <a:srgbClr val="4070A0"/>
                </a:solidFill>
                <a:latin typeface="Courier"/>
              </a:rPr>
              <a:t>"open-defecation"</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district)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hygiene ladder, and the observation that carries it — In Python</a:t>
            </a:r>
          </a:p>
        </p:txBody>
      </p:sp>
      <p:sp>
        <p:nvSpPr>
          <p:cNvPr id="3" name="Content Placeholder 2"/>
          <p:cNvSpPr>
            <a:spLocks noGrp="1"/>
          </p:cNvSpPr>
          <p:nvPr>
            <p:ph idx="1"/>
          </p:nvPr>
        </p:nvSpPr>
        <p:spPr/>
        <p:txBody>
          <a:bodyPr/>
          <a:lstStyle/>
          <a:p>
            <a:pPr lvl="0" indent="0">
              <a:buNone/>
            </a:pPr>
            <a:r>
              <a:rPr>
                <a:latin typeface="Courier"/>
              </a:rPr>
              <a:t>has_facility </a:t>
            </a:r>
            <a:r>
              <a:rPr>
                <a:solidFill>
                  <a:srgbClr val="666666"/>
                </a:solidFill>
                <a:latin typeface="Courier"/>
              </a:rPr>
              <a:t>=</a:t>
            </a:r>
            <a:r>
              <a:rPr>
                <a:latin typeface="Courier"/>
              </a:rPr>
              <a:t> households[</a:t>
            </a:r>
            <a:r>
              <a:rPr>
                <a:solidFill>
                  <a:srgbClr val="4070A0"/>
                </a:solidFill>
                <a:latin typeface="Courier"/>
              </a:rPr>
              <a:t>"handwashing_facility"</a:t>
            </a:r>
            <a:r>
              <a:rPr>
                <a:latin typeface="Courier"/>
              </a:rPr>
              <a:t>].ne(</a:t>
            </a:r>
            <a:r>
              <a:rPr>
                <a:solidFill>
                  <a:srgbClr val="4070A0"/>
                </a:solidFill>
                <a:latin typeface="Courier"/>
              </a:rPr>
              <a:t>"no-facility"</a:t>
            </a:r>
            <a:r>
              <a:rPr>
                <a:latin typeface="Courier"/>
              </a:rPr>
              <a:t>)</a:t>
            </a:r>
            <a:br/>
            <a:r>
              <a:rPr>
                <a:latin typeface="Courier"/>
              </a:rPr>
              <a:t>soap </a:t>
            </a:r>
            <a:r>
              <a:rPr>
                <a:solidFill>
                  <a:srgbClr val="666666"/>
                </a:solidFill>
                <a:latin typeface="Courier"/>
              </a:rPr>
              <a:t>=</a:t>
            </a:r>
            <a:r>
              <a:rPr>
                <a:latin typeface="Courier"/>
              </a:rPr>
              <a:t> households[</a:t>
            </a:r>
            <a:r>
              <a:rPr>
                <a:solidFill>
                  <a:srgbClr val="4070A0"/>
                </a:solidFill>
                <a:latin typeface="Courier"/>
              </a:rPr>
              <a:t>"soap_observed"</a:t>
            </a:r>
            <a:r>
              <a:rPr>
                <a:latin typeface="Courier"/>
              </a:rPr>
              <a:t>]</a:t>
            </a:r>
            <a:br/>
            <a:br/>
            <a:r>
              <a:rPr>
                <a:solidFill>
                  <a:srgbClr val="008000"/>
                </a:solidFill>
                <a:latin typeface="Courier"/>
              </a:rPr>
              <a:t>print</a:t>
            </a:r>
            <a:r>
              <a:rPr>
                <a:latin typeface="Courier"/>
              </a:rPr>
              <a:t>(</a:t>
            </a:r>
            <a:r>
              <a:rPr>
                <a:solidFill>
                  <a:srgbClr val="BB6688"/>
                </a:solidFill>
                <a:latin typeface="Courier"/>
              </a:rPr>
              <a:t>f"any facility:            </a:t>
            </a:r>
            <a:r>
              <a:rPr>
                <a:solidFill>
                  <a:srgbClr val="4070A0"/>
                </a:solidFill>
                <a:latin typeface="Courier"/>
              </a:rPr>
              <a:t>{</a:t>
            </a:r>
            <a:r>
              <a:rPr>
                <a:latin typeface="Courier"/>
              </a:rPr>
              <a:t>has_facility</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f"basic (facility + soap): </a:t>
            </a:r>
            <a:r>
              <a:rPr>
                <a:solidFill>
                  <a:srgbClr val="4070A0"/>
                </a:solidFill>
                <a:latin typeface="Courier"/>
              </a:rPr>
              <a:t>{</a:t>
            </a:r>
            <a:r>
              <a:rPr>
                <a:latin typeface="Courier"/>
              </a:rPr>
              <a:t>(has_facility </a:t>
            </a:r>
            <a:r>
              <a:rPr>
                <a:solidFill>
                  <a:srgbClr val="666666"/>
                </a:solidFill>
                <a:latin typeface="Courier"/>
              </a:rPr>
              <a:t>&amp;</a:t>
            </a:r>
            <a:r>
              <a:rPr>
                <a:latin typeface="Courier"/>
              </a:rPr>
              <a:t> soap)</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f"limited (no soap):       </a:t>
            </a:r>
            <a:r>
              <a:rPr>
                <a:solidFill>
                  <a:srgbClr val="4070A0"/>
                </a:solidFill>
                <a:latin typeface="Courier"/>
              </a:rPr>
              <a:t>{</a:t>
            </a:r>
            <a:r>
              <a:rPr>
                <a:latin typeface="Courier"/>
              </a:rPr>
              <a:t>(has_facility </a:t>
            </a:r>
            <a:r>
              <a:rPr>
                <a:solidFill>
                  <a:srgbClr val="666666"/>
                </a:solidFill>
                <a:latin typeface="Courier"/>
              </a:rPr>
              <a:t>&amp;</a:t>
            </a:r>
            <a:r>
              <a:rPr>
                <a:latin typeface="Courier"/>
              </a:rPr>
              <a:t> </a:t>
            </a:r>
            <a:r>
              <a:rPr>
                <a:solidFill>
                  <a:srgbClr val="666666"/>
                </a:solidFill>
                <a:latin typeface="Courier"/>
              </a:rPr>
              <a:t>~</a:t>
            </a:r>
            <a:r>
              <a:rPr>
                <a:latin typeface="Courier"/>
              </a:rPr>
              <a:t>soap)</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f"no facility:             </a:t>
            </a:r>
            <a:r>
              <a:rPr>
                <a:solidFill>
                  <a:srgbClr val="4070A0"/>
                </a:solidFill>
                <a:latin typeface="Courier"/>
              </a:rPr>
              <a:t>{</a:t>
            </a:r>
            <a:r>
              <a:rPr>
                <a:latin typeface="Courier"/>
              </a:rPr>
              <a:t>(</a:t>
            </a:r>
            <a:r>
              <a:rPr>
                <a:solidFill>
                  <a:srgbClr val="666666"/>
                </a:solidFill>
                <a:latin typeface="Courier"/>
              </a:rPr>
              <a:t>~</a:t>
            </a:r>
            <a:r>
              <a:rPr>
                <a:latin typeface="Courier"/>
              </a:rPr>
              <a:t>has_facility)</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hygiene ladder, and the observation that carries it — In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hygiene =</a:t>
            </a:r>
            <a:r>
              <a:rPr>
                <a:latin typeface="Courier"/>
              </a:rPr>
              <a:t> </a:t>
            </a:r>
            <a:r>
              <a:rPr>
                <a:solidFill>
                  <a:srgbClr val="06287E"/>
                </a:solidFill>
                <a:latin typeface="Courier"/>
              </a:rPr>
              <a:t>case_when</a:t>
            </a:r>
            <a:r>
              <a:rPr>
                <a:latin typeface="Courier"/>
              </a:rPr>
              <a:t>(</a:t>
            </a:r>
            <a:br/>
            <a:r>
              <a:rPr>
                <a:latin typeface="Courier"/>
              </a:rPr>
              <a:t>    handwashing_facility </a:t>
            </a:r>
            <a:r>
              <a:rPr>
                <a:solidFill>
                  <a:srgbClr val="4070A0"/>
                </a:solidFill>
                <a:latin typeface="Courier"/>
              </a:rPr>
              <a:t>==</a:t>
            </a:r>
            <a:r>
              <a:rPr>
                <a:latin typeface="Courier"/>
              </a:rPr>
              <a:t> </a:t>
            </a:r>
            <a:r>
              <a:rPr>
                <a:solidFill>
                  <a:srgbClr val="4070A0"/>
                </a:solidFill>
                <a:latin typeface="Courier"/>
              </a:rPr>
              <a:t>"no-facility"</a:t>
            </a:r>
            <a:r>
              <a:rPr>
                <a:latin typeface="Courier"/>
              </a:rPr>
              <a:t> </a:t>
            </a:r>
            <a:r>
              <a:rPr>
                <a:solidFill>
                  <a:srgbClr val="4070A0"/>
                </a:solidFill>
                <a:latin typeface="Courier"/>
              </a:rPr>
              <a:t>~</a:t>
            </a:r>
            <a:r>
              <a:rPr>
                <a:latin typeface="Courier"/>
              </a:rPr>
              <a:t> </a:t>
            </a:r>
            <a:r>
              <a:rPr>
                <a:solidFill>
                  <a:srgbClr val="4070A0"/>
                </a:solidFill>
                <a:latin typeface="Courier"/>
              </a:rPr>
              <a:t>"no facility"</a:t>
            </a:r>
            <a:r>
              <a:rPr>
                <a:latin typeface="Courier"/>
              </a:rPr>
              <a:t>,</a:t>
            </a:r>
            <a:br/>
            <a:r>
              <a:rPr>
                <a:latin typeface="Courier"/>
              </a:rPr>
              <a:t>    soap_observed </a:t>
            </a:r>
            <a:r>
              <a:rPr>
                <a:solidFill>
                  <a:srgbClr val="4070A0"/>
                </a:solidFill>
                <a:latin typeface="Courier"/>
              </a:rPr>
              <a:t>~</a:t>
            </a:r>
            <a:r>
              <a:rPr>
                <a:latin typeface="Courier"/>
              </a:rPr>
              <a:t> </a:t>
            </a:r>
            <a:r>
              <a:rPr>
                <a:solidFill>
                  <a:srgbClr val="4070A0"/>
                </a:solidFill>
                <a:latin typeface="Courier"/>
              </a:rPr>
              <a:t>"basic"</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"limited"</a:t>
            </a:r>
            <a:br/>
            <a:r>
              <a:rPr>
                <a:latin typeface="Courier"/>
              </a:rPr>
              <a:t>  )) </a:t>
            </a:r>
            <a:r>
              <a:rPr>
                <a:solidFill>
                  <a:srgbClr val="4070A0"/>
                </a:solidFill>
                <a:latin typeface="Courier"/>
              </a:rPr>
              <a:t>|&gt;</a:t>
            </a:r>
            <a:br/>
            <a:r>
              <a:rPr>
                <a:latin typeface="Courier"/>
              </a:rPr>
              <a:t>  </a:t>
            </a:r>
            <a:r>
              <a:rPr>
                <a:solidFill>
                  <a:srgbClr val="06287E"/>
                </a:solidFill>
                <a:latin typeface="Courier"/>
              </a:rPr>
              <a:t>count</a:t>
            </a:r>
            <a:r>
              <a:rPr>
                <a:latin typeface="Courier"/>
              </a:rPr>
              <a:t>(hygiene)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hygiene ladder, and the observation that carries 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Rung</a:t>
                      </a:r>
                    </a:p>
                  </a:txBody>
                  <a:tcPr/>
                </a:tc>
                <a:tc>
                  <a:txBody>
                    <a:bodyPr/>
                    <a:lstStyle/>
                    <a:p>
                      <a:pPr lvl="0" indent="0" marL="0">
                        <a:buNone/>
                      </a:pPr>
                      <a:r>
                        <a:rPr/>
                        <a:t>Households</a:t>
                      </a:r>
                    </a:p>
                  </a:txBody>
                  <a:tcPr/>
                </a:tc>
                <a:tc>
                  <a:txBody>
                    <a:bodyPr/>
                    <a:lstStyle/>
                    <a:p>
                      <a:pPr lvl="0" indent="0" marL="0">
                        <a:buNone/>
                      </a:pPr>
                      <a:r>
                        <a:rPr/>
                        <a:t>Share</a:t>
                      </a:r>
                    </a:p>
                  </a:txBody>
                  <a:tcPr/>
                </a:tc>
              </a:tr>
              <a:tr h="0">
                <a:tc>
                  <a:txBody>
                    <a:bodyPr/>
                    <a:lstStyle/>
                    <a:p>
                      <a:pPr lvl="0" indent="0" marL="0">
                        <a:buNone/>
                      </a:pPr>
                      <a:r>
                        <a:rPr/>
                        <a:t>Basic — facility and soap</a:t>
                      </a:r>
                    </a:p>
                  </a:txBody>
                </a:tc>
                <a:tc>
                  <a:txBody>
                    <a:bodyPr/>
                    <a:lstStyle/>
                    <a:p>
                      <a:pPr lvl="0" indent="0" marL="0">
                        <a:buNone/>
                      </a:pPr>
                      <a:r>
                        <a:rPr/>
                        <a:t>819</a:t>
                      </a:r>
                    </a:p>
                  </a:txBody>
                </a:tc>
                <a:tc>
                  <a:txBody>
                    <a:bodyPr/>
                    <a:lstStyle/>
                    <a:p>
                      <a:pPr lvl="0" indent="0" marL="0">
                        <a:buNone/>
                      </a:pPr>
                      <a:r>
                        <a:rPr b="1"/>
                        <a:t>34.1%</a:t>
                      </a:r>
                    </a:p>
                  </a:txBody>
                </a:tc>
              </a:tr>
              <a:tr h="0">
                <a:tc>
                  <a:txBody>
                    <a:bodyPr/>
                    <a:lstStyle/>
                    <a:p>
                      <a:pPr lvl="0" indent="0" marL="0">
                        <a:buNone/>
                      </a:pPr>
                      <a:r>
                        <a:rPr/>
                        <a:t>Limited — facility, no soap</a:t>
                      </a:r>
                    </a:p>
                  </a:txBody>
                </a:tc>
                <a:tc>
                  <a:txBody>
                    <a:bodyPr/>
                    <a:lstStyle/>
                    <a:p>
                      <a:pPr lvl="0" indent="0" marL="0">
                        <a:buNone/>
                      </a:pPr>
                      <a:r>
                        <a:rPr/>
                        <a:t>811</a:t>
                      </a:r>
                    </a:p>
                  </a:txBody>
                </a:tc>
                <a:tc>
                  <a:txBody>
                    <a:bodyPr/>
                    <a:lstStyle/>
                    <a:p>
                      <a:pPr lvl="0" indent="0" marL="0">
                        <a:buNone/>
                      </a:pPr>
                      <a:r>
                        <a:rPr/>
                        <a:t>33.7%</a:t>
                      </a:r>
                    </a:p>
                  </a:txBody>
                </a:tc>
              </a:tr>
              <a:tr h="0">
                <a:tc>
                  <a:txBody>
                    <a:bodyPr/>
                    <a:lstStyle/>
                    <a:p>
                      <a:pPr lvl="0" indent="0" marL="0">
                        <a:buNone/>
                      </a:pPr>
                      <a:r>
                        <a:rPr/>
                        <a:t>No facility</a:t>
                      </a:r>
                    </a:p>
                  </a:txBody>
                </a:tc>
                <a:tc>
                  <a:txBody>
                    <a:bodyPr/>
                    <a:lstStyle/>
                    <a:p>
                      <a:pPr lvl="0" indent="0" marL="0">
                        <a:buNone/>
                      </a:pPr>
                      <a:r>
                        <a:rPr/>
                        <a:t>773</a:t>
                      </a:r>
                    </a:p>
                  </a:txBody>
                </a:tc>
                <a:tc>
                  <a:txBody>
                    <a:bodyPr/>
                    <a:lstStyle/>
                    <a:p>
                      <a:pPr lvl="0" indent="0" marL="0">
                        <a:buNone/>
                      </a:pPr>
                      <a:r>
                        <a:rPr/>
                        <a:t>32.2%</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hygiene ladder, and the observation that carries it</a:t>
            </a:r>
          </a:p>
        </p:txBody>
      </p:sp>
      <p:sp>
        <p:nvSpPr>
          <p:cNvPr id="3" name="Content Placeholder 2"/>
          <p:cNvSpPr>
            <a:spLocks noGrp="1"/>
          </p:cNvSpPr>
          <p:nvPr>
            <p:ph idx="1"/>
          </p:nvPr>
        </p:nvSpPr>
        <p:spPr/>
        <p:txBody>
          <a:bodyPr/>
          <a:lstStyle/>
          <a:p>
            <a:pPr lvl="0"/>
            <a:r>
              <a:rPr/>
              <a:t>67.8% have somewhere to wash their hands and 34.1% have soap there — The hygiene ladder loses half its top rung to a…</a:t>
            </a:r>
          </a:p>
          <a:p>
            <a:pPr lvl="0"/>
            <a:r>
              <a:rPr/>
              <a:t>Observation is why this is trustworthy — Reported handwashing runs far above observed handwashing everywhere it has…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ladders cannot be averaged — In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"ladder"</a:t>
            </a:r>
            <a:r>
              <a:rPr>
                <a:latin typeface="Courier"/>
              </a:rPr>
              <a:t>: [</a:t>
            </a:r>
            <a:r>
              <a:rPr>
                <a:solidFill>
                  <a:srgbClr val="4070A0"/>
                </a:solidFill>
                <a:latin typeface="Courier"/>
              </a:rPr>
              <a:t>"Drinking water"</a:t>
            </a:r>
            <a:r>
              <a:rPr>
                <a:latin typeface="Courier"/>
              </a:rPr>
              <a:t>, </a:t>
            </a:r>
            <a:r>
              <a:rPr>
                <a:solidFill>
                  <a:srgbClr val="4070A0"/>
                </a:solidFill>
                <a:latin typeface="Courier"/>
              </a:rPr>
              <a:t>"Sanitation"</a:t>
            </a:r>
            <a:r>
              <a:rPr>
                <a:latin typeface="Courier"/>
              </a:rPr>
              <a:t>, </a:t>
            </a:r>
            <a:r>
              <a:rPr>
                <a:solidFill>
                  <a:srgbClr val="4070A0"/>
                </a:solidFill>
                <a:latin typeface="Courier"/>
              </a:rPr>
              <a:t>"Hygiene"</a:t>
            </a:r>
            <a:r>
              <a:rPr>
                <a:latin typeface="Courier"/>
              </a:rPr>
              <a:t>],</a:t>
            </a:r>
            <a:br/>
            <a:r>
              <a:rPr>
                <a:latin typeface="Courier"/>
              </a:rPr>
              <a:t>    </a:t>
            </a:r>
            <a:r>
              <a:rPr>
                <a:solidFill>
                  <a:srgbClr val="4070A0"/>
                </a:solidFill>
                <a:latin typeface="Courier"/>
              </a:rPr>
              <a:t>"at_least_basic"</a:t>
            </a:r>
            <a:r>
              <a:rPr>
                <a:latin typeface="Courier"/>
              </a:rPr>
              <a:t>: [</a:t>
            </a:r>
            <a:r>
              <a:rPr>
                <a:solidFill>
                  <a:srgbClr val="40A070"/>
                </a:solidFill>
                <a:latin typeface="Courier"/>
              </a:rPr>
              <a:t>0.547</a:t>
            </a:r>
            <a:r>
              <a:rPr>
                <a:latin typeface="Courier"/>
              </a:rPr>
              <a:t>, </a:t>
            </a:r>
            <a:r>
              <a:rPr>
                <a:solidFill>
                  <a:srgbClr val="40A070"/>
                </a:solidFill>
                <a:latin typeface="Courier"/>
              </a:rPr>
              <a:t>0.432</a:t>
            </a:r>
            <a:r>
              <a:rPr>
                <a:latin typeface="Courier"/>
              </a:rPr>
              <a:t>, </a:t>
            </a:r>
            <a:r>
              <a:rPr>
                <a:solidFill>
                  <a:srgbClr val="40A070"/>
                </a:solidFill>
                <a:latin typeface="Courier"/>
              </a:rPr>
              <a:t>0.341</a:t>
            </a:r>
            <a:r>
              <a:rPr>
                <a:latin typeface="Courier"/>
              </a:rPr>
              <a:t>],</a:t>
            </a:r>
            <a:br/>
            <a:r>
              <a:rPr>
                <a:latin typeface="Courier"/>
              </a:rPr>
              <a:t>    </a:t>
            </a:r>
            <a:r>
              <a:rPr>
                <a:solidFill>
                  <a:srgbClr val="4070A0"/>
                </a:solidFill>
                <a:latin typeface="Courier"/>
              </a:rPr>
              <a:t>"denominator"</a:t>
            </a:r>
            <a:r>
              <a:rPr>
                <a:latin typeface="Courier"/>
              </a:rPr>
              <a:t>: [</a:t>
            </a:r>
            <a:r>
              <a:rPr>
                <a:solidFill>
                  <a:srgbClr val="4070A0"/>
                </a:solidFill>
                <a:latin typeface="Courier"/>
              </a:rPr>
              <a:t>"all households"</a:t>
            </a:r>
            <a:r>
              <a:rPr>
                <a:latin typeface="Courier"/>
              </a:rPr>
              <a:t>] </a:t>
            </a:r>
            <a:r>
              <a:rPr>
                <a:solidFill>
                  <a:srgbClr val="666666"/>
                </a:solidFill>
                <a:latin typeface="Courier"/>
              </a:rPr>
              <a:t>*</a:t>
            </a:r>
            <a:r>
              <a:rPr>
                <a:latin typeface="Courier"/>
              </a:rPr>
              <a:t> </a:t>
            </a:r>
            <a:r>
              <a:rPr>
                <a:solidFill>
                  <a:srgbClr val="40A070"/>
                </a:solidFill>
                <a:latin typeface="Courier"/>
              </a:rPr>
              <a:t>3</a:t>
            </a:r>
            <a:r>
              <a:rPr>
                <a:latin typeface="Courier"/>
              </a:rPr>
              <a:t>,</a:t>
            </a:r>
            <a:br/>
            <a:r>
              <a:rPr>
                <a:latin typeface="Courier"/>
              </a:rPr>
              <a:t>})</a:t>
            </a:r>
            <a:br/>
            <a:r>
              <a:rPr>
                <a:solidFill>
                  <a:srgbClr val="008000"/>
                </a:solidFill>
                <a:latin typeface="Courier"/>
              </a:rPr>
              <a:t>print</a:t>
            </a:r>
            <a:r>
              <a:rPr>
                <a:latin typeface="Courier"/>
              </a:rPr>
              <a:t>(summary)</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ladders cannot be averaged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ladder,          </a:t>
            </a:r>
            <a:r>
              <a:rPr>
                <a:solidFill>
                  <a:srgbClr val="4070A0"/>
                </a:solidFill>
                <a:latin typeface="Courier"/>
              </a:rPr>
              <a:t>~</a:t>
            </a:r>
            <a:r>
              <a:rPr>
                <a:latin typeface="Courier"/>
              </a:rPr>
              <a:t>at_least_basic,</a:t>
            </a:r>
            <a:br/>
            <a:r>
              <a:rPr>
                <a:latin typeface="Courier"/>
              </a:rPr>
              <a:t>  </a:t>
            </a:r>
            <a:r>
              <a:rPr>
                <a:solidFill>
                  <a:srgbClr val="4070A0"/>
                </a:solidFill>
                <a:latin typeface="Courier"/>
              </a:rPr>
              <a:t>"Drinking water"</a:t>
            </a:r>
            <a:r>
              <a:rPr>
                <a:latin typeface="Courier"/>
              </a:rPr>
              <a:t>,           </a:t>
            </a:r>
            <a:r>
              <a:rPr>
                <a:solidFill>
                  <a:srgbClr val="40A070"/>
                </a:solidFill>
                <a:latin typeface="Courier"/>
              </a:rPr>
              <a:t>0.547</a:t>
            </a:r>
            <a:r>
              <a:rPr>
                <a:latin typeface="Courier"/>
              </a:rPr>
              <a:t>,</a:t>
            </a:r>
            <a:br/>
            <a:r>
              <a:rPr>
                <a:latin typeface="Courier"/>
              </a:rPr>
              <a:t>  </a:t>
            </a:r>
            <a:r>
              <a:rPr>
                <a:solidFill>
                  <a:srgbClr val="4070A0"/>
                </a:solidFill>
                <a:latin typeface="Courier"/>
              </a:rPr>
              <a:t>"Sanitation"</a:t>
            </a:r>
            <a:r>
              <a:rPr>
                <a:latin typeface="Courier"/>
              </a:rPr>
              <a:t>,               </a:t>
            </a:r>
            <a:r>
              <a:rPr>
                <a:solidFill>
                  <a:srgbClr val="40A070"/>
                </a:solidFill>
                <a:latin typeface="Courier"/>
              </a:rPr>
              <a:t>0.432</a:t>
            </a:r>
            <a:r>
              <a:rPr>
                <a:latin typeface="Courier"/>
              </a:rPr>
              <a:t>,</a:t>
            </a:r>
            <a:br/>
            <a:r>
              <a:rPr>
                <a:latin typeface="Courier"/>
              </a:rPr>
              <a:t>  </a:t>
            </a:r>
            <a:r>
              <a:rPr>
                <a:solidFill>
                  <a:srgbClr val="4070A0"/>
                </a:solidFill>
                <a:latin typeface="Courier"/>
              </a:rPr>
              <a:t>"Hygiene"</a:t>
            </a:r>
            <a:r>
              <a:rPr>
                <a:latin typeface="Courier"/>
              </a:rPr>
              <a:t>,                  </a:t>
            </a:r>
            <a:r>
              <a:rPr>
                <a:solidFill>
                  <a:srgbClr val="40A070"/>
                </a:solidFill>
                <a:latin typeface="Courier"/>
              </a:rPr>
              <a:t>0.341</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ladders cannot be averaged</a:t>
            </a:r>
          </a:p>
        </p:txBody>
      </p:sp>
      <p:sp>
        <p:nvSpPr>
          <p:cNvPr id="3" name="Content Placeholder 2"/>
          <p:cNvSpPr>
            <a:spLocks noGrp="1"/>
          </p:cNvSpPr>
          <p:nvPr>
            <p:ph idx="1"/>
          </p:nvPr>
        </p:nvSpPr>
        <p:spPr/>
        <p:txBody>
          <a:bodyPr/>
          <a:lstStyle/>
          <a:p>
            <a:pPr lvl="0"/>
            <a:r>
              <a:rPr/>
              <a:t>Where a single composite is demanded, publish the three and the count of households that have all three — which is 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ladders classify.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https://data-analysis.cassion.dev/courses/wash-analysis/wash-02-sanitation-and-hygiene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boolean that halves a coverage figure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62.0% of households have an improved sanitation facility and 43.2% have basic service. The difference is one column — whether the latrine is shared — and the hygiene ladder has an equivalent that costs it half again.</vt:lpwstr>
  </property>
</Properties>
</file>