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notesMaster" Target="notesMasters/notesMaster1.xml" /><Relationship Id="rId23" Type="http://schemas.openxmlformats.org/officeDocument/2006/relationships/viewProps" Target="viewProps.xml" /><Relationship Id="rId22" Type="http://schemas.openxmlformats.org/officeDocument/2006/relationships/presProps" Target="presProps.xml" /><Relationship Id="rId1" Type="http://schemas.openxmlformats.org/officeDocument/2006/relationships/slideMaster" Target="slideMasters/slideMaster1.xml" /><Relationship Id="rId25" Type="http://schemas.openxmlformats.org/officeDocument/2006/relationships/tableStyles" Target="tableStyles.xml" /><Relationship Id="rId24"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62,0 % des ménages ont un ouvrage d’assainissement amélioré et 43,2 % un service élémentaire. L’écart tient à une colonne — la latrine est-elle partagée — et l’échelle de l’hygiène a un équivalent qui lui coûte encore la moitié.</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 ouvrage amélioré est nécessaire et non suffisant, et le champ qui fait la différence est un booléen que personne ne regarde deux fois.</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62,0 % ont un ouvrage amélioré et 43,2 % un service élémentaire. Dix-huit points reposent sur une latrine conforme au standard de construction et partagée avec un autre ménage.</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Parce que la raison d’être du standard est l’usage, non la construction. Une latrine partagée est moins utilisée la nuit, moins par les femmes et les filles, et moins par les enfants — c’est-à-dire là où se situe le bénéfice sanitaire. La classification suit le comportement, non le béton. C’est le même argument que les trente minutes. Dans les deux échelles, la seconde condition existe parce qu’un ouvrage techniquement adéquat et pratiquement évité ne produit aucun résultat sanitaire, et qu’un indicateur qui le compterait rapporterait un progrès que personne n’a vécu.</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13,3 %, et c’est le seul chiffre EAH qu’un non-spécialiste lit correctement sans qu’on lui donne la définition. Mettez-le en tête, désagrégez-le, et notez que le champ district de ce fichier est écrit de six façons — le cours sur le nettoyage s’en est occupé, et grouper sans normaliser coupe le pire district en quatre.</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service d’hygiène élémentaire exige un dispositif de lavage des mains avec eau et savon disponibles. Trois échelons, et l’enquête répond aux trois, parce que l’enquêteur a observé au lieu de demander.</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67,8 % ont un endroit où se laver les mains et 34,1 % y ont du savon. L’échelle de l’hygiène perd la moitié de son échelon supérieur sur un seul article observé, ce qui est une chute plus forte que dans les deux autres échelles. C’est l’observation qui rend ce chiffre fiable. Le lavage des mains déclaré dépasse largement le lavage observé partout où les deux ont été mesurés, parce que la question a une réponse manifestement attendue. La colonne employée ici est ce que l’enquêteur a vu, et son nom doit le dire — </a:t>
            </a:r>
            <a:r>
              <a:rPr>
                <a:latin typeface="Courier"/>
              </a:rPr>
              <a:t>soap_observed</a:t>
            </a:r>
            <a:r>
              <a:rPr/>
              <a:t>, non </a:t>
            </a:r>
            <a:r>
              <a:rPr>
                <a:latin typeface="Courier"/>
              </a:rPr>
              <a:t>soap</a:t>
            </a:r>
            <a:r>
              <a:rPr/>
              <a:t>.</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Trois nombres sur le même dénominateur, ce qui est inhabituel et mérite d’être remarqué — ils peuvent légitimement figurer côte à côte. Ce qu’ils ne peuvent pas être, c’est combinés. Il n’existe pas d’indicateur de « couverture EAH », et une moyenne des trois ne décrirait aucun ménage : un ménage avec eau élémentaire, assainissement partagé et pas de savon n’est pas « couvert à 58 % », c’est un ménage qui a un service sur trois. Là où un chiffre composite est exigé, publiez les trois et le nombre de ménages qui disposent des trois, qui est une quantité réelle et généralement dégrisante.</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Les échelles classent. Elles ne disent pas combien d’eau est arrivée, combien de temps a duré l’attente, ni si l’eau était potable. Les deux leçons suivantes portent sur les mesures que Sphère ajoute par-dessus — et la première recèle deux erreurs d’unité.</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wash-analysis/wash-02-sanitation-and-hygiene"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Le booléen qui divise une couverture par deux</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62,0 % des ménages ont un ouvrage d’assainissement amélioré et 43,2 % un service élémentaire. L’écart tient à une colonne — la latrine est-elle partagée — et l’échelle de l’hygiène a un équivalent qui lui coûte encore la moitié.</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2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L’assainissement a la même forme que l’eau</a:t>
            </a:r>
          </a:p>
          <a:p>
            <a:pPr lvl="0"/>
            <a:r>
              <a:rPr/>
              <a:t>Pourquoi le partage coûte un échelon</a:t>
            </a:r>
          </a:p>
          <a:p>
            <a:pPr lvl="0"/>
            <a:r>
              <a:rPr/>
              <a:t>La défécation à l’air libre est le nombre à mettre en tête</a:t>
            </a:r>
          </a:p>
          <a:p>
            <a:pPr lvl="0"/>
            <a:r>
              <a:rPr/>
              <a:t>L’échelle de l’hygiène, et l’observation qui la porte</a:t>
            </a:r>
          </a:p>
          <a:p>
            <a:pPr lvl="0"/>
            <a:r>
              <a:rPr/>
              <a:t>Les trois échelles ne se moyennent pas</a:t>
            </a:r>
          </a:p>
          <a:p>
            <a:pPr lvl="0"/>
            <a:r>
              <a:rPr/>
              <a:t>La 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L’assainissement a la même forme que l’eau</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4114800"/>
                <a:gridCol w="4114800"/>
              </a:tblGrid>
              <a:tr h="0">
                <a:tc>
                  <a:txBody>
                    <a:bodyPr/>
                    <a:lstStyle/>
                    <a:p>
                      <a:pPr lvl="0" indent="0" marL="0">
                        <a:buNone/>
                      </a:pPr>
                      <a:r>
                        <a:rPr/>
                        <a:t>Échelon</a:t>
                      </a:r>
                    </a:p>
                  </a:txBody>
                  <a:tcPr/>
                </a:tc>
                <a:tc>
                  <a:txBody>
                    <a:bodyPr/>
                    <a:lstStyle/>
                    <a:p>
                      <a:pPr lvl="0" indent="0" marL="0">
                        <a:buNone/>
                      </a:pPr>
                      <a:r>
                        <a:rPr/>
                        <a:t>Définition</a:t>
                      </a:r>
                    </a:p>
                  </a:txBody>
                  <a:tcPr/>
                </a:tc>
              </a:tr>
              <a:tr h="0">
                <a:tc>
                  <a:txBody>
                    <a:bodyPr/>
                    <a:lstStyle/>
                    <a:p>
                      <a:pPr lvl="0" indent="0" marL="0">
                        <a:buNone/>
                      </a:pPr>
                      <a:r>
                        <a:rPr b="1"/>
                        <a:t>Géré en toute sécurité</a:t>
                      </a:r>
                    </a:p>
                  </a:txBody>
                </a:tc>
                <a:tc>
                  <a:txBody>
                    <a:bodyPr/>
                    <a:lstStyle/>
                    <a:p>
                      <a:pPr lvl="0" indent="0" marL="0">
                        <a:buNone/>
                      </a:pPr>
                      <a:r>
                        <a:rPr/>
                        <a:t>Amélioré, non partagé, et excreta évacués ou traités sans risque</a:t>
                      </a:r>
                    </a:p>
                  </a:txBody>
                </a:tc>
              </a:tr>
              <a:tr h="0">
                <a:tc>
                  <a:txBody>
                    <a:bodyPr/>
                    <a:lstStyle/>
                    <a:p>
                      <a:pPr lvl="0" indent="0" marL="0">
                        <a:buNone/>
                      </a:pPr>
                      <a:r>
                        <a:rPr b="1"/>
                        <a:t>Élémentaire</a:t>
                      </a:r>
                    </a:p>
                  </a:txBody>
                </a:tc>
                <a:tc>
                  <a:txBody>
                    <a:bodyPr/>
                    <a:lstStyle/>
                    <a:p>
                      <a:pPr lvl="0" indent="0" marL="0">
                        <a:buNone/>
                      </a:pPr>
                      <a:r>
                        <a:rPr/>
                        <a:t>Amélioré, non partagé avec d’autres ménages</a:t>
                      </a:r>
                    </a:p>
                  </a:txBody>
                </a:tc>
              </a:tr>
              <a:tr h="0">
                <a:tc>
                  <a:txBody>
                    <a:bodyPr/>
                    <a:lstStyle/>
                    <a:p>
                      <a:pPr lvl="0" indent="0" marL="0">
                        <a:buNone/>
                      </a:pPr>
                      <a:r>
                        <a:rPr b="1"/>
                        <a:t>Limité</a:t>
                      </a:r>
                    </a:p>
                  </a:txBody>
                </a:tc>
                <a:tc>
                  <a:txBody>
                    <a:bodyPr/>
                    <a:lstStyle/>
                    <a:p>
                      <a:pPr lvl="0" indent="0" marL="0">
                        <a:buNone/>
                      </a:pPr>
                      <a:r>
                        <a:rPr/>
                        <a:t>Amélioré mais </a:t>
                      </a:r>
                      <a:r>
                        <a:rPr b="1"/>
                        <a:t>partagé</a:t>
                      </a:r>
                    </a:p>
                  </a:txBody>
                </a:tc>
              </a:tr>
              <a:tr h="0">
                <a:tc>
                  <a:txBody>
                    <a:bodyPr/>
                    <a:lstStyle/>
                    <a:p>
                      <a:pPr lvl="0" indent="0" marL="0">
                        <a:buNone/>
                      </a:pPr>
                      <a:r>
                        <a:rPr b="1"/>
                        <a:t>Non amélioré</a:t>
                      </a:r>
                    </a:p>
                  </a:txBody>
                </a:tc>
                <a:tc>
                  <a:txBody>
                    <a:bodyPr/>
                    <a:lstStyle/>
                    <a:p>
                      <a:pPr lvl="0" indent="0" marL="0">
                        <a:buNone/>
                      </a:pPr>
                      <a:r>
                        <a:rPr/>
                        <a:t>Latrine à fosse sans dalle, latrine suspendue, seau</a:t>
                      </a:r>
                    </a:p>
                  </a:txBody>
                </a:tc>
              </a:tr>
              <a:tr h="0">
                <a:tc>
                  <a:txBody>
                    <a:bodyPr/>
                    <a:lstStyle/>
                    <a:p>
                      <a:pPr lvl="0" indent="0" marL="0">
                        <a:buNone/>
                      </a:pPr>
                      <a:r>
                        <a:rPr b="1"/>
                        <a:t>Défécation à l’air libre</a:t>
                      </a:r>
                    </a:p>
                  </a:txBody>
                </a:tc>
                <a:tc>
                  <a:txBody>
                    <a:bodyPr/>
                    <a:lstStyle/>
                    <a:p>
                      <a:pPr lvl="0" indent="0" marL="0">
                        <a:buNone/>
                      </a:pPr>
                      <a:r>
                        <a:rPr/>
                        <a:t>Aucun ouvrage</a:t>
                      </a:r>
                    </a:p>
                  </a:txBody>
                </a:tc>
              </a:tr>
            </a:tbl>
          </a:graphicData>
        </a:graphic>
      </p:graphicFrame>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L’assainissement a la même forme que l’eau — En Python</a:t>
            </a:r>
          </a:p>
        </p:txBody>
      </p:sp>
      <p:sp>
        <p:nvSpPr>
          <p:cNvPr id="3" name="Content Placeholder 2"/>
          <p:cNvSpPr>
            <a:spLocks noGrp="1"/>
          </p:cNvSpPr>
          <p:nvPr>
            <p:ph idx="1"/>
          </p:nvPr>
        </p:nvSpPr>
        <p:spPr/>
        <p:txBody>
          <a:bodyPr/>
          <a:lstStyle/>
          <a:p>
            <a:pPr lvl="0" indent="0">
              <a:buNone/>
            </a:pPr>
            <a:r>
              <a:rPr>
                <a:latin typeface="Courier"/>
              </a:rPr>
              <a:t>IMPROVED_SANITATION </a:t>
            </a:r>
            <a:r>
              <a:rPr>
                <a:solidFill>
                  <a:srgbClr val="666666"/>
                </a:solidFill>
                <a:latin typeface="Courier"/>
              </a:rPr>
              <a:t>=</a:t>
            </a:r>
            <a:r>
              <a:rPr>
                <a:latin typeface="Courier"/>
              </a:rPr>
              <a:t> {</a:t>
            </a:r>
            <a:br/>
            <a:r>
              <a:rPr>
                <a:latin typeface="Courier"/>
              </a:rPr>
              <a:t>    </a:t>
            </a:r>
            <a:r>
              <a:rPr>
                <a:solidFill>
                  <a:srgbClr val="4070A0"/>
                </a:solidFill>
                <a:latin typeface="Courier"/>
              </a:rPr>
              <a:t>"flush-to-sewer"</a:t>
            </a:r>
            <a:r>
              <a:rPr>
                <a:latin typeface="Courier"/>
              </a:rPr>
              <a:t>, </a:t>
            </a:r>
            <a:r>
              <a:rPr>
                <a:solidFill>
                  <a:srgbClr val="4070A0"/>
                </a:solidFill>
                <a:latin typeface="Courier"/>
              </a:rPr>
              <a:t>"flush-to-septic"</a:t>
            </a:r>
            <a:r>
              <a:rPr>
                <a:latin typeface="Courier"/>
              </a:rPr>
              <a:t>, </a:t>
            </a:r>
            <a:r>
              <a:rPr>
                <a:solidFill>
                  <a:srgbClr val="4070A0"/>
                </a:solidFill>
                <a:latin typeface="Courier"/>
              </a:rPr>
              <a:t>"vip-latrine"</a:t>
            </a:r>
            <a:r>
              <a:rPr>
                <a:latin typeface="Courier"/>
              </a:rPr>
              <a:t>, </a:t>
            </a:r>
            <a:r>
              <a:rPr>
                <a:solidFill>
                  <a:srgbClr val="4070A0"/>
                </a:solidFill>
                <a:latin typeface="Courier"/>
              </a:rPr>
              <a:t>"pit-latrine-with-slab"</a:t>
            </a:r>
            <a:r>
              <a:rPr>
                <a:latin typeface="Courier"/>
              </a:rPr>
              <a:t>,</a:t>
            </a:r>
            <a:br/>
            <a:r>
              <a:rPr>
                <a:latin typeface="Courier"/>
              </a:rPr>
              <a:t>}</a:t>
            </a:r>
            <a:br/>
            <a:br/>
            <a:r>
              <a:rPr>
                <a:latin typeface="Courier"/>
              </a:rPr>
              <a:t>improved </a:t>
            </a:r>
            <a:r>
              <a:rPr>
                <a:solidFill>
                  <a:srgbClr val="666666"/>
                </a:solidFill>
                <a:latin typeface="Courier"/>
              </a:rPr>
              <a:t>=</a:t>
            </a:r>
            <a:r>
              <a:rPr>
                <a:latin typeface="Courier"/>
              </a:rPr>
              <a:t> households[</a:t>
            </a:r>
            <a:r>
              <a:rPr>
                <a:solidFill>
                  <a:srgbClr val="4070A0"/>
                </a:solidFill>
                <a:latin typeface="Courier"/>
              </a:rPr>
              <a:t>"sanitation_facility"</a:t>
            </a:r>
            <a:r>
              <a:rPr>
                <a:latin typeface="Courier"/>
              </a:rPr>
              <a:t>].isin(IMPROVED_SANITATION)</a:t>
            </a:r>
            <a:br/>
            <a:r>
              <a:rPr>
                <a:latin typeface="Courier"/>
              </a:rPr>
              <a:t>shared </a:t>
            </a:r>
            <a:r>
              <a:rPr>
                <a:solidFill>
                  <a:srgbClr val="666666"/>
                </a:solidFill>
                <a:latin typeface="Courier"/>
              </a:rPr>
              <a:t>=</a:t>
            </a:r>
            <a:r>
              <a:rPr>
                <a:latin typeface="Courier"/>
              </a:rPr>
              <a:t> households[</a:t>
            </a:r>
            <a:r>
              <a:rPr>
                <a:solidFill>
                  <a:srgbClr val="4070A0"/>
                </a:solidFill>
                <a:latin typeface="Courier"/>
              </a:rPr>
              <a:t>"shared_sanitation"</a:t>
            </a:r>
            <a:r>
              <a:rPr>
                <a:latin typeface="Courier"/>
              </a:rPr>
              <a:t>]</a:t>
            </a:r>
            <a:br/>
            <a:br/>
            <a:r>
              <a:rPr>
                <a:solidFill>
                  <a:srgbClr val="008000"/>
                </a:solidFill>
                <a:latin typeface="Courier"/>
              </a:rPr>
              <a:t>print</a:t>
            </a:r>
            <a:r>
              <a:rPr>
                <a:latin typeface="Courier"/>
              </a:rPr>
              <a:t>(</a:t>
            </a:r>
            <a:r>
              <a:rPr>
                <a:solidFill>
                  <a:srgbClr val="BB6688"/>
                </a:solidFill>
                <a:latin typeface="Courier"/>
              </a:rPr>
              <a:t>f"improved facility:  </a:t>
            </a:r>
            <a:r>
              <a:rPr>
                <a:solidFill>
                  <a:srgbClr val="4070A0"/>
                </a:solidFill>
                <a:latin typeface="Courier"/>
              </a:rPr>
              <a:t>{</a:t>
            </a:r>
            <a:r>
              <a:rPr>
                <a:latin typeface="Courier"/>
              </a:rPr>
              <a:t>improved</a:t>
            </a:r>
            <a:r>
              <a:rPr>
                <a:solidFill>
                  <a:srgbClr val="4070A0"/>
                </a:solidFill>
                <a:latin typeface="Courier"/>
              </a:rPr>
              <a:t>.</a:t>
            </a:r>
            <a:r>
              <a:rPr>
                <a:latin typeface="Courier"/>
              </a:rPr>
              <a:t>mean()</a:t>
            </a:r>
            <a:r>
              <a:rPr>
                <a:solidFill>
                  <a:srgbClr val="4070A0"/>
                </a:solidFill>
                <a:latin typeface="Courier"/>
              </a:rPr>
              <a:t>:.1%}</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f"basic (not shared): </a:t>
            </a:r>
            <a:r>
              <a:rPr>
                <a:solidFill>
                  <a:srgbClr val="4070A0"/>
                </a:solidFill>
                <a:latin typeface="Courier"/>
              </a:rPr>
              <a:t>{</a:t>
            </a:r>
            <a:r>
              <a:rPr>
                <a:latin typeface="Courier"/>
              </a:rPr>
              <a:t>(improved </a:t>
            </a:r>
            <a:r>
              <a:rPr>
                <a:solidFill>
                  <a:srgbClr val="666666"/>
                </a:solidFill>
                <a:latin typeface="Courier"/>
              </a:rPr>
              <a:t>&amp;</a:t>
            </a:r>
            <a:r>
              <a:rPr>
                <a:latin typeface="Courier"/>
              </a:rPr>
              <a:t> </a:t>
            </a:r>
            <a:r>
              <a:rPr>
                <a:solidFill>
                  <a:srgbClr val="666666"/>
                </a:solidFill>
                <a:latin typeface="Courier"/>
              </a:rPr>
              <a:t>~</a:t>
            </a:r>
            <a:r>
              <a:rPr>
                <a:latin typeface="Courier"/>
              </a:rPr>
              <a:t>shared)</a:t>
            </a:r>
            <a:r>
              <a:rPr>
                <a:solidFill>
                  <a:srgbClr val="4070A0"/>
                </a:solidFill>
                <a:latin typeface="Courier"/>
              </a:rPr>
              <a:t>.</a:t>
            </a:r>
            <a:r>
              <a:rPr>
                <a:latin typeface="Courier"/>
              </a:rPr>
              <a:t>mean()</a:t>
            </a:r>
            <a:r>
              <a:rPr>
                <a:solidFill>
                  <a:srgbClr val="4070A0"/>
                </a:solidFill>
                <a:latin typeface="Courier"/>
              </a:rPr>
              <a:t>:.1%}</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f"limited (shared):   </a:t>
            </a:r>
            <a:r>
              <a:rPr>
                <a:solidFill>
                  <a:srgbClr val="4070A0"/>
                </a:solidFill>
                <a:latin typeface="Courier"/>
              </a:rPr>
              <a:t>{</a:t>
            </a:r>
            <a:r>
              <a:rPr>
                <a:latin typeface="Courier"/>
              </a:rPr>
              <a:t>(improved </a:t>
            </a:r>
            <a:r>
              <a:rPr>
                <a:solidFill>
                  <a:srgbClr val="666666"/>
                </a:solidFill>
                <a:latin typeface="Courier"/>
              </a:rPr>
              <a:t>&amp;</a:t>
            </a:r>
            <a:r>
              <a:rPr>
                <a:latin typeface="Courier"/>
              </a:rPr>
              <a:t> shared)</a:t>
            </a:r>
            <a:r>
              <a:rPr>
                <a:solidFill>
                  <a:srgbClr val="4070A0"/>
                </a:solidFill>
                <a:latin typeface="Courier"/>
              </a:rPr>
              <a:t>.</a:t>
            </a:r>
            <a:r>
              <a:rPr>
                <a:latin typeface="Courier"/>
              </a:rPr>
              <a:t>mean()</a:t>
            </a:r>
            <a:r>
              <a:rPr>
                <a:solidFill>
                  <a:srgbClr val="4070A0"/>
                </a:solidFill>
                <a:latin typeface="Courier"/>
              </a:rPr>
              <a:t>:.1%}</a:t>
            </a:r>
            <a:r>
              <a:rPr>
                <a:solidFill>
                  <a:srgbClr val="BB6688"/>
                </a:solidFill>
                <a:latin typeface="Courier"/>
              </a:rPr>
              <a:t>"</a:t>
            </a:r>
            <a:r>
              <a:rPr>
                <a:latin typeface="Courier"/>
              </a:rPr>
              <a:t>)</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L’assainissement a la même forme que l’eau — En R</a:t>
            </a:r>
          </a:p>
        </p:txBody>
      </p:sp>
      <p:sp>
        <p:nvSpPr>
          <p:cNvPr id="3" name="Content Placeholder 2"/>
          <p:cNvSpPr>
            <a:spLocks noGrp="1"/>
          </p:cNvSpPr>
          <p:nvPr>
            <p:ph idx="1"/>
          </p:nvPr>
        </p:nvSpPr>
        <p:spPr/>
        <p:txBody>
          <a:bodyPr/>
          <a:lstStyle/>
          <a:p>
            <a:pPr lvl="0" indent="0">
              <a:buNone/>
            </a:pPr>
            <a:r>
              <a:rPr>
                <a:latin typeface="Courier"/>
              </a:rPr>
              <a:t>improved_sanitation </a:t>
            </a:r>
            <a:r>
              <a:rPr>
                <a:solidFill>
                  <a:srgbClr val="007020"/>
                </a:solidFill>
                <a:latin typeface="Courier"/>
              </a:rPr>
              <a:t>&lt;-</a:t>
            </a:r>
            <a:r>
              <a:rPr>
                <a:latin typeface="Courier"/>
              </a:rPr>
              <a:t> </a:t>
            </a:r>
            <a:r>
              <a:rPr>
                <a:solidFill>
                  <a:srgbClr val="06287E"/>
                </a:solidFill>
                <a:latin typeface="Courier"/>
              </a:rPr>
              <a:t>c</a:t>
            </a:r>
            <a:r>
              <a:rPr>
                <a:latin typeface="Courier"/>
              </a:rPr>
              <a:t>(</a:t>
            </a:r>
            <a:r>
              <a:rPr>
                <a:solidFill>
                  <a:srgbClr val="4070A0"/>
                </a:solidFill>
                <a:latin typeface="Courier"/>
              </a:rPr>
              <a:t>"flush-to-sewer"</a:t>
            </a:r>
            <a:r>
              <a:rPr>
                <a:latin typeface="Courier"/>
              </a:rPr>
              <a:t>, </a:t>
            </a:r>
            <a:r>
              <a:rPr>
                <a:solidFill>
                  <a:srgbClr val="4070A0"/>
                </a:solidFill>
                <a:latin typeface="Courier"/>
              </a:rPr>
              <a:t>"flush-to-septic"</a:t>
            </a:r>
            <a:r>
              <a:rPr>
                <a:latin typeface="Courier"/>
              </a:rPr>
              <a:t>,</a:t>
            </a:r>
            <a:br/>
            <a:r>
              <a:rPr>
                <a:latin typeface="Courier"/>
              </a:rPr>
              <a:t>                         </a:t>
            </a:r>
            <a:r>
              <a:rPr>
                <a:solidFill>
                  <a:srgbClr val="4070A0"/>
                </a:solidFill>
                <a:latin typeface="Courier"/>
              </a:rPr>
              <a:t>"vip-latrine"</a:t>
            </a:r>
            <a:r>
              <a:rPr>
                <a:latin typeface="Courier"/>
              </a:rPr>
              <a:t>, </a:t>
            </a:r>
            <a:r>
              <a:rPr>
                <a:solidFill>
                  <a:srgbClr val="4070A0"/>
                </a:solidFill>
                <a:latin typeface="Courier"/>
              </a:rPr>
              <a:t>"pit-latrine-with-slab"</a:t>
            </a:r>
            <a:r>
              <a:rPr>
                <a:latin typeface="Courier"/>
              </a:rPr>
              <a:t>)</a:t>
            </a:r>
            <a:br/>
            <a:br/>
            <a:r>
              <a:rPr>
                <a:latin typeface="Courier"/>
              </a:rPr>
              <a:t>households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service =</a:t>
            </a:r>
            <a:r>
              <a:rPr>
                <a:latin typeface="Courier"/>
              </a:rPr>
              <a:t> </a:t>
            </a:r>
            <a:r>
              <a:rPr>
                <a:solidFill>
                  <a:srgbClr val="06287E"/>
                </a:solidFill>
                <a:latin typeface="Courier"/>
              </a:rPr>
              <a:t>case_when</a:t>
            </a:r>
            <a:r>
              <a:rPr>
                <a:latin typeface="Courier"/>
              </a:rPr>
              <a:t>(</a:t>
            </a:r>
            <a:br/>
            <a:r>
              <a:rPr>
                <a:latin typeface="Courier"/>
              </a:rPr>
              <a:t>    sanitation_facility </a:t>
            </a:r>
            <a:r>
              <a:rPr>
                <a:solidFill>
                  <a:srgbClr val="4070A0"/>
                </a:solidFill>
                <a:latin typeface="Courier"/>
              </a:rPr>
              <a:t>==</a:t>
            </a:r>
            <a:r>
              <a:rPr>
                <a:latin typeface="Courier"/>
              </a:rPr>
              <a:t> </a:t>
            </a:r>
            <a:r>
              <a:rPr>
                <a:solidFill>
                  <a:srgbClr val="4070A0"/>
                </a:solidFill>
                <a:latin typeface="Courier"/>
              </a:rPr>
              <a:t>"open-defecation"</a:t>
            </a:r>
            <a:r>
              <a:rPr>
                <a:latin typeface="Courier"/>
              </a:rPr>
              <a:t> </a:t>
            </a:r>
            <a:r>
              <a:rPr>
                <a:solidFill>
                  <a:srgbClr val="4070A0"/>
                </a:solidFill>
                <a:latin typeface="Courier"/>
              </a:rPr>
              <a:t>~</a:t>
            </a:r>
            <a:r>
              <a:rPr>
                <a:latin typeface="Courier"/>
              </a:rPr>
              <a:t> </a:t>
            </a:r>
            <a:r>
              <a:rPr>
                <a:solidFill>
                  <a:srgbClr val="4070A0"/>
                </a:solidFill>
                <a:latin typeface="Courier"/>
              </a:rPr>
              <a:t>"open defecation"</a:t>
            </a:r>
            <a:r>
              <a:rPr>
                <a:latin typeface="Courier"/>
              </a:rPr>
              <a:t>,</a:t>
            </a:r>
            <a:br/>
            <a:r>
              <a:rPr>
                <a:latin typeface="Courier"/>
              </a:rPr>
              <a:t>    </a:t>
            </a:r>
            <a:r>
              <a:rPr>
                <a:solidFill>
                  <a:srgbClr val="4070A0"/>
                </a:solidFill>
                <a:latin typeface="Courier"/>
              </a:rPr>
              <a:t>!</a:t>
            </a:r>
            <a:r>
              <a:rPr>
                <a:latin typeface="Courier"/>
              </a:rPr>
              <a:t>sanitation_facility </a:t>
            </a:r>
            <a:r>
              <a:rPr>
                <a:solidFill>
                  <a:srgbClr val="4070A0"/>
                </a:solidFill>
                <a:latin typeface="Courier"/>
              </a:rPr>
              <a:t>%in%</a:t>
            </a:r>
            <a:r>
              <a:rPr>
                <a:latin typeface="Courier"/>
              </a:rPr>
              <a:t> improved_sanitation </a:t>
            </a:r>
            <a:r>
              <a:rPr>
                <a:solidFill>
                  <a:srgbClr val="4070A0"/>
                </a:solidFill>
                <a:latin typeface="Courier"/>
              </a:rPr>
              <a:t>~</a:t>
            </a:r>
            <a:r>
              <a:rPr>
                <a:latin typeface="Courier"/>
              </a:rPr>
              <a:t> </a:t>
            </a:r>
            <a:r>
              <a:rPr>
                <a:solidFill>
                  <a:srgbClr val="4070A0"/>
                </a:solidFill>
                <a:latin typeface="Courier"/>
              </a:rPr>
              <a:t>"unimproved"</a:t>
            </a:r>
            <a:r>
              <a:rPr>
                <a:latin typeface="Courier"/>
              </a:rPr>
              <a:t>,</a:t>
            </a:r>
            <a:br/>
            <a:r>
              <a:rPr>
                <a:latin typeface="Courier"/>
              </a:rPr>
              <a:t>    shared_sanitation </a:t>
            </a:r>
            <a:r>
              <a:rPr>
                <a:solidFill>
                  <a:srgbClr val="4070A0"/>
                </a:solidFill>
                <a:latin typeface="Courier"/>
              </a:rPr>
              <a:t>~</a:t>
            </a:r>
            <a:r>
              <a:rPr>
                <a:latin typeface="Courier"/>
              </a:rPr>
              <a:t> </a:t>
            </a:r>
            <a:r>
              <a:rPr>
                <a:solidFill>
                  <a:srgbClr val="4070A0"/>
                </a:solidFill>
                <a:latin typeface="Courier"/>
              </a:rPr>
              <a:t>"limited"</a:t>
            </a:r>
            <a:r>
              <a:rPr>
                <a:latin typeface="Courier"/>
              </a:rPr>
              <a:t>,</a:t>
            </a:r>
            <a:br/>
            <a:r>
              <a:rPr>
                <a:latin typeface="Courier"/>
              </a:rPr>
              <a:t>    </a:t>
            </a:r>
            <a:r>
              <a:rPr>
                <a:solidFill>
                  <a:srgbClr val="880000"/>
                </a:solidFill>
                <a:latin typeface="Courier"/>
              </a:rPr>
              <a:t>TRUE</a:t>
            </a:r>
            <a:r>
              <a:rPr>
                <a:latin typeface="Courier"/>
              </a:rPr>
              <a:t> </a:t>
            </a:r>
            <a:r>
              <a:rPr>
                <a:solidFill>
                  <a:srgbClr val="4070A0"/>
                </a:solidFill>
                <a:latin typeface="Courier"/>
              </a:rPr>
              <a:t>~</a:t>
            </a:r>
            <a:r>
              <a:rPr>
                <a:latin typeface="Courier"/>
              </a:rPr>
              <a:t> </a:t>
            </a:r>
            <a:r>
              <a:rPr>
                <a:solidFill>
                  <a:srgbClr val="4070A0"/>
                </a:solidFill>
                <a:latin typeface="Courier"/>
              </a:rPr>
              <a:t>"basic"</a:t>
            </a:r>
            <a:br/>
            <a:r>
              <a:rPr>
                <a:latin typeface="Courier"/>
              </a:rPr>
              <a:t>  )) </a:t>
            </a:r>
            <a:r>
              <a:rPr>
                <a:solidFill>
                  <a:srgbClr val="4070A0"/>
                </a:solidFill>
                <a:latin typeface="Courier"/>
              </a:rPr>
              <a:t>|&gt;</a:t>
            </a:r>
            <a:br/>
            <a:r>
              <a:rPr>
                <a:latin typeface="Courier"/>
              </a:rPr>
              <a:t>  </a:t>
            </a:r>
            <a:r>
              <a:rPr>
                <a:solidFill>
                  <a:srgbClr val="06287E"/>
                </a:solidFill>
                <a:latin typeface="Courier"/>
              </a:rPr>
              <a:t>count</a:t>
            </a:r>
            <a:r>
              <a:rPr>
                <a:latin typeface="Courier"/>
              </a:rPr>
              <a:t>(service)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share =</a:t>
            </a:r>
            <a:r>
              <a:rPr>
                <a:latin typeface="Courier"/>
              </a:rPr>
              <a:t> n </a:t>
            </a:r>
            <a:r>
              <a:rPr>
                <a:solidFill>
                  <a:srgbClr val="4070A0"/>
                </a:solidFill>
                <a:latin typeface="Courier"/>
              </a:rPr>
              <a:t>/</a:t>
            </a:r>
            <a:r>
              <a:rPr>
                <a:latin typeface="Courier"/>
              </a:rPr>
              <a:t> </a:t>
            </a:r>
            <a:r>
              <a:rPr>
                <a:solidFill>
                  <a:srgbClr val="06287E"/>
                </a:solidFill>
                <a:latin typeface="Courier"/>
              </a:rPr>
              <a:t>sum</a:t>
            </a:r>
            <a:r>
              <a:rPr>
                <a:latin typeface="Courier"/>
              </a:rPr>
              <a:t>(n))</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L’assainissement a la même forme que l’eau</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Échelon</a:t>
                      </a:r>
                    </a:p>
                  </a:txBody>
                  <a:tcPr/>
                </a:tc>
                <a:tc>
                  <a:txBody>
                    <a:bodyPr/>
                    <a:lstStyle/>
                    <a:p>
                      <a:pPr lvl="0" indent="0" marL="0">
                        <a:buNone/>
                      </a:pPr>
                      <a:r>
                        <a:rPr/>
                        <a:t>Ménages</a:t>
                      </a:r>
                    </a:p>
                  </a:txBody>
                  <a:tcPr/>
                </a:tc>
                <a:tc>
                  <a:txBody>
                    <a:bodyPr/>
                    <a:lstStyle/>
                    <a:p>
                      <a:pPr lvl="0" indent="0" marL="0">
                        <a:buNone/>
                      </a:pPr>
                      <a:r>
                        <a:rPr/>
                        <a:t>Part</a:t>
                      </a:r>
                    </a:p>
                  </a:txBody>
                  <a:tcPr/>
                </a:tc>
              </a:tr>
              <a:tr h="0">
                <a:tc>
                  <a:txBody>
                    <a:bodyPr/>
                    <a:lstStyle/>
                    <a:p>
                      <a:pPr lvl="0" indent="0" marL="0">
                        <a:buNone/>
                      </a:pPr>
                      <a:r>
                        <a:rPr/>
                        <a:t>Élémentaire</a:t>
                      </a:r>
                    </a:p>
                  </a:txBody>
                </a:tc>
                <a:tc>
                  <a:txBody>
                    <a:bodyPr/>
                    <a:lstStyle/>
                    <a:p>
                      <a:pPr lvl="0" indent="0" marL="0">
                        <a:buNone/>
                      </a:pPr>
                      <a:r>
                        <a:rPr/>
                        <a:t>1 038</a:t>
                      </a:r>
                    </a:p>
                  </a:txBody>
                </a:tc>
                <a:tc>
                  <a:txBody>
                    <a:bodyPr/>
                    <a:lstStyle/>
                    <a:p>
                      <a:pPr lvl="0" indent="0" marL="0">
                        <a:buNone/>
                      </a:pPr>
                      <a:r>
                        <a:rPr b="1"/>
                        <a:t>43,2 %</a:t>
                      </a:r>
                    </a:p>
                  </a:txBody>
                </a:tc>
              </a:tr>
              <a:tr h="0">
                <a:tc>
                  <a:txBody>
                    <a:bodyPr/>
                    <a:lstStyle/>
                    <a:p>
                      <a:pPr lvl="0" indent="0" marL="0">
                        <a:buNone/>
                      </a:pPr>
                      <a:r>
                        <a:rPr/>
                        <a:t>Limité (partagé)</a:t>
                      </a:r>
                    </a:p>
                  </a:txBody>
                </a:tc>
                <a:tc>
                  <a:txBody>
                    <a:bodyPr/>
                    <a:lstStyle/>
                    <a:p>
                      <a:pPr lvl="0" indent="0" marL="0">
                        <a:buNone/>
                      </a:pPr>
                      <a:r>
                        <a:rPr/>
                        <a:t>452</a:t>
                      </a:r>
                    </a:p>
                  </a:txBody>
                </a:tc>
                <a:tc>
                  <a:txBody>
                    <a:bodyPr/>
                    <a:lstStyle/>
                    <a:p>
                      <a:pPr lvl="0" indent="0" marL="0">
                        <a:buNone/>
                      </a:pPr>
                      <a:r>
                        <a:rPr/>
                        <a:t>18,8 %</a:t>
                      </a:r>
                    </a:p>
                  </a:txBody>
                </a:tc>
              </a:tr>
              <a:tr h="0">
                <a:tc>
                  <a:txBody>
                    <a:bodyPr/>
                    <a:lstStyle/>
                    <a:p>
                      <a:pPr lvl="0" indent="0" marL="0">
                        <a:buNone/>
                      </a:pPr>
                      <a:r>
                        <a:rPr/>
                        <a:t>Non amélioré</a:t>
                      </a:r>
                    </a:p>
                  </a:txBody>
                </a:tc>
                <a:tc>
                  <a:txBody>
                    <a:bodyPr/>
                    <a:lstStyle/>
                    <a:p>
                      <a:pPr lvl="0" indent="0" marL="0">
                        <a:buNone/>
                      </a:pPr>
                      <a:r>
                        <a:rPr/>
                        <a:t>594</a:t>
                      </a:r>
                    </a:p>
                  </a:txBody>
                </a:tc>
                <a:tc>
                  <a:txBody>
                    <a:bodyPr/>
                    <a:lstStyle/>
                    <a:p>
                      <a:pPr lvl="0" indent="0" marL="0">
                        <a:buNone/>
                      </a:pPr>
                      <a:r>
                        <a:rPr/>
                        <a:t>24,7 %</a:t>
                      </a:r>
                    </a:p>
                  </a:txBody>
                </a:tc>
              </a:tr>
              <a:tr h="0">
                <a:tc>
                  <a:txBody>
                    <a:bodyPr/>
                    <a:lstStyle/>
                    <a:p>
                      <a:pPr lvl="0" indent="0" marL="0">
                        <a:buNone/>
                      </a:pPr>
                      <a:r>
                        <a:rPr/>
                        <a:t>Défécation à l’air libre</a:t>
                      </a:r>
                    </a:p>
                  </a:txBody>
                </a:tc>
                <a:tc>
                  <a:txBody>
                    <a:bodyPr/>
                    <a:lstStyle/>
                    <a:p>
                      <a:pPr lvl="0" indent="0" marL="0">
                        <a:buNone/>
                      </a:pPr>
                      <a:r>
                        <a:rPr/>
                        <a:t>319</a:t>
                      </a:r>
                    </a:p>
                  </a:txBody>
                </a:tc>
                <a:tc>
                  <a:txBody>
                    <a:bodyPr/>
                    <a:lstStyle/>
                    <a:p>
                      <a:pPr lvl="0" indent="0" marL="0">
                        <a:buNone/>
                      </a:pPr>
                      <a:r>
                        <a:rPr b="1"/>
                        <a:t>13,3 %</a:t>
                      </a:r>
                    </a:p>
                  </a:txBody>
                </a:tc>
              </a:tr>
            </a:tbl>
          </a:graphicData>
        </a:graphic>
      </p:graphicFrame>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L’assainissement a la même forme que l’eau</a:t>
            </a:r>
          </a:p>
        </p:txBody>
      </p:sp>
      <p:sp>
        <p:nvSpPr>
          <p:cNvPr id="3" name="Content Placeholder 2"/>
          <p:cNvSpPr>
            <a:spLocks noGrp="1"/>
          </p:cNvSpPr>
          <p:nvPr>
            <p:ph idx="1"/>
          </p:nvPr>
        </p:nvSpPr>
        <p:spPr/>
        <p:txBody>
          <a:bodyPr/>
          <a:lstStyle/>
          <a:p>
            <a:pPr lvl="0"/>
            <a:r>
              <a:rPr/>
              <a:t>62,0 % ont un ouvrage amélioré et 43,2 % un service élémentaire — Dix-huit points reposent sur une latrine conforme au…</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Pourquoi le partage coûte un échelon</a:t>
            </a:r>
          </a:p>
        </p:txBody>
      </p:sp>
      <p:sp>
        <p:nvSpPr>
          <p:cNvPr id="3" name="Content Placeholder 2"/>
          <p:cNvSpPr>
            <a:spLocks noGrp="1"/>
          </p:cNvSpPr>
          <p:nvPr>
            <p:ph idx="1"/>
          </p:nvPr>
        </p:nvSpPr>
        <p:spPr/>
        <p:txBody>
          <a:bodyPr/>
          <a:lstStyle/>
          <a:p>
            <a:pPr lvl="0"/>
            <a:r>
              <a:rPr/>
              <a:t>C’est le même argument que les trente minutes — Dans les deux échelles, la seconde condition existe parce qu’un ouvrage…</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défécation à l’air libre est le nombre à mettre en tête — En Python</a:t>
            </a:r>
          </a:p>
        </p:txBody>
      </p:sp>
      <p:sp>
        <p:nvSpPr>
          <p:cNvPr id="3" name="Content Placeholder 2"/>
          <p:cNvSpPr>
            <a:spLocks noGrp="1"/>
          </p:cNvSpPr>
          <p:nvPr>
            <p:ph idx="1"/>
          </p:nvPr>
        </p:nvSpPr>
        <p:spPr/>
        <p:txBody>
          <a:bodyPr/>
          <a:lstStyle/>
          <a:p>
            <a:pPr lvl="0" indent="0">
              <a:buNone/>
            </a:pPr>
            <a:r>
              <a:rPr>
                <a:latin typeface="Courier"/>
              </a:rPr>
              <a:t>od </a:t>
            </a:r>
            <a:r>
              <a:rPr>
                <a:solidFill>
                  <a:srgbClr val="666666"/>
                </a:solidFill>
                <a:latin typeface="Courier"/>
              </a:rPr>
              <a:t>=</a:t>
            </a:r>
            <a:r>
              <a:rPr>
                <a:latin typeface="Courier"/>
              </a:rPr>
              <a:t> households[</a:t>
            </a:r>
            <a:r>
              <a:rPr>
                <a:solidFill>
                  <a:srgbClr val="4070A0"/>
                </a:solidFill>
                <a:latin typeface="Courier"/>
              </a:rPr>
              <a:t>"sanitation_facility"</a:t>
            </a:r>
            <a:r>
              <a:rPr>
                <a:latin typeface="Courier"/>
              </a:rPr>
              <a:t>].eq(</a:t>
            </a:r>
            <a:r>
              <a:rPr>
                <a:solidFill>
                  <a:srgbClr val="4070A0"/>
                </a:solidFill>
                <a:latin typeface="Courier"/>
              </a:rPr>
              <a:t>"open-defecation"</a:t>
            </a:r>
            <a:r>
              <a:rPr>
                <a:latin typeface="Courier"/>
              </a:rPr>
              <a:t>)</a:t>
            </a:r>
            <a:br/>
            <a:r>
              <a:rPr>
                <a:latin typeface="Courier"/>
              </a:rPr>
              <a:t>by_district </a:t>
            </a:r>
            <a:r>
              <a:rPr>
                <a:solidFill>
                  <a:srgbClr val="666666"/>
                </a:solidFill>
                <a:latin typeface="Courier"/>
              </a:rPr>
              <a:t>=</a:t>
            </a:r>
            <a:r>
              <a:rPr>
                <a:latin typeface="Courier"/>
              </a:rPr>
              <a:t> households.groupby(</a:t>
            </a:r>
            <a:r>
              <a:rPr>
                <a:solidFill>
                  <a:srgbClr val="4070A0"/>
                </a:solidFill>
                <a:latin typeface="Courier"/>
              </a:rPr>
              <a:t>"district"</a:t>
            </a:r>
            <a:r>
              <a:rPr>
                <a:latin typeface="Courier"/>
              </a:rPr>
              <a:t>)[</a:t>
            </a:r>
            <a:r>
              <a:rPr>
                <a:solidFill>
                  <a:srgbClr val="4070A0"/>
                </a:solidFill>
                <a:latin typeface="Courier"/>
              </a:rPr>
              <a:t>"sanitation_facility"</a:t>
            </a:r>
            <a:r>
              <a:rPr>
                <a:latin typeface="Courier"/>
              </a:rPr>
              <a:t>].</a:t>
            </a:r>
            <a:r>
              <a:rPr>
                <a:solidFill>
                  <a:srgbClr val="008000"/>
                </a:solidFill>
                <a:latin typeface="Courier"/>
              </a:rPr>
              <a:t>apply</a:t>
            </a:r>
            <a:r>
              <a:rPr>
                <a:latin typeface="Courier"/>
              </a:rPr>
              <a:t>(</a:t>
            </a:r>
            <a:br/>
            <a:r>
              <a:rPr>
                <a:latin typeface="Courier"/>
              </a:rPr>
              <a:t>    </a:t>
            </a:r>
            <a:r>
              <a:rPr b="1">
                <a:solidFill>
                  <a:srgbClr val="007020"/>
                </a:solidFill>
                <a:latin typeface="Courier"/>
              </a:rPr>
              <a:t>lambda</a:t>
            </a:r>
            <a:r>
              <a:rPr>
                <a:latin typeface="Courier"/>
              </a:rPr>
              <a:t> s: s.eq(</a:t>
            </a:r>
            <a:r>
              <a:rPr>
                <a:solidFill>
                  <a:srgbClr val="4070A0"/>
                </a:solidFill>
                <a:latin typeface="Courier"/>
              </a:rPr>
              <a:t>"open-defecation"</a:t>
            </a:r>
            <a:r>
              <a:rPr>
                <a:latin typeface="Courier"/>
              </a:rPr>
              <a:t>).mean()</a:t>
            </a:r>
            <a:br/>
            <a:r>
              <a:rPr>
                <a:latin typeface="Courier"/>
              </a:rPr>
              <a:t>)</a:t>
            </a:r>
            <a:b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latin typeface="Courier"/>
              </a:rPr>
              <a:t>od</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a:t>
            </a:r>
            <a:r>
              <a:rPr>
                <a:solidFill>
                  <a:srgbClr val="BB6688"/>
                </a:solidFill>
                <a:latin typeface="Courier"/>
              </a:rPr>
              <a:t> households, </a:t>
            </a:r>
            <a:r>
              <a:rPr>
                <a:solidFill>
                  <a:srgbClr val="4070A0"/>
                </a:solidFill>
                <a:latin typeface="Courier"/>
              </a:rPr>
              <a:t>{</a:t>
            </a:r>
            <a:r>
              <a:rPr>
                <a:latin typeface="Courier"/>
              </a:rPr>
              <a:t>od</a:t>
            </a:r>
            <a:r>
              <a:rPr>
                <a:solidFill>
                  <a:srgbClr val="4070A0"/>
                </a:solidFill>
                <a:latin typeface="Courier"/>
              </a:rPr>
              <a:t>.</a:t>
            </a:r>
            <a:r>
              <a:rPr>
                <a:latin typeface="Courier"/>
              </a:rPr>
              <a:t>mean()</a:t>
            </a:r>
            <a:r>
              <a:rPr>
                <a:solidFill>
                  <a:srgbClr val="4070A0"/>
                </a:solidFill>
                <a:latin typeface="Courier"/>
              </a:rPr>
              <a:t>:.1%}</a:t>
            </a:r>
            <a:r>
              <a:rPr>
                <a:solidFill>
                  <a:srgbClr val="BB6688"/>
                </a:solidFill>
                <a:latin typeface="Courier"/>
              </a:rPr>
              <a:t>"</a:t>
            </a:r>
            <a:r>
              <a:rPr>
                <a:latin typeface="Courier"/>
              </a:rPr>
              <a:t>)</a:t>
            </a:r>
            <a:br/>
            <a:r>
              <a:rPr>
                <a:solidFill>
                  <a:srgbClr val="008000"/>
                </a:solidFill>
                <a:latin typeface="Courier"/>
              </a:rPr>
              <a:t>print</a:t>
            </a:r>
            <a:r>
              <a:rPr>
                <a:latin typeface="Courier"/>
              </a:rPr>
              <a:t>((by_district </a:t>
            </a:r>
            <a:r>
              <a:rPr>
                <a:solidFill>
                  <a:srgbClr val="666666"/>
                </a:solidFill>
                <a:latin typeface="Courier"/>
              </a:rPr>
              <a:t>*</a:t>
            </a:r>
            <a:r>
              <a:rPr>
                <a:latin typeface="Courier"/>
              </a:rPr>
              <a:t> </a:t>
            </a:r>
            <a:r>
              <a:rPr>
                <a:solidFill>
                  <a:srgbClr val="40A070"/>
                </a:solidFill>
                <a:latin typeface="Courier"/>
              </a:rPr>
              <a:t>100</a:t>
            </a:r>
            <a:r>
              <a:rPr>
                <a:latin typeface="Courier"/>
              </a:rPr>
              <a:t>).</a:t>
            </a:r>
            <a:r>
              <a:rPr>
                <a:solidFill>
                  <a:srgbClr val="008000"/>
                </a:solidFill>
                <a:latin typeface="Courier"/>
              </a:rPr>
              <a:t>round</a:t>
            </a:r>
            <a:r>
              <a:rPr>
                <a:latin typeface="Courier"/>
              </a:rPr>
              <a:t>(</a:t>
            </a:r>
            <a:r>
              <a:rPr>
                <a:solidFill>
                  <a:srgbClr val="40A070"/>
                </a:solidFill>
                <a:latin typeface="Courier"/>
              </a:rPr>
              <a:t>1</a:t>
            </a:r>
            <a:r>
              <a:rPr>
                <a:latin typeface="Courier"/>
              </a:rPr>
              <a:t>))</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défécation à l’air libre est le nombre à mettre en tête — En R</a:t>
            </a:r>
          </a:p>
        </p:txBody>
      </p:sp>
      <p:sp>
        <p:nvSpPr>
          <p:cNvPr id="3" name="Content Placeholder 2"/>
          <p:cNvSpPr>
            <a:spLocks noGrp="1"/>
          </p:cNvSpPr>
          <p:nvPr>
            <p:ph idx="1"/>
          </p:nvPr>
        </p:nvSpPr>
        <p:spPr/>
        <p:txBody>
          <a:bodyPr/>
          <a:lstStyle/>
          <a:p>
            <a:pPr lvl="0" indent="0">
              <a:buNone/>
            </a:pPr>
            <a:r>
              <a:rPr>
                <a:latin typeface="Courier"/>
              </a:rPr>
              <a:t>households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open_defecation =</a:t>
            </a:r>
            <a:r>
              <a:rPr>
                <a:latin typeface="Courier"/>
              </a:rPr>
              <a:t> </a:t>
            </a:r>
            <a:r>
              <a:rPr>
                <a:solidFill>
                  <a:srgbClr val="06287E"/>
                </a:solidFill>
                <a:latin typeface="Courier"/>
              </a:rPr>
              <a:t>mean</a:t>
            </a:r>
            <a:r>
              <a:rPr>
                <a:latin typeface="Courier"/>
              </a:rPr>
              <a:t>(sanitation_facility </a:t>
            </a:r>
            <a:r>
              <a:rPr>
                <a:solidFill>
                  <a:srgbClr val="4070A0"/>
                </a:solidFill>
                <a:latin typeface="Courier"/>
              </a:rPr>
              <a:t>==</a:t>
            </a:r>
            <a:r>
              <a:rPr>
                <a:latin typeface="Courier"/>
              </a:rPr>
              <a:t> </a:t>
            </a:r>
            <a:r>
              <a:rPr>
                <a:solidFill>
                  <a:srgbClr val="4070A0"/>
                </a:solidFill>
                <a:latin typeface="Courier"/>
              </a:rPr>
              <a:t>"open-defecation"</a:t>
            </a:r>
            <a:r>
              <a:rPr>
                <a:latin typeface="Courier"/>
              </a:rPr>
              <a:t>),</a:t>
            </a:r>
            <a:br/>
            <a:r>
              <a:rPr>
                <a:latin typeface="Courier"/>
              </a:rPr>
              <a:t>            </a:t>
            </a:r>
            <a:r>
              <a:rPr>
                <a:solidFill>
                  <a:srgbClr val="7D9029"/>
                </a:solidFill>
                <a:latin typeface="Courier"/>
              </a:rPr>
              <a:t>n =</a:t>
            </a:r>
            <a:r>
              <a:rPr>
                <a:latin typeface="Courier"/>
              </a:rPr>
              <a:t> </a:t>
            </a:r>
            <a:r>
              <a:rPr>
                <a:solidFill>
                  <a:srgbClr val="06287E"/>
                </a:solidFill>
                <a:latin typeface="Courier"/>
              </a:rPr>
              <a:t>n</a:t>
            </a:r>
            <a:r>
              <a:rPr>
                <a:latin typeface="Courier"/>
              </a:rPr>
              <a:t>(), </a:t>
            </a:r>
            <a:r>
              <a:rPr>
                <a:solidFill>
                  <a:srgbClr val="7D9029"/>
                </a:solidFill>
                <a:latin typeface="Courier"/>
              </a:rPr>
              <a:t>.by =</a:t>
            </a:r>
            <a:r>
              <a:rPr>
                <a:latin typeface="Courier"/>
              </a:rPr>
              <a:t> district)</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L’échelle de l’hygiène, et l’observation qui la porte — En Python</a:t>
            </a:r>
          </a:p>
        </p:txBody>
      </p:sp>
      <p:sp>
        <p:nvSpPr>
          <p:cNvPr id="3" name="Content Placeholder 2"/>
          <p:cNvSpPr>
            <a:spLocks noGrp="1"/>
          </p:cNvSpPr>
          <p:nvPr>
            <p:ph idx="1"/>
          </p:nvPr>
        </p:nvSpPr>
        <p:spPr/>
        <p:txBody>
          <a:bodyPr/>
          <a:lstStyle/>
          <a:p>
            <a:pPr lvl="0" indent="0">
              <a:buNone/>
            </a:pPr>
            <a:r>
              <a:rPr>
                <a:latin typeface="Courier"/>
              </a:rPr>
              <a:t>has_facility </a:t>
            </a:r>
            <a:r>
              <a:rPr>
                <a:solidFill>
                  <a:srgbClr val="666666"/>
                </a:solidFill>
                <a:latin typeface="Courier"/>
              </a:rPr>
              <a:t>=</a:t>
            </a:r>
            <a:r>
              <a:rPr>
                <a:latin typeface="Courier"/>
              </a:rPr>
              <a:t> households[</a:t>
            </a:r>
            <a:r>
              <a:rPr>
                <a:solidFill>
                  <a:srgbClr val="4070A0"/>
                </a:solidFill>
                <a:latin typeface="Courier"/>
              </a:rPr>
              <a:t>"handwashing_facility"</a:t>
            </a:r>
            <a:r>
              <a:rPr>
                <a:latin typeface="Courier"/>
              </a:rPr>
              <a:t>].ne(</a:t>
            </a:r>
            <a:r>
              <a:rPr>
                <a:solidFill>
                  <a:srgbClr val="4070A0"/>
                </a:solidFill>
                <a:latin typeface="Courier"/>
              </a:rPr>
              <a:t>"no-facility"</a:t>
            </a:r>
            <a:r>
              <a:rPr>
                <a:latin typeface="Courier"/>
              </a:rPr>
              <a:t>)</a:t>
            </a:r>
            <a:br/>
            <a:r>
              <a:rPr>
                <a:latin typeface="Courier"/>
              </a:rPr>
              <a:t>soap </a:t>
            </a:r>
            <a:r>
              <a:rPr>
                <a:solidFill>
                  <a:srgbClr val="666666"/>
                </a:solidFill>
                <a:latin typeface="Courier"/>
              </a:rPr>
              <a:t>=</a:t>
            </a:r>
            <a:r>
              <a:rPr>
                <a:latin typeface="Courier"/>
              </a:rPr>
              <a:t> households[</a:t>
            </a:r>
            <a:r>
              <a:rPr>
                <a:solidFill>
                  <a:srgbClr val="4070A0"/>
                </a:solidFill>
                <a:latin typeface="Courier"/>
              </a:rPr>
              <a:t>"soap_observed"</a:t>
            </a:r>
            <a:r>
              <a:rPr>
                <a:latin typeface="Courier"/>
              </a:rPr>
              <a:t>]</a:t>
            </a:r>
            <a:br/>
            <a:br/>
            <a:r>
              <a:rPr>
                <a:solidFill>
                  <a:srgbClr val="008000"/>
                </a:solidFill>
                <a:latin typeface="Courier"/>
              </a:rPr>
              <a:t>print</a:t>
            </a:r>
            <a:r>
              <a:rPr>
                <a:latin typeface="Courier"/>
              </a:rPr>
              <a:t>(</a:t>
            </a:r>
            <a:r>
              <a:rPr>
                <a:solidFill>
                  <a:srgbClr val="BB6688"/>
                </a:solidFill>
                <a:latin typeface="Courier"/>
              </a:rPr>
              <a:t>f"any facility:            </a:t>
            </a:r>
            <a:r>
              <a:rPr>
                <a:solidFill>
                  <a:srgbClr val="4070A0"/>
                </a:solidFill>
                <a:latin typeface="Courier"/>
              </a:rPr>
              <a:t>{</a:t>
            </a:r>
            <a:r>
              <a:rPr>
                <a:latin typeface="Courier"/>
              </a:rPr>
              <a:t>has_facility</a:t>
            </a:r>
            <a:r>
              <a:rPr>
                <a:solidFill>
                  <a:srgbClr val="4070A0"/>
                </a:solidFill>
                <a:latin typeface="Courier"/>
              </a:rPr>
              <a:t>.</a:t>
            </a:r>
            <a:r>
              <a:rPr>
                <a:latin typeface="Courier"/>
              </a:rPr>
              <a:t>mean()</a:t>
            </a:r>
            <a:r>
              <a:rPr>
                <a:solidFill>
                  <a:srgbClr val="4070A0"/>
                </a:solidFill>
                <a:latin typeface="Courier"/>
              </a:rPr>
              <a:t>:.1%}</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f"basic (facility + soap): </a:t>
            </a:r>
            <a:r>
              <a:rPr>
                <a:solidFill>
                  <a:srgbClr val="4070A0"/>
                </a:solidFill>
                <a:latin typeface="Courier"/>
              </a:rPr>
              <a:t>{</a:t>
            </a:r>
            <a:r>
              <a:rPr>
                <a:latin typeface="Courier"/>
              </a:rPr>
              <a:t>(has_facility </a:t>
            </a:r>
            <a:r>
              <a:rPr>
                <a:solidFill>
                  <a:srgbClr val="666666"/>
                </a:solidFill>
                <a:latin typeface="Courier"/>
              </a:rPr>
              <a:t>&amp;</a:t>
            </a:r>
            <a:r>
              <a:rPr>
                <a:latin typeface="Courier"/>
              </a:rPr>
              <a:t> soap)</a:t>
            </a:r>
            <a:r>
              <a:rPr>
                <a:solidFill>
                  <a:srgbClr val="4070A0"/>
                </a:solidFill>
                <a:latin typeface="Courier"/>
              </a:rPr>
              <a:t>.</a:t>
            </a:r>
            <a:r>
              <a:rPr>
                <a:latin typeface="Courier"/>
              </a:rPr>
              <a:t>mean()</a:t>
            </a:r>
            <a:r>
              <a:rPr>
                <a:solidFill>
                  <a:srgbClr val="4070A0"/>
                </a:solidFill>
                <a:latin typeface="Courier"/>
              </a:rPr>
              <a:t>:.1%}</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f"limited (no soap):       </a:t>
            </a:r>
            <a:r>
              <a:rPr>
                <a:solidFill>
                  <a:srgbClr val="4070A0"/>
                </a:solidFill>
                <a:latin typeface="Courier"/>
              </a:rPr>
              <a:t>{</a:t>
            </a:r>
            <a:r>
              <a:rPr>
                <a:latin typeface="Courier"/>
              </a:rPr>
              <a:t>(has_facility </a:t>
            </a:r>
            <a:r>
              <a:rPr>
                <a:solidFill>
                  <a:srgbClr val="666666"/>
                </a:solidFill>
                <a:latin typeface="Courier"/>
              </a:rPr>
              <a:t>&amp;</a:t>
            </a:r>
            <a:r>
              <a:rPr>
                <a:latin typeface="Courier"/>
              </a:rPr>
              <a:t> </a:t>
            </a:r>
            <a:r>
              <a:rPr>
                <a:solidFill>
                  <a:srgbClr val="666666"/>
                </a:solidFill>
                <a:latin typeface="Courier"/>
              </a:rPr>
              <a:t>~</a:t>
            </a:r>
            <a:r>
              <a:rPr>
                <a:latin typeface="Courier"/>
              </a:rPr>
              <a:t>soap)</a:t>
            </a:r>
            <a:r>
              <a:rPr>
                <a:solidFill>
                  <a:srgbClr val="4070A0"/>
                </a:solidFill>
                <a:latin typeface="Courier"/>
              </a:rPr>
              <a:t>.</a:t>
            </a:r>
            <a:r>
              <a:rPr>
                <a:latin typeface="Courier"/>
              </a:rPr>
              <a:t>mean()</a:t>
            </a:r>
            <a:r>
              <a:rPr>
                <a:solidFill>
                  <a:srgbClr val="4070A0"/>
                </a:solidFill>
                <a:latin typeface="Courier"/>
              </a:rPr>
              <a:t>:.1%}</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f"no facility:             </a:t>
            </a:r>
            <a:r>
              <a:rPr>
                <a:solidFill>
                  <a:srgbClr val="4070A0"/>
                </a:solidFill>
                <a:latin typeface="Courier"/>
              </a:rPr>
              <a:t>{</a:t>
            </a:r>
            <a:r>
              <a:rPr>
                <a:latin typeface="Courier"/>
              </a:rPr>
              <a:t>(</a:t>
            </a:r>
            <a:r>
              <a:rPr>
                <a:solidFill>
                  <a:srgbClr val="666666"/>
                </a:solidFill>
                <a:latin typeface="Courier"/>
              </a:rPr>
              <a:t>~</a:t>
            </a:r>
            <a:r>
              <a:rPr>
                <a:latin typeface="Courier"/>
              </a:rPr>
              <a:t>has_facility)</a:t>
            </a:r>
            <a:r>
              <a:rPr>
                <a:solidFill>
                  <a:srgbClr val="4070A0"/>
                </a:solidFill>
                <a:latin typeface="Courier"/>
              </a:rPr>
              <a:t>.</a:t>
            </a:r>
            <a:r>
              <a:rPr>
                <a:latin typeface="Courier"/>
              </a:rPr>
              <a:t>mean()</a:t>
            </a:r>
            <a:r>
              <a:rPr>
                <a:solidFill>
                  <a:srgbClr val="4070A0"/>
                </a:solidFill>
                <a:latin typeface="Courier"/>
              </a:rPr>
              <a:t>:.1%}</a:t>
            </a:r>
            <a:r>
              <a:rPr>
                <a:solidFill>
                  <a:srgbClr val="BB6688"/>
                </a:solidFill>
                <a:latin typeface="Courier"/>
              </a:rPr>
              <a:t>"</a:t>
            </a:r>
            <a:r>
              <a:rPr>
                <a:latin typeface="Courier"/>
              </a:rPr>
              <a:t>)</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L’échelle de l’hygiène, et l’observation qui la porte — En R</a:t>
            </a:r>
          </a:p>
        </p:txBody>
      </p:sp>
      <p:sp>
        <p:nvSpPr>
          <p:cNvPr id="3" name="Content Placeholder 2"/>
          <p:cNvSpPr>
            <a:spLocks noGrp="1"/>
          </p:cNvSpPr>
          <p:nvPr>
            <p:ph idx="1"/>
          </p:nvPr>
        </p:nvSpPr>
        <p:spPr/>
        <p:txBody>
          <a:bodyPr/>
          <a:lstStyle/>
          <a:p>
            <a:pPr lvl="0" indent="0">
              <a:buNone/>
            </a:pPr>
            <a:r>
              <a:rPr>
                <a:latin typeface="Courier"/>
              </a:rPr>
              <a:t>households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hygiene =</a:t>
            </a:r>
            <a:r>
              <a:rPr>
                <a:latin typeface="Courier"/>
              </a:rPr>
              <a:t> </a:t>
            </a:r>
            <a:r>
              <a:rPr>
                <a:solidFill>
                  <a:srgbClr val="06287E"/>
                </a:solidFill>
                <a:latin typeface="Courier"/>
              </a:rPr>
              <a:t>case_when</a:t>
            </a:r>
            <a:r>
              <a:rPr>
                <a:latin typeface="Courier"/>
              </a:rPr>
              <a:t>(</a:t>
            </a:r>
            <a:br/>
            <a:r>
              <a:rPr>
                <a:latin typeface="Courier"/>
              </a:rPr>
              <a:t>    handwashing_facility </a:t>
            </a:r>
            <a:r>
              <a:rPr>
                <a:solidFill>
                  <a:srgbClr val="4070A0"/>
                </a:solidFill>
                <a:latin typeface="Courier"/>
              </a:rPr>
              <a:t>==</a:t>
            </a:r>
            <a:r>
              <a:rPr>
                <a:latin typeface="Courier"/>
              </a:rPr>
              <a:t> </a:t>
            </a:r>
            <a:r>
              <a:rPr>
                <a:solidFill>
                  <a:srgbClr val="4070A0"/>
                </a:solidFill>
                <a:latin typeface="Courier"/>
              </a:rPr>
              <a:t>"no-facility"</a:t>
            </a:r>
            <a:r>
              <a:rPr>
                <a:latin typeface="Courier"/>
              </a:rPr>
              <a:t> </a:t>
            </a:r>
            <a:r>
              <a:rPr>
                <a:solidFill>
                  <a:srgbClr val="4070A0"/>
                </a:solidFill>
                <a:latin typeface="Courier"/>
              </a:rPr>
              <a:t>~</a:t>
            </a:r>
            <a:r>
              <a:rPr>
                <a:latin typeface="Courier"/>
              </a:rPr>
              <a:t> </a:t>
            </a:r>
            <a:r>
              <a:rPr>
                <a:solidFill>
                  <a:srgbClr val="4070A0"/>
                </a:solidFill>
                <a:latin typeface="Courier"/>
              </a:rPr>
              <a:t>"no facility"</a:t>
            </a:r>
            <a:r>
              <a:rPr>
                <a:latin typeface="Courier"/>
              </a:rPr>
              <a:t>,</a:t>
            </a:r>
            <a:br/>
            <a:r>
              <a:rPr>
                <a:latin typeface="Courier"/>
              </a:rPr>
              <a:t>    soap_observed </a:t>
            </a:r>
            <a:r>
              <a:rPr>
                <a:solidFill>
                  <a:srgbClr val="4070A0"/>
                </a:solidFill>
                <a:latin typeface="Courier"/>
              </a:rPr>
              <a:t>~</a:t>
            </a:r>
            <a:r>
              <a:rPr>
                <a:latin typeface="Courier"/>
              </a:rPr>
              <a:t> </a:t>
            </a:r>
            <a:r>
              <a:rPr>
                <a:solidFill>
                  <a:srgbClr val="4070A0"/>
                </a:solidFill>
                <a:latin typeface="Courier"/>
              </a:rPr>
              <a:t>"basic"</a:t>
            </a:r>
            <a:r>
              <a:rPr>
                <a:latin typeface="Courier"/>
              </a:rPr>
              <a:t>,</a:t>
            </a:r>
            <a:br/>
            <a:r>
              <a:rPr>
                <a:latin typeface="Courier"/>
              </a:rPr>
              <a:t>    </a:t>
            </a:r>
            <a:r>
              <a:rPr>
                <a:solidFill>
                  <a:srgbClr val="880000"/>
                </a:solidFill>
                <a:latin typeface="Courier"/>
              </a:rPr>
              <a:t>TRUE</a:t>
            </a:r>
            <a:r>
              <a:rPr>
                <a:latin typeface="Courier"/>
              </a:rPr>
              <a:t> </a:t>
            </a:r>
            <a:r>
              <a:rPr>
                <a:solidFill>
                  <a:srgbClr val="4070A0"/>
                </a:solidFill>
                <a:latin typeface="Courier"/>
              </a:rPr>
              <a:t>~</a:t>
            </a:r>
            <a:r>
              <a:rPr>
                <a:latin typeface="Courier"/>
              </a:rPr>
              <a:t> </a:t>
            </a:r>
            <a:r>
              <a:rPr>
                <a:solidFill>
                  <a:srgbClr val="4070A0"/>
                </a:solidFill>
                <a:latin typeface="Courier"/>
              </a:rPr>
              <a:t>"limited"</a:t>
            </a:r>
            <a:br/>
            <a:r>
              <a:rPr>
                <a:latin typeface="Courier"/>
              </a:rPr>
              <a:t>  )) </a:t>
            </a:r>
            <a:r>
              <a:rPr>
                <a:solidFill>
                  <a:srgbClr val="4070A0"/>
                </a:solidFill>
                <a:latin typeface="Courier"/>
              </a:rPr>
              <a:t>|&gt;</a:t>
            </a:r>
            <a:br/>
            <a:r>
              <a:rPr>
                <a:latin typeface="Courier"/>
              </a:rPr>
              <a:t>  </a:t>
            </a:r>
            <a:r>
              <a:rPr>
                <a:solidFill>
                  <a:srgbClr val="06287E"/>
                </a:solidFill>
                <a:latin typeface="Courier"/>
              </a:rPr>
              <a:t>count</a:t>
            </a:r>
            <a:r>
              <a:rPr>
                <a:latin typeface="Courier"/>
              </a:rPr>
              <a:t>(hygiene)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share =</a:t>
            </a:r>
            <a:r>
              <a:rPr>
                <a:latin typeface="Courier"/>
              </a:rPr>
              <a:t> n </a:t>
            </a:r>
            <a:r>
              <a:rPr>
                <a:solidFill>
                  <a:srgbClr val="4070A0"/>
                </a:solidFill>
                <a:latin typeface="Courier"/>
              </a:rPr>
              <a:t>/</a:t>
            </a:r>
            <a:r>
              <a:rPr>
                <a:latin typeface="Courier"/>
              </a:rPr>
              <a:t> </a:t>
            </a:r>
            <a:r>
              <a:rPr>
                <a:solidFill>
                  <a:srgbClr val="06287E"/>
                </a:solidFill>
                <a:latin typeface="Courier"/>
              </a:rPr>
              <a:t>sum</a:t>
            </a:r>
            <a:r>
              <a:rPr>
                <a:latin typeface="Courier"/>
              </a:rPr>
              <a:t>(n))</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L’échelle de l’hygiène, et l’observation qui la porte</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Échelon</a:t>
                      </a:r>
                    </a:p>
                  </a:txBody>
                  <a:tcPr/>
                </a:tc>
                <a:tc>
                  <a:txBody>
                    <a:bodyPr/>
                    <a:lstStyle/>
                    <a:p>
                      <a:pPr lvl="0" indent="0" marL="0">
                        <a:buNone/>
                      </a:pPr>
                      <a:r>
                        <a:rPr/>
                        <a:t>Ménages</a:t>
                      </a:r>
                    </a:p>
                  </a:txBody>
                  <a:tcPr/>
                </a:tc>
                <a:tc>
                  <a:txBody>
                    <a:bodyPr/>
                    <a:lstStyle/>
                    <a:p>
                      <a:pPr lvl="0" indent="0" marL="0">
                        <a:buNone/>
                      </a:pPr>
                      <a:r>
                        <a:rPr/>
                        <a:t>Part</a:t>
                      </a:r>
                    </a:p>
                  </a:txBody>
                  <a:tcPr/>
                </a:tc>
              </a:tr>
              <a:tr h="0">
                <a:tc>
                  <a:txBody>
                    <a:bodyPr/>
                    <a:lstStyle/>
                    <a:p>
                      <a:pPr lvl="0" indent="0" marL="0">
                        <a:buNone/>
                      </a:pPr>
                      <a:r>
                        <a:rPr/>
                        <a:t>Élémentaire — dispositif et savon</a:t>
                      </a:r>
                    </a:p>
                  </a:txBody>
                </a:tc>
                <a:tc>
                  <a:txBody>
                    <a:bodyPr/>
                    <a:lstStyle/>
                    <a:p>
                      <a:pPr lvl="0" indent="0" marL="0">
                        <a:buNone/>
                      </a:pPr>
                      <a:r>
                        <a:rPr/>
                        <a:t>819</a:t>
                      </a:r>
                    </a:p>
                  </a:txBody>
                </a:tc>
                <a:tc>
                  <a:txBody>
                    <a:bodyPr/>
                    <a:lstStyle/>
                    <a:p>
                      <a:pPr lvl="0" indent="0" marL="0">
                        <a:buNone/>
                      </a:pPr>
                      <a:r>
                        <a:rPr b="1"/>
                        <a:t>34,1 %</a:t>
                      </a:r>
                    </a:p>
                  </a:txBody>
                </a:tc>
              </a:tr>
              <a:tr h="0">
                <a:tc>
                  <a:txBody>
                    <a:bodyPr/>
                    <a:lstStyle/>
                    <a:p>
                      <a:pPr lvl="0" indent="0" marL="0">
                        <a:buNone/>
                      </a:pPr>
                      <a:r>
                        <a:rPr/>
                        <a:t>Limité — dispositif, sans savon</a:t>
                      </a:r>
                    </a:p>
                  </a:txBody>
                </a:tc>
                <a:tc>
                  <a:txBody>
                    <a:bodyPr/>
                    <a:lstStyle/>
                    <a:p>
                      <a:pPr lvl="0" indent="0" marL="0">
                        <a:buNone/>
                      </a:pPr>
                      <a:r>
                        <a:rPr/>
                        <a:t>811</a:t>
                      </a:r>
                    </a:p>
                  </a:txBody>
                </a:tc>
                <a:tc>
                  <a:txBody>
                    <a:bodyPr/>
                    <a:lstStyle/>
                    <a:p>
                      <a:pPr lvl="0" indent="0" marL="0">
                        <a:buNone/>
                      </a:pPr>
                      <a:r>
                        <a:rPr/>
                        <a:t>33,7 %</a:t>
                      </a:r>
                    </a:p>
                  </a:txBody>
                </a:tc>
              </a:tr>
              <a:tr h="0">
                <a:tc>
                  <a:txBody>
                    <a:bodyPr/>
                    <a:lstStyle/>
                    <a:p>
                      <a:pPr lvl="0" indent="0" marL="0">
                        <a:buNone/>
                      </a:pPr>
                      <a:r>
                        <a:rPr/>
                        <a:t>Aucun dispositif</a:t>
                      </a:r>
                    </a:p>
                  </a:txBody>
                </a:tc>
                <a:tc>
                  <a:txBody>
                    <a:bodyPr/>
                    <a:lstStyle/>
                    <a:p>
                      <a:pPr lvl="0" indent="0" marL="0">
                        <a:buNone/>
                      </a:pPr>
                      <a:r>
                        <a:rPr/>
                        <a:t>773</a:t>
                      </a:r>
                    </a:p>
                  </a:txBody>
                </a:tc>
                <a:tc>
                  <a:txBody>
                    <a:bodyPr/>
                    <a:lstStyle/>
                    <a:p>
                      <a:pPr lvl="0" indent="0" marL="0">
                        <a:buNone/>
                      </a:pPr>
                      <a:r>
                        <a:rPr/>
                        <a:t>32,2 %</a:t>
                      </a:r>
                    </a:p>
                  </a:txBody>
                </a:tc>
              </a:tr>
            </a:tbl>
          </a:graphicData>
        </a:graphic>
      </p:graphicFrame>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L’échelle de l’hygiène, et l’observation qui la porte</a:t>
            </a:r>
          </a:p>
        </p:txBody>
      </p:sp>
      <p:sp>
        <p:nvSpPr>
          <p:cNvPr id="3" name="Content Placeholder 2"/>
          <p:cNvSpPr>
            <a:spLocks noGrp="1"/>
          </p:cNvSpPr>
          <p:nvPr>
            <p:ph idx="1"/>
          </p:nvPr>
        </p:nvSpPr>
        <p:spPr/>
        <p:txBody>
          <a:bodyPr/>
          <a:lstStyle/>
          <a:p>
            <a:pPr lvl="0"/>
            <a:r>
              <a:rPr/>
              <a:t>67,8 % ont un endroit où se laver les mains et 34,1 % y ont du savon — L’échelle de l’hygiène perd la moitié de son…</a:t>
            </a:r>
          </a:p>
          <a:p>
            <a:pPr lvl="0"/>
            <a:r>
              <a:rPr/>
              <a:t>C’est l’observation qui rend ce chiffre fiable — Le lavage des mains déclaré dépasse largement le lavage observé…</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trois échelles ne se moyennent pas — En Python</a:t>
            </a:r>
          </a:p>
        </p:txBody>
      </p:sp>
      <p:sp>
        <p:nvSpPr>
          <p:cNvPr id="3" name="Content Placeholder 2"/>
          <p:cNvSpPr>
            <a:spLocks noGrp="1"/>
          </p:cNvSpPr>
          <p:nvPr>
            <p:ph idx="1"/>
          </p:nvPr>
        </p:nvSpPr>
        <p:spPr/>
        <p:txBody>
          <a:bodyPr/>
          <a:lstStyle/>
          <a:p>
            <a:pPr lvl="0" indent="0">
              <a:buNone/>
            </a:pPr>
            <a:r>
              <a:rPr>
                <a:latin typeface="Courier"/>
              </a:rPr>
              <a:t>summary </a:t>
            </a:r>
            <a:r>
              <a:rPr>
                <a:solidFill>
                  <a:srgbClr val="666666"/>
                </a:solidFill>
                <a:latin typeface="Courier"/>
              </a:rPr>
              <a:t>=</a:t>
            </a:r>
            <a:r>
              <a:rPr>
                <a:latin typeface="Courier"/>
              </a:rPr>
              <a:t> pd.DataFrame({</a:t>
            </a:r>
            <a:br/>
            <a:r>
              <a:rPr>
                <a:latin typeface="Courier"/>
              </a:rPr>
              <a:t>    </a:t>
            </a:r>
            <a:r>
              <a:rPr>
                <a:solidFill>
                  <a:srgbClr val="4070A0"/>
                </a:solidFill>
                <a:latin typeface="Courier"/>
              </a:rPr>
              <a:t>"ladder"</a:t>
            </a:r>
            <a:r>
              <a:rPr>
                <a:latin typeface="Courier"/>
              </a:rPr>
              <a:t>: [</a:t>
            </a:r>
            <a:r>
              <a:rPr>
                <a:solidFill>
                  <a:srgbClr val="4070A0"/>
                </a:solidFill>
                <a:latin typeface="Courier"/>
              </a:rPr>
              <a:t>"Drinking water"</a:t>
            </a:r>
            <a:r>
              <a:rPr>
                <a:latin typeface="Courier"/>
              </a:rPr>
              <a:t>, </a:t>
            </a:r>
            <a:r>
              <a:rPr>
                <a:solidFill>
                  <a:srgbClr val="4070A0"/>
                </a:solidFill>
                <a:latin typeface="Courier"/>
              </a:rPr>
              <a:t>"Sanitation"</a:t>
            </a:r>
            <a:r>
              <a:rPr>
                <a:latin typeface="Courier"/>
              </a:rPr>
              <a:t>, </a:t>
            </a:r>
            <a:r>
              <a:rPr>
                <a:solidFill>
                  <a:srgbClr val="4070A0"/>
                </a:solidFill>
                <a:latin typeface="Courier"/>
              </a:rPr>
              <a:t>"Hygiene"</a:t>
            </a:r>
            <a:r>
              <a:rPr>
                <a:latin typeface="Courier"/>
              </a:rPr>
              <a:t>],</a:t>
            </a:r>
            <a:br/>
            <a:r>
              <a:rPr>
                <a:latin typeface="Courier"/>
              </a:rPr>
              <a:t>    </a:t>
            </a:r>
            <a:r>
              <a:rPr>
                <a:solidFill>
                  <a:srgbClr val="4070A0"/>
                </a:solidFill>
                <a:latin typeface="Courier"/>
              </a:rPr>
              <a:t>"at_least_basic"</a:t>
            </a:r>
            <a:r>
              <a:rPr>
                <a:latin typeface="Courier"/>
              </a:rPr>
              <a:t>: [</a:t>
            </a:r>
            <a:r>
              <a:rPr>
                <a:solidFill>
                  <a:srgbClr val="40A070"/>
                </a:solidFill>
                <a:latin typeface="Courier"/>
              </a:rPr>
              <a:t>0.547</a:t>
            </a:r>
            <a:r>
              <a:rPr>
                <a:latin typeface="Courier"/>
              </a:rPr>
              <a:t>, </a:t>
            </a:r>
            <a:r>
              <a:rPr>
                <a:solidFill>
                  <a:srgbClr val="40A070"/>
                </a:solidFill>
                <a:latin typeface="Courier"/>
              </a:rPr>
              <a:t>0.432</a:t>
            </a:r>
            <a:r>
              <a:rPr>
                <a:latin typeface="Courier"/>
              </a:rPr>
              <a:t>, </a:t>
            </a:r>
            <a:r>
              <a:rPr>
                <a:solidFill>
                  <a:srgbClr val="40A070"/>
                </a:solidFill>
                <a:latin typeface="Courier"/>
              </a:rPr>
              <a:t>0.341</a:t>
            </a:r>
            <a:r>
              <a:rPr>
                <a:latin typeface="Courier"/>
              </a:rPr>
              <a:t>],</a:t>
            </a:r>
            <a:br/>
            <a:r>
              <a:rPr>
                <a:latin typeface="Courier"/>
              </a:rPr>
              <a:t>    </a:t>
            </a:r>
            <a:r>
              <a:rPr>
                <a:solidFill>
                  <a:srgbClr val="4070A0"/>
                </a:solidFill>
                <a:latin typeface="Courier"/>
              </a:rPr>
              <a:t>"denominator"</a:t>
            </a:r>
            <a:r>
              <a:rPr>
                <a:latin typeface="Courier"/>
              </a:rPr>
              <a:t>: [</a:t>
            </a:r>
            <a:r>
              <a:rPr>
                <a:solidFill>
                  <a:srgbClr val="4070A0"/>
                </a:solidFill>
                <a:latin typeface="Courier"/>
              </a:rPr>
              <a:t>"all households"</a:t>
            </a:r>
            <a:r>
              <a:rPr>
                <a:latin typeface="Courier"/>
              </a:rPr>
              <a:t>] </a:t>
            </a:r>
            <a:r>
              <a:rPr>
                <a:solidFill>
                  <a:srgbClr val="666666"/>
                </a:solidFill>
                <a:latin typeface="Courier"/>
              </a:rPr>
              <a:t>*</a:t>
            </a:r>
            <a:r>
              <a:rPr>
                <a:latin typeface="Courier"/>
              </a:rPr>
              <a:t> </a:t>
            </a:r>
            <a:r>
              <a:rPr>
                <a:solidFill>
                  <a:srgbClr val="40A070"/>
                </a:solidFill>
                <a:latin typeface="Courier"/>
              </a:rPr>
              <a:t>3</a:t>
            </a:r>
            <a:r>
              <a:rPr>
                <a:latin typeface="Courier"/>
              </a:rPr>
              <a:t>,</a:t>
            </a:r>
            <a:br/>
            <a:r>
              <a:rPr>
                <a:latin typeface="Courier"/>
              </a:rPr>
              <a:t>})</a:t>
            </a:r>
            <a:br/>
            <a:r>
              <a:rPr>
                <a:solidFill>
                  <a:srgbClr val="008000"/>
                </a:solidFill>
                <a:latin typeface="Courier"/>
              </a:rPr>
              <a:t>print</a:t>
            </a:r>
            <a:r>
              <a:rPr>
                <a:latin typeface="Courier"/>
              </a:rPr>
              <a:t>(summary)</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trois échelles ne se moyennent pas — En R</a:t>
            </a:r>
          </a:p>
        </p:txBody>
      </p:sp>
      <p:sp>
        <p:nvSpPr>
          <p:cNvPr id="3" name="Content Placeholder 2"/>
          <p:cNvSpPr>
            <a:spLocks noGrp="1"/>
          </p:cNvSpPr>
          <p:nvPr>
            <p:ph idx="1"/>
          </p:nvPr>
        </p:nvSpPr>
        <p:spPr/>
        <p:txBody>
          <a:bodyPr/>
          <a:lstStyle/>
          <a:p>
            <a:pPr lvl="0" indent="0">
              <a:buNone/>
            </a:pPr>
            <a:r>
              <a:rPr>
                <a:latin typeface="Courier"/>
              </a:rPr>
              <a:t>tibble</a:t>
            </a:r>
            <a:r>
              <a:rPr>
                <a:solidFill>
                  <a:srgbClr val="4070A0"/>
                </a:solidFill>
                <a:latin typeface="Courier"/>
              </a:rPr>
              <a:t>::</a:t>
            </a:r>
            <a:r>
              <a:rPr>
                <a:solidFill>
                  <a:srgbClr val="06287E"/>
                </a:solidFill>
                <a:latin typeface="Courier"/>
              </a:rPr>
              <a:t>tribble</a:t>
            </a:r>
            <a:r>
              <a:rPr>
                <a:latin typeface="Courier"/>
              </a:rPr>
              <a:t>(</a:t>
            </a:r>
            <a:br/>
            <a:r>
              <a:rPr>
                <a:latin typeface="Courier"/>
              </a:rPr>
              <a:t>  </a:t>
            </a:r>
            <a:r>
              <a:rPr>
                <a:solidFill>
                  <a:srgbClr val="4070A0"/>
                </a:solidFill>
                <a:latin typeface="Courier"/>
              </a:rPr>
              <a:t>~</a:t>
            </a:r>
            <a:r>
              <a:rPr>
                <a:latin typeface="Courier"/>
              </a:rPr>
              <a:t>ladder,          </a:t>
            </a:r>
            <a:r>
              <a:rPr>
                <a:solidFill>
                  <a:srgbClr val="4070A0"/>
                </a:solidFill>
                <a:latin typeface="Courier"/>
              </a:rPr>
              <a:t>~</a:t>
            </a:r>
            <a:r>
              <a:rPr>
                <a:latin typeface="Courier"/>
              </a:rPr>
              <a:t>at_least_basic,</a:t>
            </a:r>
            <a:br/>
            <a:r>
              <a:rPr>
                <a:latin typeface="Courier"/>
              </a:rPr>
              <a:t>  </a:t>
            </a:r>
            <a:r>
              <a:rPr>
                <a:solidFill>
                  <a:srgbClr val="4070A0"/>
                </a:solidFill>
                <a:latin typeface="Courier"/>
              </a:rPr>
              <a:t>"Drinking water"</a:t>
            </a:r>
            <a:r>
              <a:rPr>
                <a:latin typeface="Courier"/>
              </a:rPr>
              <a:t>,           </a:t>
            </a:r>
            <a:r>
              <a:rPr>
                <a:solidFill>
                  <a:srgbClr val="40A070"/>
                </a:solidFill>
                <a:latin typeface="Courier"/>
              </a:rPr>
              <a:t>0.547</a:t>
            </a:r>
            <a:r>
              <a:rPr>
                <a:latin typeface="Courier"/>
              </a:rPr>
              <a:t>,</a:t>
            </a:r>
            <a:br/>
            <a:r>
              <a:rPr>
                <a:latin typeface="Courier"/>
              </a:rPr>
              <a:t>  </a:t>
            </a:r>
            <a:r>
              <a:rPr>
                <a:solidFill>
                  <a:srgbClr val="4070A0"/>
                </a:solidFill>
                <a:latin typeface="Courier"/>
              </a:rPr>
              <a:t>"Sanitation"</a:t>
            </a:r>
            <a:r>
              <a:rPr>
                <a:latin typeface="Courier"/>
              </a:rPr>
              <a:t>,               </a:t>
            </a:r>
            <a:r>
              <a:rPr>
                <a:solidFill>
                  <a:srgbClr val="40A070"/>
                </a:solidFill>
                <a:latin typeface="Courier"/>
              </a:rPr>
              <a:t>0.432</a:t>
            </a:r>
            <a:r>
              <a:rPr>
                <a:latin typeface="Courier"/>
              </a:rPr>
              <a:t>,</a:t>
            </a:r>
            <a:br/>
            <a:r>
              <a:rPr>
                <a:latin typeface="Courier"/>
              </a:rPr>
              <a:t>  </a:t>
            </a:r>
            <a:r>
              <a:rPr>
                <a:solidFill>
                  <a:srgbClr val="4070A0"/>
                </a:solidFill>
                <a:latin typeface="Courier"/>
              </a:rPr>
              <a:t>"Hygiene"</a:t>
            </a:r>
            <a:r>
              <a:rPr>
                <a:latin typeface="Courier"/>
              </a:rPr>
              <a:t>,                  </a:t>
            </a:r>
            <a:r>
              <a:rPr>
                <a:solidFill>
                  <a:srgbClr val="40A070"/>
                </a:solidFill>
                <a:latin typeface="Courier"/>
              </a:rPr>
              <a:t>0.341</a:t>
            </a:r>
            <a:br/>
            <a:r>
              <a:rPr>
                <a:latin typeface="Courier"/>
              </a:rPr>
              <a:t>)</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trois échelles ne se moyennent pas</a:t>
            </a:r>
          </a:p>
        </p:txBody>
      </p:sp>
      <p:sp>
        <p:nvSpPr>
          <p:cNvPr id="3" name="Content Placeholder 2"/>
          <p:cNvSpPr>
            <a:spLocks noGrp="1"/>
          </p:cNvSpPr>
          <p:nvPr>
            <p:ph idx="1"/>
          </p:nvPr>
        </p:nvSpPr>
        <p:spPr/>
        <p:txBody>
          <a:bodyPr/>
          <a:lstStyle/>
          <a:p>
            <a:pPr lvl="0"/>
            <a:r>
              <a:rPr/>
              <a:t>Là où un chiffre composite est exigé, publiez les trois et le nombre de ménages qui disposent des trois — qui est une…</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a:r>
              <a:rPr/>
              <a:t>Les échelles classent.</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https://data-analysis.cassion.dev/fr/cours/wash-analysis/wash-02-sanitation-and-hygiene</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 booléen qui divise une couverture par deux</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2 sur 8</vt:lpwstr>
  </property>
  <property fmtid="{D5CDD505-2E9C-101B-9397-08002B2CF9AE}" pid="3" name="subtitle">
    <vt:lpwstr>62,0 % des ménages ont un ouvrage d’assainissement amélioré et 43,2 % un service élémentaire. L’écart tient à une colonne — la latrine est-elle partagée — et l’échelle de l’hygiène a un équivalent qui lui coûte encore la moitié.</vt:lpwstr>
  </property>
</Properties>
</file>