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13.4% of these households fall below the Sphere minimum for quantity. Two of the columns that produce that number carry unit errors, and one of them moves a household up a ladder rung rather than off the end of a chart.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JMP ladders classify a service. The Sphere minimum standards put numbers on it, and the three that a water programme is judged on are: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thresholds are minimums for survival with dignity, not targets. A programme at 15.2 litres has met the standard and is not doing well, and a report that prints only the share above the threshold hides where the distribution actually sits.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13.4% below 15 litres, with a median of 23.7. Both numbers belong in the report: the first is the standard, the second says the median household has about half again what it needs and the problem is distribution rather than total supply.</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Eleven households are above 80 litres per person per day, up to 277.6. That is implausible in this setting and it is not a keying error — it is the household’s total consumption entered in a per-person column. Divide by household size and every one of them lands in a normal range.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error is the dangerous one, because it makes a value smaller rather than larger. Eleven households have collection time entered in hours, so a 90-minute round trip is recorded as 2. There is no outlier to catch: 2 minutes is a perfectly ordinary value, and 85 households legitimately report under 8 minutes.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error that moves a value into the normal range cannot be found by looking for outliers. It has to be found by a rule that ties two fields together — a round trip under ten minutes to a source that is not on premises and not a public tap in the same community deserves a query — or it has to be prevented at entry with a unit label on the form. Its consequence here is not a wrong mean. It is a wrong rung: each of those households is classified as basic service when it is limited.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Sphere sets queueing separately from collection time because they have different causes and different fixes. A long walk needs a new water point; a long queue needs more taps at the point that exists, or a longer opening time. This survey records only the round trip, which contains both. So the honest report says what it can and cannot separate: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39.3% exceed thirty minutes, and none of that number can be attributed to queueing or to distance without the split. Say which of the two you cannot see, because the corrective action differs and a programme that guesses will build the wrong thing.</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500-metre standard needs a coordinate or a measured distance, and this survey has neither. Time is a proxy for it and a poor one: thirty minutes is a kilometre on a road and three hundred metres up a ravine. Where a standard names a unit you do not have, report the proxy under the proxy’s own name. Reporting round-trip time as though it were the distance standard is how an assessment concludes that a community is within 500 metres of water when it is nowhere near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threshold, the distribution, and the corrections stated with counts. A cleaning log is not a confession — it is what lets a reader see that 13.4% is after two known errors were fixed rather than before.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Quantity and time say whether water arrived and how hard it was to get. They say nothing about whether it was safe to drink, and the next lesson is the one where the denominator changes under you.</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wash-analysis/wash-03-quantity-queue-and-dist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Fifteen litres, thirty minutes, five hundred metres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13.4% of these households fall below the Sphere minimum for quantity. Two of the columns that produce that number carry unit errors, and one of them moves a household up a ladder rung rather than off the end of a chart.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Sphere adds to the ladder</a:t>
            </a:r>
          </a:p>
          <a:p>
            <a:pPr lvl="0"/>
            <a:r>
              <a:rPr/>
              <a:t>Two unit errors, and only one of them is visible</a:t>
            </a:r>
          </a:p>
          <a:p>
            <a:pPr lvl="0"/>
            <a:r>
              <a:rPr/>
              <a:t>Queueing is inside the round trip, and that is a problem</a:t>
            </a:r>
          </a:p>
          <a:p>
            <a:pPr lvl="0"/>
            <a:r>
              <a:rPr/>
              <a:t>Distance is not in the file at all</a:t>
            </a:r>
          </a:p>
          <a:p>
            <a:pPr lvl="0"/>
            <a:r>
              <a:rPr/>
              <a:t>Report the distribution against the threshold</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Sphere adds to the ladder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Standard</a:t>
                      </a:r>
                    </a:p>
                  </a:txBody>
                  <a:tcPr/>
                </a:tc>
                <a:tc>
                  <a:txBody>
                    <a:bodyPr/>
                    <a:lstStyle/>
                    <a:p>
                      <a:pPr lvl="0" indent="0" marL="0">
                        <a:buNone/>
                      </a:pPr>
                      <a:r>
                        <a:rPr/>
                        <a:t>Threshold</a:t>
                      </a:r>
                    </a:p>
                  </a:txBody>
                  <a:tcPr/>
                </a:tc>
                <a:tc>
                  <a:txBody>
                    <a:bodyPr/>
                    <a:lstStyle/>
                    <a:p>
                      <a:pPr lvl="0" indent="0" marL="0">
                        <a:buNone/>
                      </a:pPr>
                      <a:r>
                        <a:rPr/>
                        <a:t>In this file</a:t>
                      </a:r>
                    </a:p>
                  </a:txBody>
                  <a:tcPr/>
                </a:tc>
              </a:tr>
              <a:tr h="0">
                <a:tc>
                  <a:txBody>
                    <a:bodyPr/>
                    <a:lstStyle/>
                    <a:p>
                      <a:pPr lvl="0" indent="0" marL="0">
                        <a:buNone/>
                      </a:pPr>
                      <a:r>
                        <a:rPr b="1"/>
                        <a:t>Quantity</a:t>
                      </a:r>
                    </a:p>
                  </a:txBody>
                </a:tc>
                <a:tc>
                  <a:txBody>
                    <a:bodyPr/>
                    <a:lstStyle/>
                    <a:p>
                      <a:pPr lvl="0" indent="0" marL="0">
                        <a:buNone/>
                      </a:pPr>
                      <a:r>
                        <a:rPr/>
                        <a:t>At least 15 litres per person per day</a:t>
                      </a:r>
                    </a:p>
                  </a:txBody>
                </a:tc>
                <a:tc>
                  <a:txBody>
                    <a:bodyPr/>
                    <a:lstStyle/>
                    <a:p>
                      <a:pPr lvl="0" indent="0" marL="0">
                        <a:buNone/>
                      </a:pPr>
                      <a:r>
                        <a:rPr>
                          <a:latin typeface="Courier"/>
                        </a:rPr>
                        <a:t>litres_per_person_day</a:t>
                      </a:r>
                    </a:p>
                  </a:txBody>
                </a:tc>
              </a:tr>
              <a:tr h="0">
                <a:tc>
                  <a:txBody>
                    <a:bodyPr/>
                    <a:lstStyle/>
                    <a:p>
                      <a:pPr lvl="0" indent="0" marL="0">
                        <a:buNone/>
                      </a:pPr>
                      <a:r>
                        <a:rPr b="1"/>
                        <a:t>Queueing time</a:t>
                      </a:r>
                    </a:p>
                  </a:txBody>
                </a:tc>
                <a:tc>
                  <a:txBody>
                    <a:bodyPr/>
                    <a:lstStyle/>
                    <a:p>
                      <a:pPr lvl="0" indent="0" marL="0">
                        <a:buNone/>
                      </a:pPr>
                      <a:r>
                        <a:rPr/>
                        <a:t>No more than 30 minutes</a:t>
                      </a:r>
                    </a:p>
                  </a:txBody>
                </a:tc>
                <a:tc>
                  <a:txBody>
                    <a:bodyPr/>
                    <a:lstStyle/>
                    <a:p>
                      <a:pPr lvl="0" indent="0" marL="0">
                        <a:buNone/>
                      </a:pPr>
                      <a:r>
                        <a:rPr/>
                        <a:t>Inside </a:t>
                      </a:r>
                      <a:r>
                        <a:rPr>
                          <a:latin typeface="Courier"/>
                        </a:rPr>
                        <a:t>round_trip_minutes</a:t>
                      </a:r>
                    </a:p>
                  </a:txBody>
                </a:tc>
              </a:tr>
              <a:tr h="0">
                <a:tc>
                  <a:txBody>
                    <a:bodyPr/>
                    <a:lstStyle/>
                    <a:p>
                      <a:pPr lvl="0" indent="0" marL="0">
                        <a:buNone/>
                      </a:pPr>
                      <a:r>
                        <a:rPr b="1"/>
                        <a:t>Distance</a:t>
                      </a:r>
                    </a:p>
                  </a:txBody>
                </a:tc>
                <a:tc>
                  <a:txBody>
                    <a:bodyPr/>
                    <a:lstStyle/>
                    <a:p>
                      <a:pPr lvl="0" indent="0" marL="0">
                        <a:buNone/>
                      </a:pPr>
                      <a:r>
                        <a:rPr/>
                        <a:t>No more than 500 m to the nearest point</a:t>
                      </a:r>
                    </a:p>
                  </a:txBody>
                </a:tc>
                <a:tc>
                  <a:txBody>
                    <a:bodyPr/>
                    <a:lstStyle/>
                    <a:p>
                      <a:pPr lvl="0" indent="0" marL="0">
                        <a:buNone/>
                      </a:pPr>
                      <a:r>
                        <a:rPr/>
                        <a:t>Not recorded; time is the proxy</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Sphere adds to the ladder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households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litres </a:t>
            </a:r>
            <a:r>
              <a:rPr>
                <a:solidFill>
                  <a:srgbClr val="666666"/>
                </a:solidFill>
                <a:latin typeface="Courier"/>
              </a:rPr>
              <a:t>=</a:t>
            </a:r>
            <a:r>
              <a:rPr>
                <a:latin typeface="Courier"/>
              </a:rPr>
              <a:t> households[</a:t>
            </a:r>
            <a:r>
              <a:rPr>
                <a:solidFill>
                  <a:srgbClr val="4070A0"/>
                </a:solidFill>
                <a:latin typeface="Courier"/>
              </a:rPr>
              <a:t>"litres_per_person_day"</a:t>
            </a:r>
            <a:r>
              <a:rPr>
                <a:latin typeface="Courier"/>
              </a:rPr>
              <a:t>]</a:t>
            </a:r>
            <a:b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litres</a:t>
            </a:r>
            <a:r>
              <a:rPr>
                <a:solidFill>
                  <a:srgbClr val="4070A0"/>
                </a:solidFill>
                <a:latin typeface="Courier"/>
              </a:rPr>
              <a:t>.</a:t>
            </a:r>
            <a:r>
              <a:rPr>
                <a:latin typeface="Courier"/>
              </a:rPr>
              <a:t>median()</a:t>
            </a:r>
            <a:r>
              <a:rPr>
                <a:solidFill>
                  <a:srgbClr val="4070A0"/>
                </a:solidFill>
                <a:latin typeface="Courier"/>
              </a:rPr>
              <a:t>:.1f}</a:t>
            </a:r>
            <a:r>
              <a:rPr>
                <a:solidFill>
                  <a:srgbClr val="BB6688"/>
                </a:solidFill>
                <a:latin typeface="Courier"/>
              </a:rPr>
              <a:t> L/p/d"</a:t>
            </a:r>
            <a:r>
              <a:rPr>
                <a:latin typeface="Courier"/>
              </a:rPr>
              <a:t>)</a:t>
            </a:r>
            <a:br/>
            <a:r>
              <a:rPr>
                <a:solidFill>
                  <a:srgbClr val="008000"/>
                </a:solidFill>
                <a:latin typeface="Courier"/>
              </a:rPr>
              <a:t>print</a:t>
            </a:r>
            <a:r>
              <a:rPr>
                <a:latin typeface="Courier"/>
              </a:rPr>
              <a:t>(</a:t>
            </a:r>
            <a:r>
              <a:rPr>
                <a:solidFill>
                  <a:srgbClr val="BB6688"/>
                </a:solidFill>
                <a:latin typeface="Courier"/>
              </a:rPr>
              <a:t>f"below Sphere minimum: </a:t>
            </a:r>
            <a:r>
              <a:rPr>
                <a:solidFill>
                  <a:srgbClr val="4070A0"/>
                </a:solidFill>
                <a:latin typeface="Courier"/>
              </a:rPr>
              <a:t>{</a:t>
            </a:r>
            <a:r>
              <a:rPr>
                <a:latin typeface="Courier"/>
              </a:rPr>
              <a:t>(litres </a:t>
            </a:r>
            <a:r>
              <a:rPr>
                <a:solidFill>
                  <a:srgbClr val="666666"/>
                </a:solidFill>
                <a:latin typeface="Courier"/>
              </a:rPr>
              <a:t>&lt;</a:t>
            </a:r>
            <a:r>
              <a:rPr>
                <a:latin typeface="Courier"/>
              </a:rPr>
              <a:t> </a:t>
            </a:r>
            <a:r>
              <a:rPr>
                <a:solidFill>
                  <a:srgbClr val="40A070"/>
                </a:solidFill>
                <a:latin typeface="Courier"/>
              </a:rPr>
              <a:t>15</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(litres.describe().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Sphere adds to the ladder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households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median =</a:t>
            </a:r>
            <a:r>
              <a:rPr>
                <a:latin typeface="Courier"/>
              </a:rPr>
              <a:t> </a:t>
            </a:r>
            <a:r>
              <a:rPr>
                <a:solidFill>
                  <a:srgbClr val="06287E"/>
                </a:solidFill>
                <a:latin typeface="Courier"/>
              </a:rPr>
              <a:t>median</a:t>
            </a:r>
            <a:r>
              <a:rPr>
                <a:latin typeface="Courier"/>
              </a:rPr>
              <a:t>(litres_per_person_day),</a:t>
            </a:r>
            <a:br/>
            <a:r>
              <a:rPr>
                <a:latin typeface="Courier"/>
              </a:rPr>
              <a:t>  </a:t>
            </a:r>
            <a:r>
              <a:rPr>
                <a:solidFill>
                  <a:srgbClr val="7D9029"/>
                </a:solidFill>
                <a:latin typeface="Courier"/>
              </a:rPr>
              <a:t>below_15 =</a:t>
            </a:r>
            <a:r>
              <a:rPr>
                <a:latin typeface="Courier"/>
              </a:rPr>
              <a:t> </a:t>
            </a:r>
            <a:r>
              <a:rPr>
                <a:solidFill>
                  <a:srgbClr val="06287E"/>
                </a:solidFill>
                <a:latin typeface="Courier"/>
              </a:rPr>
              <a:t>mean</a:t>
            </a:r>
            <a:r>
              <a:rPr>
                <a:latin typeface="Courier"/>
              </a:rPr>
              <a:t>(litres_per_person_day </a:t>
            </a:r>
            <a:r>
              <a:rPr>
                <a:solidFill>
                  <a:srgbClr val="4070A0"/>
                </a:solidFill>
                <a:latin typeface="Courier"/>
              </a:rPr>
              <a:t>&lt;</a:t>
            </a:r>
            <a:r>
              <a:rPr>
                <a:latin typeface="Courier"/>
              </a:rPr>
              <a:t> </a:t>
            </a:r>
            <a:r>
              <a:rPr>
                <a:solidFill>
                  <a:srgbClr val="40A070"/>
                </a:solidFill>
                <a:latin typeface="Courier"/>
              </a:rPr>
              <a:t>15</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Sphere adds to the ladder</a:t>
            </a:r>
          </a:p>
        </p:txBody>
      </p:sp>
      <p:sp>
        <p:nvSpPr>
          <p:cNvPr id="3" name="Content Placeholder 2"/>
          <p:cNvSpPr>
            <a:spLocks noGrp="1"/>
          </p:cNvSpPr>
          <p:nvPr>
            <p:ph idx="1"/>
          </p:nvPr>
        </p:nvSpPr>
        <p:spPr/>
        <p:txBody>
          <a:bodyPr/>
          <a:lstStyle/>
          <a:p>
            <a:pPr lvl="0"/>
            <a:r>
              <a:rPr/>
              <a:t>13.4% below 15 litres — with a median of 23.7</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(litres.nlargest(</a:t>
            </a:r>
            <a:r>
              <a:rPr>
                <a:solidFill>
                  <a:srgbClr val="40A070"/>
                </a:solidFill>
                <a:latin typeface="Courier"/>
              </a:rPr>
              <a:t>8</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).tolist())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r>
              <a:rPr>
                <a:latin typeface="Courier"/>
              </a:rPr>
              <a:t> </a:t>
            </a:r>
            <a:r>
              <a:rPr>
                <a:solidFill>
                  <a:srgbClr val="06287E"/>
                </a:solidFill>
                <a:latin typeface="Courier"/>
              </a:rPr>
              <a:t>slice_max</a:t>
            </a:r>
            <a:r>
              <a:rPr>
                <a:latin typeface="Courier"/>
              </a:rPr>
              <a:t>(litres_per_person_day, </a:t>
            </a:r>
            <a:r>
              <a:rPr>
                <a:solidFill>
                  <a:srgbClr val="7D9029"/>
                </a:solidFill>
                <a:latin typeface="Courier"/>
              </a:rPr>
              <a:t>n =</a:t>
            </a:r>
            <a:r>
              <a:rPr>
                <a:latin typeface="Courier"/>
              </a:rPr>
              <a:t> </a:t>
            </a:r>
            <a:r>
              <a:rPr>
                <a:solidFill>
                  <a:srgbClr val="40A070"/>
                </a:solidFill>
                <a:latin typeface="Courier"/>
              </a:rPr>
              <a:t>8</a:t>
            </a:r>
            <a:r>
              <a:rPr>
                <a:latin typeface="Courier"/>
              </a:rPr>
              <a:t>) </a:t>
            </a:r>
            <a:r>
              <a:rPr>
                <a:solidFill>
                  <a:srgbClr val="4070A0"/>
                </a:solidFill>
                <a:latin typeface="Courier"/>
              </a:rPr>
              <a:t>|&gt;</a:t>
            </a:r>
            <a:br/>
            <a:r>
              <a:rPr>
                <a:latin typeface="Courier"/>
              </a:rPr>
              <a:t>  </a:t>
            </a:r>
            <a:r>
              <a:rPr>
                <a:solidFill>
                  <a:srgbClr val="06287E"/>
                </a:solidFill>
                <a:latin typeface="Courier"/>
              </a:rPr>
              <a:t>select</a:t>
            </a:r>
            <a:r>
              <a:rPr>
                <a:latin typeface="Courier"/>
              </a:rPr>
              <a:t>(household_id, household_size, litres_per_person_day)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 — In Python</a:t>
            </a:r>
          </a:p>
        </p:txBody>
      </p:sp>
      <p:sp>
        <p:nvSpPr>
          <p:cNvPr id="3" name="Content Placeholder 2"/>
          <p:cNvSpPr>
            <a:spLocks noGrp="1"/>
          </p:cNvSpPr>
          <p:nvPr>
            <p:ph idx="1"/>
          </p:nvPr>
        </p:nvSpPr>
        <p:spPr/>
        <p:txBody>
          <a:bodyPr/>
          <a:lstStyle/>
          <a:p>
            <a:pPr lvl="0" indent="0">
              <a:buNone/>
            </a:pPr>
            <a:r>
              <a:rPr>
                <a:latin typeface="Courier"/>
              </a:rPr>
              <a:t>suspect </a:t>
            </a:r>
            <a:r>
              <a:rPr>
                <a:solidFill>
                  <a:srgbClr val="666666"/>
                </a:solidFill>
                <a:latin typeface="Courier"/>
              </a:rPr>
              <a:t>=</a:t>
            </a:r>
            <a:r>
              <a:rPr>
                <a:latin typeface="Courier"/>
              </a:rPr>
              <a:t> households[litres </a:t>
            </a:r>
            <a:r>
              <a:rPr>
                <a:solidFill>
                  <a:srgbClr val="666666"/>
                </a:solidFill>
                <a:latin typeface="Courier"/>
              </a:rPr>
              <a:t>&gt;</a:t>
            </a:r>
            <a:r>
              <a:rPr>
                <a:latin typeface="Courier"/>
              </a:rPr>
              <a:t> </a:t>
            </a:r>
            <a:r>
              <a:rPr>
                <a:solidFill>
                  <a:srgbClr val="40A070"/>
                </a:solidFill>
                <a:latin typeface="Courier"/>
              </a:rPr>
              <a:t>80</a:t>
            </a:r>
            <a:r>
              <a:rPr>
                <a:latin typeface="Courier"/>
              </a:rPr>
              <a:t>]</a:t>
            </a:r>
            <a:br/>
            <a:r>
              <a:rPr>
                <a:latin typeface="Courier"/>
              </a:rPr>
              <a:t>recovered </a:t>
            </a:r>
            <a:r>
              <a:rPr>
                <a:solidFill>
                  <a:srgbClr val="666666"/>
                </a:solidFill>
                <a:latin typeface="Courier"/>
              </a:rPr>
              <a:t>=</a:t>
            </a:r>
            <a:r>
              <a:rPr>
                <a:latin typeface="Courier"/>
              </a:rPr>
              <a:t> suspect[</a:t>
            </a:r>
            <a:r>
              <a:rPr>
                <a:solidFill>
                  <a:srgbClr val="4070A0"/>
                </a:solidFill>
                <a:latin typeface="Courier"/>
              </a:rPr>
              <a:t>"litres_per_person_day"</a:t>
            </a:r>
            <a:r>
              <a:rPr>
                <a:latin typeface="Courier"/>
              </a:rPr>
              <a:t>] </a:t>
            </a:r>
            <a:r>
              <a:rPr>
                <a:solidFill>
                  <a:srgbClr val="666666"/>
                </a:solidFill>
                <a:latin typeface="Courier"/>
              </a:rPr>
              <a:t>/</a:t>
            </a:r>
            <a:r>
              <a:rPr>
                <a:latin typeface="Courier"/>
              </a:rPr>
              <a:t> suspect[</a:t>
            </a:r>
            <a:r>
              <a:rPr>
                <a:solidFill>
                  <a:srgbClr val="4070A0"/>
                </a:solidFill>
                <a:latin typeface="Courier"/>
              </a:rPr>
              <a:t>"household_size"</a:t>
            </a:r>
            <a:r>
              <a:rPr>
                <a:latin typeface="Courier"/>
              </a:rPr>
              <a:t>]</a:t>
            </a:r>
            <a:br/>
            <a:r>
              <a:rPr>
                <a:solidFill>
                  <a:srgbClr val="008000"/>
                </a:solidFill>
                <a:latin typeface="Courier"/>
              </a:rPr>
              <a:t>print</a:t>
            </a:r>
            <a:r>
              <a:rPr>
                <a:latin typeface="Courier"/>
              </a:rPr>
              <a:t>(recovered.</a:t>
            </a:r>
            <a:r>
              <a:rPr>
                <a:solidFill>
                  <a:srgbClr val="008000"/>
                </a:solidFill>
                <a:latin typeface="Courier"/>
              </a:rPr>
              <a:t>round</a:t>
            </a:r>
            <a:r>
              <a:rPr>
                <a:latin typeface="Courier"/>
              </a:rPr>
              <a:t>(</a:t>
            </a:r>
            <a:r>
              <a:rPr>
                <a:solidFill>
                  <a:srgbClr val="40A070"/>
                </a:solidFill>
                <a:latin typeface="Courier"/>
              </a:rPr>
              <a:t>1</a:t>
            </a:r>
            <a:r>
              <a:rPr>
                <a:latin typeface="Courier"/>
              </a:rPr>
              <a:t>).describe())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filter</a:t>
            </a:r>
            <a:r>
              <a:rPr>
                <a:latin typeface="Courier"/>
              </a:rPr>
              <a:t>(litres_per_person_day </a:t>
            </a:r>
            <a:r>
              <a:rPr>
                <a:solidFill>
                  <a:srgbClr val="4070A0"/>
                </a:solidFill>
                <a:latin typeface="Courier"/>
              </a:rPr>
              <a:t>&gt;</a:t>
            </a:r>
            <a:r>
              <a:rPr>
                <a:latin typeface="Courier"/>
              </a:rPr>
              <a:t> </a:t>
            </a:r>
            <a:r>
              <a:rPr>
                <a:solidFill>
                  <a:srgbClr val="40A070"/>
                </a:solidFill>
                <a:latin typeface="Courier"/>
              </a:rPr>
              <a:t>80</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recovered =</a:t>
            </a:r>
            <a:r>
              <a:rPr>
                <a:latin typeface="Courier"/>
              </a:rPr>
              <a:t> litres_per_person_day </a:t>
            </a:r>
            <a:r>
              <a:rPr>
                <a:solidFill>
                  <a:srgbClr val="4070A0"/>
                </a:solidFill>
                <a:latin typeface="Courier"/>
              </a:rPr>
              <a:t>/</a:t>
            </a:r>
            <a:r>
              <a:rPr>
                <a:latin typeface="Courier"/>
              </a:rPr>
              <a:t> household_size)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min =</a:t>
            </a:r>
            <a:r>
              <a:rPr>
                <a:latin typeface="Courier"/>
              </a:rPr>
              <a:t> </a:t>
            </a:r>
            <a:r>
              <a:rPr>
                <a:solidFill>
                  <a:srgbClr val="06287E"/>
                </a:solidFill>
                <a:latin typeface="Courier"/>
              </a:rPr>
              <a:t>min</a:t>
            </a:r>
            <a:r>
              <a:rPr>
                <a:latin typeface="Courier"/>
              </a:rPr>
              <a:t>(recovered), </a:t>
            </a:r>
            <a:r>
              <a:rPr>
                <a:solidFill>
                  <a:srgbClr val="7D9029"/>
                </a:solidFill>
                <a:latin typeface="Courier"/>
              </a:rPr>
              <a:t>max =</a:t>
            </a:r>
            <a:r>
              <a:rPr>
                <a:latin typeface="Courier"/>
              </a:rPr>
              <a:t> </a:t>
            </a:r>
            <a:r>
              <a:rPr>
                <a:solidFill>
                  <a:srgbClr val="06287E"/>
                </a:solidFill>
                <a:latin typeface="Courier"/>
              </a:rPr>
              <a:t>max</a:t>
            </a:r>
            <a:r>
              <a:rPr>
                <a:latin typeface="Courier"/>
              </a:rPr>
              <a:t>(recovered))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a:t>
            </a:r>
          </a:p>
        </p:txBody>
      </p:sp>
      <p:sp>
        <p:nvSpPr>
          <p:cNvPr id="3" name="Content Placeholder 2"/>
          <p:cNvSpPr>
            <a:spLocks noGrp="1"/>
          </p:cNvSpPr>
          <p:nvPr>
            <p:ph idx="1"/>
          </p:nvPr>
        </p:nvSpPr>
        <p:spPr/>
        <p:txBody>
          <a:bodyPr/>
          <a:lstStyle/>
          <a:p>
            <a:pPr lvl="0"/>
            <a:r>
              <a:rPr/>
              <a:t>The second error is the dangerous one — because it makes a value smaller rather than larger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 — In Python</a:t>
            </a:r>
          </a:p>
        </p:txBody>
      </p:sp>
      <p:sp>
        <p:nvSpPr>
          <p:cNvPr id="3" name="Content Placeholder 2"/>
          <p:cNvSpPr>
            <a:spLocks noGrp="1"/>
          </p:cNvSpPr>
          <p:nvPr>
            <p:ph idx="1"/>
          </p:nvPr>
        </p:nvSpPr>
        <p:spPr/>
        <p:txBody>
          <a:bodyPr/>
          <a:lstStyle/>
          <a:p>
            <a:pPr lvl="0" indent="0">
              <a:buNone/>
            </a:pPr>
            <a:r>
              <a:rPr>
                <a:latin typeface="Courier"/>
              </a:rPr>
              <a:t>short </a:t>
            </a:r>
            <a:r>
              <a:rPr>
                <a:solidFill>
                  <a:srgbClr val="666666"/>
                </a:solidFill>
                <a:latin typeface="Courier"/>
              </a:rPr>
              <a:t>=</a:t>
            </a:r>
            <a:r>
              <a:rPr>
                <a:latin typeface="Courier"/>
              </a:rPr>
              <a:t> households[households[</a:t>
            </a:r>
            <a:r>
              <a:rPr>
                <a:solidFill>
                  <a:srgbClr val="4070A0"/>
                </a:solidFill>
                <a:latin typeface="Courier"/>
              </a:rPr>
              <a:t>"round_trip_minutes"</a:t>
            </a:r>
            <a:r>
              <a:rPr>
                <a:latin typeface="Courier"/>
              </a:rPr>
              <a:t>].between(</a:t>
            </a:r>
            <a:r>
              <a:rPr>
                <a:solidFill>
                  <a:srgbClr val="40A070"/>
                </a:solidFill>
                <a:latin typeface="Courier"/>
              </a:rPr>
              <a:t>1</a:t>
            </a:r>
            <a:r>
              <a:rPr>
                <a:latin typeface="Courier"/>
              </a:rPr>
              <a:t>, </a:t>
            </a:r>
            <a:r>
              <a:rPr>
                <a:solidFill>
                  <a:srgbClr val="40A070"/>
                </a:solidFill>
                <a:latin typeface="Courier"/>
              </a:rPr>
              <a:t>8</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(short)</a:t>
            </a:r>
            <a:r>
              <a:rPr>
                <a:solidFill>
                  <a:srgbClr val="4070A0"/>
                </a:solidFill>
                <a:latin typeface="Courier"/>
              </a:rPr>
              <a:t>}</a:t>
            </a:r>
            <a:r>
              <a:rPr>
                <a:solidFill>
                  <a:srgbClr val="BB6688"/>
                </a:solidFill>
                <a:latin typeface="Courier"/>
              </a:rPr>
              <a:t> households report a round trip of 1 to 8 minutes"</a:t>
            </a:r>
            <a:r>
              <a:rPr>
                <a:latin typeface="Courier"/>
              </a:rPr>
              <a:t>)</a:t>
            </a:r>
            <a:br/>
            <a:r>
              <a:rPr>
                <a:solidFill>
                  <a:srgbClr val="008000"/>
                </a:solidFill>
                <a:latin typeface="Courier"/>
              </a:rPr>
              <a:t>print</a:t>
            </a:r>
            <a:r>
              <a:rPr>
                <a:latin typeface="Courier"/>
              </a:rPr>
              <a:t>(short[</a:t>
            </a:r>
            <a:r>
              <a:rPr>
                <a:solidFill>
                  <a:srgbClr val="4070A0"/>
                </a:solidFill>
                <a:latin typeface="Courier"/>
              </a:rPr>
              <a:t>"water_source"</a:t>
            </a:r>
            <a:r>
              <a:rPr>
                <a:latin typeface="Courier"/>
              </a:rPr>
              <a:t>].value_counts())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(round_trip_minutes, </a:t>
            </a:r>
            <a:r>
              <a:rPr>
                <a:solidFill>
                  <a:srgbClr val="40A070"/>
                </a:solidFill>
                <a:latin typeface="Courier"/>
              </a:rPr>
              <a:t>1</a:t>
            </a:r>
            <a:r>
              <a:rPr>
                <a:latin typeface="Courier"/>
              </a:rPr>
              <a:t>, </a:t>
            </a:r>
            <a:r>
              <a:rPr>
                <a:solidFill>
                  <a:srgbClr val="40A070"/>
                </a:solidFill>
                <a:latin typeface="Courier"/>
              </a:rPr>
              <a:t>8</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(water_source)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unit errors, and only one of them is visible</a:t>
            </a:r>
          </a:p>
        </p:txBody>
      </p:sp>
      <p:sp>
        <p:nvSpPr>
          <p:cNvPr id="3" name="Content Placeholder 2"/>
          <p:cNvSpPr>
            <a:spLocks noGrp="1"/>
          </p:cNvSpPr>
          <p:nvPr>
            <p:ph idx="1"/>
          </p:nvPr>
        </p:nvSpPr>
        <p:spPr/>
        <p:txBody>
          <a:bodyPr/>
          <a:lstStyle/>
          <a:p>
            <a:pPr lvl="0"/>
            <a:r>
              <a:rPr/>
              <a:t>An error that moves a value into the normal range cannot be found by looking for outliers — It has to be found by a…</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Queueing is inside the round trip, and that is a problem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"round_trip_minutes includes walking, queueing and return."</a:t>
            </a:r>
            <a:r>
              <a:rPr>
                <a:latin typeface="Courier"/>
              </a:rPr>
              <a:t>)</a:t>
            </a:r>
            <a:br/>
            <a:r>
              <a:rPr>
                <a:solidFill>
                  <a:srgbClr val="008000"/>
                </a:solidFill>
                <a:latin typeface="Courier"/>
              </a:rPr>
              <a:t>print</a:t>
            </a:r>
            <a:r>
              <a:rPr>
                <a:latin typeface="Courier"/>
              </a:rPr>
              <a:t>(</a:t>
            </a:r>
            <a:r>
              <a:rPr>
                <a:solidFill>
                  <a:srgbClr val="BB6688"/>
                </a:solidFill>
                <a:latin typeface="Courier"/>
              </a:rPr>
              <a:t>f"over 30 minutes: </a:t>
            </a:r>
            <a:r>
              <a:rPr>
                <a:solidFill>
                  <a:srgbClr val="4070A0"/>
                </a:solidFill>
                <a:latin typeface="Courier"/>
              </a:rPr>
              <a:t>{</a:t>
            </a:r>
            <a:r>
              <a:rPr>
                <a:latin typeface="Courier"/>
              </a:rPr>
              <a:t>(households[</a:t>
            </a:r>
            <a:r>
              <a:rPr>
                <a:solidFill>
                  <a:srgbClr val="4070A0"/>
                </a:solidFill>
                <a:latin typeface="Courier"/>
              </a:rPr>
              <a:t>'round_trip_minutes'</a:t>
            </a:r>
            <a:r>
              <a:rPr>
                <a:latin typeface="Courier"/>
              </a:rPr>
              <a:t>] </a:t>
            </a:r>
            <a:r>
              <a:rPr>
                <a:solidFill>
                  <a:srgbClr val="666666"/>
                </a:solidFill>
                <a:latin typeface="Courier"/>
              </a:rPr>
              <a:t>&gt;</a:t>
            </a:r>
            <a:r>
              <a:rPr>
                <a:latin typeface="Courier"/>
              </a:rPr>
              <a:t> </a:t>
            </a:r>
            <a:r>
              <a:rPr>
                <a:solidFill>
                  <a:srgbClr val="40A070"/>
                </a:solidFill>
                <a:latin typeface="Courier"/>
              </a:rPr>
              <a:t>30</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4070A0"/>
                </a:solidFill>
                <a:latin typeface="Courier"/>
              </a:rPr>
              <a:t>"Queue time alone: not collected. Recommend adding it to the next round."</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Queueing is inside the round trip, and that is a problem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line in the limitations section beats a queue statistic that is a walk.</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Distance is not in the file at all</a:t>
            </a:r>
          </a:p>
        </p:txBody>
      </p:sp>
      <p:sp>
        <p:nvSpPr>
          <p:cNvPr id="3" name="Content Placeholder 2"/>
          <p:cNvSpPr>
            <a:spLocks noGrp="1"/>
          </p:cNvSpPr>
          <p:nvPr>
            <p:ph idx="1"/>
          </p:nvPr>
        </p:nvSpPr>
        <p:spPr/>
        <p:txBody>
          <a:bodyPr/>
          <a:lstStyle/>
          <a:p>
            <a:pPr lvl="0"/>
            <a:r>
              <a:rPr/>
              <a:t>Where a standard names a unit you do not have, report the proxy under the proxy’s own name — Reporting round-trip time…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distribution against the threshold — Example</a:t>
            </a:r>
          </a:p>
        </p:txBody>
      </p:sp>
      <p:sp>
        <p:nvSpPr>
          <p:cNvPr id="3" name="Content Placeholder 2"/>
          <p:cNvSpPr>
            <a:spLocks noGrp="1"/>
          </p:cNvSpPr>
          <p:nvPr>
            <p:ph idx="1"/>
          </p:nvPr>
        </p:nvSpPr>
        <p:spPr/>
        <p:txBody>
          <a:bodyPr/>
          <a:lstStyle/>
          <a:p>
            <a:pPr lvl="0" indent="0">
              <a:buNone/>
            </a:pPr>
            <a:r>
              <a:rPr>
                <a:latin typeface="Courier"/>
              </a:rPr>
              <a:t>Water quantity, 2,403 households
  Median                       23.7 L/person/day
  Below Sphere minimum (15 L)  13.4%    323 households
  Below 7.5 L                   2.2%     54 households
  Collection time
  Over 30 minutes              39.3%    944 households
  Queue time not separated from walking time in this round.
  Distance not recorded; time is the proxy and is not equivalent.
  11 records held household total litres in the per-person column and were
  corrected; 11 held collection time in hours and were corrected.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Quantity and time say whether water arrived and how hard it was to get.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https://data-analysis.cassion.dev/courses/wash-analysis/wash-03-quantity-queue-and-distance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Fifteen litres, thirty minutes, five hundred metres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13.4% of these households fall below the Sphere minimum for quantity. Two of the columns that produce that number carry unit errors, and one of them moves a household up a ladder rung rather than off the end of a chart.</vt:lpwstr>
  </property>
</Properties>
</file>