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notesMaster" Target="notesMasters/notesMaster1.xml" /><Relationship Id="rId24" Type="http://schemas.openxmlformats.org/officeDocument/2006/relationships/viewProps" Target="viewProps.xml" /><Relationship Id="rId23" Type="http://schemas.openxmlformats.org/officeDocument/2006/relationships/presProps" Target="presProps.xml" /><Relationship Id="rId1" Type="http://schemas.openxmlformats.org/officeDocument/2006/relationships/slideMaster" Target="slideMasters/slideMaster1.xml" /><Relationship Id="rId26" Type="http://schemas.openxmlformats.org/officeDocument/2006/relationships/tableStyles" Target="tableStyles.xml" /><Relationship Id="rId25"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6.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_rels/notesSlide12.xml.rels><?xml version="1.0" encoding="UTF-8"?><Relationships xmlns="http://schemas.openxmlformats.org/package/2006/relationships"><Relationship Id="rId2" Type="http://schemas.openxmlformats.org/officeDocument/2006/relationships/slide" Target="../slides/slide19.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13,4 % de ces ménages passent sous le minimum Sphère de quantité. Deux des colonnes qui produisent ce nombre portent des erreurs d’unité, et l’une d’elles fait monter un ménage d’un échelon plutôt que sortir d’un graphique.</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Les échelles du JMP classent un service. Les standards minimaux Sphère y mettent des nombres, et les trois sur lesquels un programme d’eau est jugé sont :</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Les seuils sont des minimums pour survivre dans la dignité, non des cibles. Un programme à 15,2 litres a atteint le standard et ne se porte pas bien, et un rapport qui n’imprime que la part au-dessus du seuil masque où se situe réellement la distribution.</a:t>
            </a:r>
          </a:p>
        </p:txBody>
      </p:sp>
      <p:sp>
        <p:nvSpPr>
          <p:cNvPr id="4" name="Slide Number Placeholder 3"/>
          <p:cNvSpPr>
            <a:spLocks noGrp="1"/>
          </p:cNvSpPr>
          <p:nvPr>
            <p:ph type="sldNum" sz="quarter" idx="10"/>
          </p:nvPr>
        </p:nvSpPr>
        <p:spPr/>
        <p:txBody>
          <a:bodyPr/>
          <a:lstStyle/>
          <a:p>
            <a:fld id="{18BDFEC3-8487-43E8-A154-7C12CBC1FFF2}" type="slidenum">
              <a:rPr lang="en-US"/>
              <a:t>4</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13,4 % sous 15 litres, avec une médiane de 23,7. Les deux nombres ont leur place dans le rapport : le premier est le standard, le second dit que le ménage médian dispose d’environ la moitié en plus de ce qu’il lui faut et que le problème est de répartition plutôt que de volume total.</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Onze ménages dépassent 80 litres par personne et par jour, jusqu’à 277,6. C’est implausible dans ce contexte et ce n’est pas une faute de frappe — c’est la consommation totale du ménage saisie dans une colonne par personne. Divisez par la taille du ménage et chacun d’eux retombe dans une plage normale.</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seconde erreur est la dangereuse, parce qu’elle rend une valeur plus petite et non plus grande. Onze ménages ont un temps de collecte saisi en heures, si bien qu’un aller-retour de 90 minutes est enregistré comme 2. Il n’y a aucune valeur aberrante à attraper : 2 minutes est une valeur parfaitement ordinaire, et 85 ménages déclarent légitimement moins de 8 minutes.</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Une erreur qui ramène une valeur dans la plage normale ne se trouve pas en cherchant des valeurs aberrantes. Elle se trouve par une règle qui lie deux champs — un aller-retour de moins de dix minutes vers une source qui n’est ni sur place ni une borne publique de la même communauté mérite une vérification — ou elle s’évite à la saisie par une étiquette d’unité sur le formulaire. Sa conséquence ici n’est pas une moyenne fausse. C’est un échelon faux : chacun de ces ménages est classé en service élémentaire alors qu’il est limité.</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Sphère fixe l’attente séparément du temps de collecte parce que les deux ont des causes et des remèdes différents. Une longue marche appelle un nouveau point d’eau ; une longue file appelle davantage de robinets au point existant, ou une plage horaire plus large. Cette enquête n’enregistre que l’aller-retour, qui contient les deux. Le rapport honnête dit donc ce qu’il peut et ne peut pas séparer :</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39,3 % dépassent trente minutes, et rien de ce nombre ne peut être attribué à l’attente ou à la distance sans la ventilation. Dites laquelle des deux vous ne voyez pas, car l’action corrective diffère et un programme qui devine construira la mauvaise chose.</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 standard des 500 mètres exige une coordonnée ou une distance mesurée, et cette enquête n’a ni l’une ni l’autre. Le temps en est un proxy et un mauvais : trente minutes font un kilomètre sur une route et trois cents mètres dans un ravin. Là où un standard nomme une unité dont vous ne disposez pas, rapportez le proxy sous son propre nom. Rapporter le temps d’aller-retour comme s’il s’agissait du standard de distance est la façon dont une évaluation conclut qu’une communauté est à moins de 500 mètres de l’eau alors qu’elle en est très loin.</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 seuil, la distribution, et les corrections énoncées avec leurs effectifs. Un journal de nettoyage n’est pas un aveu — c’est ce qui permet au lecteur de voir que 13,4 % vient après correction de deux erreurs connues et non avant.</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quantité et le temps disent si l’eau est arrivée et à quel prix d’effort. Ils ne disent rien de sa potabilité, et la leçon suivante est celle où le dénominateur change sous vos pieds.</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fr/cours/wash-analysis/wash-03-quantity-queue-and-distance"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Quinze litres, trente minutes, cinq cents mètres</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13,4 % de ces ménages passent sous le minimum Sphère de quantité. Deux des colonnes qui produisent ce nombre portent des erreurs d’unité, et l’une d’elles fait monter un ménage d’un échelon plutôt que sortir d’un graphique.</a:t>
            </a:r>
            <a:br/>
            <a:br/>
            <a:r>
              <a:rPr/>
              <a:t>Pierre Robentz Cassion</a:t>
            </a:r>
          </a:p>
        </p:txBody>
      </p:sp>
      <p:sp>
        <p:nvSpPr>
          <p:cNvPr id="4" name="Date Placeholder 3"/>
          <p:cNvSpPr>
            <a:spLocks noGrp="1"/>
          </p:cNvSpPr>
          <p:nvPr>
            <p:ph idx="10" sz="half" type="dt"/>
          </p:nvPr>
        </p:nvSpPr>
        <p:spPr/>
        <p:txBody>
          <a:bodyPr/>
          <a:lstStyle/>
          <a:p>
            <a:pPr lvl="0" indent="0" marL="0">
              <a:buNone/>
            </a:pPr>
            <a:r>
              <a:rPr/>
              <a:t>Leçon 3 sur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couvre cette leçon</a:t>
            </a:r>
          </a:p>
        </p:txBody>
      </p:sp>
      <p:sp>
        <p:nvSpPr>
          <p:cNvPr id="3" name="Content Placeholder 2"/>
          <p:cNvSpPr>
            <a:spLocks noGrp="1"/>
          </p:cNvSpPr>
          <p:nvPr>
            <p:ph idx="1"/>
          </p:nvPr>
        </p:nvSpPr>
        <p:spPr/>
        <p:txBody>
          <a:bodyPr/>
          <a:lstStyle/>
          <a:p>
            <a:pPr lvl="0"/>
            <a:r>
              <a:rPr/>
              <a:t>Ce que Sphère ajoute à l’échelle</a:t>
            </a:r>
          </a:p>
          <a:p>
            <a:pPr lvl="0"/>
            <a:r>
              <a:rPr/>
              <a:t>Deux erreurs d’unité, et une seule est visible</a:t>
            </a:r>
          </a:p>
          <a:p>
            <a:pPr lvl="0"/>
            <a:r>
              <a:rPr/>
              <a:t>L’attente est incluse dans l’aller-retour, et c’est un problème</a:t>
            </a:r>
          </a:p>
          <a:p>
            <a:pPr lvl="0"/>
            <a:r>
              <a:rPr/>
              <a:t>La distance n’est pas du tout dans le fichier</a:t>
            </a:r>
          </a:p>
          <a:p>
            <a:pPr lvl="0"/>
            <a:r>
              <a:rPr/>
              <a:t>Rapportez la distribution face au seuil</a:t>
            </a:r>
          </a:p>
          <a:p>
            <a:pPr lvl="0"/>
            <a:r>
              <a:rPr/>
              <a:t>La suite</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Sphère ajoute à l’échelle</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Standard</a:t>
                      </a:r>
                    </a:p>
                  </a:txBody>
                  <a:tcPr/>
                </a:tc>
                <a:tc>
                  <a:txBody>
                    <a:bodyPr/>
                    <a:lstStyle/>
                    <a:p>
                      <a:pPr lvl="0" indent="0" marL="0">
                        <a:buNone/>
                      </a:pPr>
                      <a:r>
                        <a:rPr/>
                        <a:t>Seuil</a:t>
                      </a:r>
                    </a:p>
                  </a:txBody>
                  <a:tcPr/>
                </a:tc>
                <a:tc>
                  <a:txBody>
                    <a:bodyPr/>
                    <a:lstStyle/>
                    <a:p>
                      <a:pPr lvl="0" indent="0" marL="0">
                        <a:buNone/>
                      </a:pPr>
                      <a:r>
                        <a:rPr/>
                        <a:t>Dans ce fichier</a:t>
                      </a:r>
                    </a:p>
                  </a:txBody>
                  <a:tcPr/>
                </a:tc>
              </a:tr>
              <a:tr h="0">
                <a:tc>
                  <a:txBody>
                    <a:bodyPr/>
                    <a:lstStyle/>
                    <a:p>
                      <a:pPr lvl="0" indent="0" marL="0">
                        <a:buNone/>
                      </a:pPr>
                      <a:r>
                        <a:rPr b="1"/>
                        <a:t>Quantité</a:t>
                      </a:r>
                    </a:p>
                  </a:txBody>
                </a:tc>
                <a:tc>
                  <a:txBody>
                    <a:bodyPr/>
                    <a:lstStyle/>
                    <a:p>
                      <a:pPr lvl="0" indent="0" marL="0">
                        <a:buNone/>
                      </a:pPr>
                      <a:r>
                        <a:rPr/>
                        <a:t>Au moins 15 litres par personne et par jour</a:t>
                      </a:r>
                    </a:p>
                  </a:txBody>
                </a:tc>
                <a:tc>
                  <a:txBody>
                    <a:bodyPr/>
                    <a:lstStyle/>
                    <a:p>
                      <a:pPr lvl="0" indent="0" marL="0">
                        <a:buNone/>
                      </a:pPr>
                      <a:r>
                        <a:rPr>
                          <a:latin typeface="Courier"/>
                        </a:rPr>
                        <a:t>litres_per_person_day</a:t>
                      </a:r>
                    </a:p>
                  </a:txBody>
                </a:tc>
              </a:tr>
              <a:tr h="0">
                <a:tc>
                  <a:txBody>
                    <a:bodyPr/>
                    <a:lstStyle/>
                    <a:p>
                      <a:pPr lvl="0" indent="0" marL="0">
                        <a:buNone/>
                      </a:pPr>
                      <a:r>
                        <a:rPr b="1"/>
                        <a:t>Temps d’attente</a:t>
                      </a:r>
                    </a:p>
                  </a:txBody>
                </a:tc>
                <a:tc>
                  <a:txBody>
                    <a:bodyPr/>
                    <a:lstStyle/>
                    <a:p>
                      <a:pPr lvl="0" indent="0" marL="0">
                        <a:buNone/>
                      </a:pPr>
                      <a:r>
                        <a:rPr/>
                        <a:t>30 minutes au plus</a:t>
                      </a:r>
                    </a:p>
                  </a:txBody>
                </a:tc>
                <a:tc>
                  <a:txBody>
                    <a:bodyPr/>
                    <a:lstStyle/>
                    <a:p>
                      <a:pPr lvl="0" indent="0" marL="0">
                        <a:buNone/>
                      </a:pPr>
                      <a:r>
                        <a:rPr/>
                        <a:t>Inclus dans </a:t>
                      </a:r>
                      <a:r>
                        <a:rPr>
                          <a:latin typeface="Courier"/>
                        </a:rPr>
                        <a:t>round_trip_minutes</a:t>
                      </a:r>
                    </a:p>
                  </a:txBody>
                </a:tc>
              </a:tr>
              <a:tr h="0">
                <a:tc>
                  <a:txBody>
                    <a:bodyPr/>
                    <a:lstStyle/>
                    <a:p>
                      <a:pPr lvl="0" indent="0" marL="0">
                        <a:buNone/>
                      </a:pPr>
                      <a:r>
                        <a:rPr b="1"/>
                        <a:t>Distance</a:t>
                      </a:r>
                    </a:p>
                  </a:txBody>
                </a:tc>
                <a:tc>
                  <a:txBody>
                    <a:bodyPr/>
                    <a:lstStyle/>
                    <a:p>
                      <a:pPr lvl="0" indent="0" marL="0">
                        <a:buNone/>
                      </a:pPr>
                      <a:r>
                        <a:rPr/>
                        <a:t>500 m au plus jusqu’au point le plus proche</a:t>
                      </a:r>
                    </a:p>
                  </a:txBody>
                </a:tc>
                <a:tc>
                  <a:txBody>
                    <a:bodyPr/>
                    <a:lstStyle/>
                    <a:p>
                      <a:pPr lvl="0" indent="0" marL="0">
                        <a:buNone/>
                      </a:pPr>
                      <a:r>
                        <a:rPr/>
                        <a:t>Non enregistrée ; le temps sert de proxy</a:t>
                      </a:r>
                    </a:p>
                  </a:txBody>
                </a:tc>
              </a:tr>
            </a:tbl>
          </a:graphicData>
        </a:graphic>
      </p:graphicFrame>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Sphère ajoute à l’échelle — En Python</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pandas </a:t>
            </a:r>
            <a:r>
              <a:rPr b="1">
                <a:solidFill>
                  <a:srgbClr val="008000"/>
                </a:solidFill>
                <a:latin typeface="Courier"/>
              </a:rPr>
              <a:t>as</a:t>
            </a:r>
            <a:r>
              <a:rPr>
                <a:latin typeface="Courier"/>
              </a:rPr>
              <a:t> pd</a:t>
            </a:r>
            <a:br/>
            <a:br/>
            <a:r>
              <a:rPr>
                <a:latin typeface="Courier"/>
              </a:rPr>
              <a:t>households </a:t>
            </a:r>
            <a:r>
              <a:rPr>
                <a:solidFill>
                  <a:srgbClr val="666666"/>
                </a:solidFill>
                <a:latin typeface="Courier"/>
              </a:rPr>
              <a:t>=</a:t>
            </a:r>
            <a:r>
              <a:rPr>
                <a:latin typeface="Courier"/>
              </a:rPr>
              <a:t> pd.read_csv(</a:t>
            </a:r>
            <a:r>
              <a:rPr>
                <a:solidFill>
                  <a:srgbClr val="4070A0"/>
                </a:solidFill>
                <a:latin typeface="Courier"/>
              </a:rPr>
              <a:t>"wash-household-survey-2024.v1.csv"</a:t>
            </a:r>
            <a:r>
              <a:rPr>
                <a:latin typeface="Courier"/>
              </a:rPr>
              <a:t>)</a:t>
            </a:r>
            <a:br/>
            <a:r>
              <a:rPr>
                <a:latin typeface="Courier"/>
              </a:rPr>
              <a:t>litres </a:t>
            </a:r>
            <a:r>
              <a:rPr>
                <a:solidFill>
                  <a:srgbClr val="666666"/>
                </a:solidFill>
                <a:latin typeface="Courier"/>
              </a:rPr>
              <a:t>=</a:t>
            </a:r>
            <a:r>
              <a:rPr>
                <a:latin typeface="Courier"/>
              </a:rPr>
              <a:t> households[</a:t>
            </a:r>
            <a:r>
              <a:rPr>
                <a:solidFill>
                  <a:srgbClr val="4070A0"/>
                </a:solidFill>
                <a:latin typeface="Courier"/>
              </a:rPr>
              <a:t>"litres_per_person_day"</a:t>
            </a:r>
            <a:r>
              <a:rPr>
                <a:latin typeface="Courier"/>
              </a:rPr>
              <a:t>]</a:t>
            </a:r>
            <a:br/>
            <a:br/>
            <a:r>
              <a:rPr>
                <a:solidFill>
                  <a:srgbClr val="008000"/>
                </a:solidFill>
                <a:latin typeface="Courier"/>
              </a:rPr>
              <a:t>print</a:t>
            </a:r>
            <a:r>
              <a:rPr>
                <a:latin typeface="Courier"/>
              </a:rPr>
              <a:t>(</a:t>
            </a:r>
            <a:r>
              <a:rPr>
                <a:solidFill>
                  <a:srgbClr val="BB6688"/>
                </a:solidFill>
                <a:latin typeface="Courier"/>
              </a:rPr>
              <a:t>f"median </a:t>
            </a:r>
            <a:r>
              <a:rPr>
                <a:solidFill>
                  <a:srgbClr val="4070A0"/>
                </a:solidFill>
                <a:latin typeface="Courier"/>
              </a:rPr>
              <a:t>{</a:t>
            </a:r>
            <a:r>
              <a:rPr>
                <a:latin typeface="Courier"/>
              </a:rPr>
              <a:t>litres</a:t>
            </a:r>
            <a:r>
              <a:rPr>
                <a:solidFill>
                  <a:srgbClr val="4070A0"/>
                </a:solidFill>
                <a:latin typeface="Courier"/>
              </a:rPr>
              <a:t>.</a:t>
            </a:r>
            <a:r>
              <a:rPr>
                <a:latin typeface="Courier"/>
              </a:rPr>
              <a:t>median()</a:t>
            </a:r>
            <a:r>
              <a:rPr>
                <a:solidFill>
                  <a:srgbClr val="4070A0"/>
                </a:solidFill>
                <a:latin typeface="Courier"/>
              </a:rPr>
              <a:t>:.1f}</a:t>
            </a:r>
            <a:r>
              <a:rPr>
                <a:solidFill>
                  <a:srgbClr val="BB6688"/>
                </a:solidFill>
                <a:latin typeface="Courier"/>
              </a:rPr>
              <a:t> L/p/d"</a:t>
            </a:r>
            <a:r>
              <a:rPr>
                <a:latin typeface="Courier"/>
              </a:rPr>
              <a:t>)</a:t>
            </a:r>
            <a:br/>
            <a:r>
              <a:rPr>
                <a:solidFill>
                  <a:srgbClr val="008000"/>
                </a:solidFill>
                <a:latin typeface="Courier"/>
              </a:rPr>
              <a:t>print</a:t>
            </a:r>
            <a:r>
              <a:rPr>
                <a:latin typeface="Courier"/>
              </a:rPr>
              <a:t>(</a:t>
            </a:r>
            <a:r>
              <a:rPr>
                <a:solidFill>
                  <a:srgbClr val="BB6688"/>
                </a:solidFill>
                <a:latin typeface="Courier"/>
              </a:rPr>
              <a:t>f"below Sphere minimum: </a:t>
            </a:r>
            <a:r>
              <a:rPr>
                <a:solidFill>
                  <a:srgbClr val="4070A0"/>
                </a:solidFill>
                <a:latin typeface="Courier"/>
              </a:rPr>
              <a:t>{</a:t>
            </a:r>
            <a:r>
              <a:rPr>
                <a:latin typeface="Courier"/>
              </a:rPr>
              <a:t>(litres </a:t>
            </a:r>
            <a:r>
              <a:rPr>
                <a:solidFill>
                  <a:srgbClr val="666666"/>
                </a:solidFill>
                <a:latin typeface="Courier"/>
              </a:rPr>
              <a:t>&lt;</a:t>
            </a:r>
            <a:r>
              <a:rPr>
                <a:latin typeface="Courier"/>
              </a:rPr>
              <a:t> </a:t>
            </a:r>
            <a:r>
              <a:rPr>
                <a:solidFill>
                  <a:srgbClr val="40A070"/>
                </a:solidFill>
                <a:latin typeface="Courier"/>
              </a:rPr>
              <a:t>15</a:t>
            </a:r>
            <a:r>
              <a:rPr>
                <a:latin typeface="Courier"/>
              </a:rPr>
              <a:t>)</a:t>
            </a:r>
            <a:r>
              <a:rPr>
                <a:solidFill>
                  <a:srgbClr val="4070A0"/>
                </a:solidFill>
                <a:latin typeface="Courier"/>
              </a:rPr>
              <a:t>.</a:t>
            </a:r>
            <a:r>
              <a:rPr>
                <a:latin typeface="Courier"/>
              </a:rPr>
              <a:t>mean()</a:t>
            </a:r>
            <a:r>
              <a:rPr>
                <a:solidFill>
                  <a:srgbClr val="4070A0"/>
                </a:solidFill>
                <a:latin typeface="Courier"/>
              </a:rPr>
              <a:t>:.1%}</a:t>
            </a:r>
            <a:r>
              <a:rPr>
                <a:solidFill>
                  <a:srgbClr val="BB6688"/>
                </a:solidFill>
                <a:latin typeface="Courier"/>
              </a:rPr>
              <a:t>"</a:t>
            </a:r>
            <a:r>
              <a:rPr>
                <a:latin typeface="Courier"/>
              </a:rPr>
              <a:t>)</a:t>
            </a:r>
            <a:br/>
            <a:r>
              <a:rPr>
                <a:solidFill>
                  <a:srgbClr val="008000"/>
                </a:solidFill>
                <a:latin typeface="Courier"/>
              </a:rPr>
              <a:t>print</a:t>
            </a:r>
            <a:r>
              <a:rPr>
                <a:latin typeface="Courier"/>
              </a:rPr>
              <a:t>(litres.describe().</a:t>
            </a:r>
            <a:r>
              <a:rPr>
                <a:solidFill>
                  <a:srgbClr val="008000"/>
                </a:solidFill>
                <a:latin typeface="Courier"/>
              </a:rPr>
              <a:t>round</a:t>
            </a:r>
            <a:r>
              <a:rPr>
                <a:latin typeface="Courier"/>
              </a:rPr>
              <a:t>(</a:t>
            </a:r>
            <a:r>
              <a:rPr>
                <a:solidFill>
                  <a:srgbClr val="40A070"/>
                </a:solidFill>
                <a:latin typeface="Courier"/>
              </a:rPr>
              <a:t>1</a:t>
            </a:r>
            <a:r>
              <a:rPr>
                <a:latin typeface="Courier"/>
              </a:rPr>
              <a:t>))</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Sphère ajoute à l’échelle — En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library</a:t>
            </a:r>
            <a:r>
              <a:rPr>
                <a:latin typeface="Courier"/>
              </a:rPr>
              <a:t>(dplyr)</a:t>
            </a:r>
            <a:br/>
            <a:br/>
            <a:r>
              <a:rPr>
                <a:latin typeface="Courier"/>
              </a:rPr>
              <a:t>households </a:t>
            </a:r>
            <a:r>
              <a:rPr>
                <a:solidFill>
                  <a:srgbClr val="4070A0"/>
                </a:solidFill>
                <a:latin typeface="Courier"/>
              </a:rPr>
              <a:t>|&gt;</a:t>
            </a:r>
            <a:r>
              <a:rPr>
                <a:latin typeface="Courier"/>
              </a:rPr>
              <a:t> </a:t>
            </a:r>
            <a:r>
              <a:rPr>
                <a:solidFill>
                  <a:srgbClr val="06287E"/>
                </a:solidFill>
                <a:latin typeface="Courier"/>
              </a:rPr>
              <a:t>summarise</a:t>
            </a:r>
            <a:r>
              <a:rPr>
                <a:latin typeface="Courier"/>
              </a:rPr>
              <a:t>(</a:t>
            </a:r>
            <a:br/>
            <a:r>
              <a:rPr>
                <a:latin typeface="Courier"/>
              </a:rPr>
              <a:t>  </a:t>
            </a:r>
            <a:r>
              <a:rPr>
                <a:solidFill>
                  <a:srgbClr val="7D9029"/>
                </a:solidFill>
                <a:latin typeface="Courier"/>
              </a:rPr>
              <a:t>median =</a:t>
            </a:r>
            <a:r>
              <a:rPr>
                <a:latin typeface="Courier"/>
              </a:rPr>
              <a:t> </a:t>
            </a:r>
            <a:r>
              <a:rPr>
                <a:solidFill>
                  <a:srgbClr val="06287E"/>
                </a:solidFill>
                <a:latin typeface="Courier"/>
              </a:rPr>
              <a:t>median</a:t>
            </a:r>
            <a:r>
              <a:rPr>
                <a:latin typeface="Courier"/>
              </a:rPr>
              <a:t>(litres_per_person_day),</a:t>
            </a:r>
            <a:br/>
            <a:r>
              <a:rPr>
                <a:latin typeface="Courier"/>
              </a:rPr>
              <a:t>  </a:t>
            </a:r>
            <a:r>
              <a:rPr>
                <a:solidFill>
                  <a:srgbClr val="7D9029"/>
                </a:solidFill>
                <a:latin typeface="Courier"/>
              </a:rPr>
              <a:t>below_15 =</a:t>
            </a:r>
            <a:r>
              <a:rPr>
                <a:latin typeface="Courier"/>
              </a:rPr>
              <a:t> </a:t>
            </a:r>
            <a:r>
              <a:rPr>
                <a:solidFill>
                  <a:srgbClr val="06287E"/>
                </a:solidFill>
                <a:latin typeface="Courier"/>
              </a:rPr>
              <a:t>mean</a:t>
            </a:r>
            <a:r>
              <a:rPr>
                <a:latin typeface="Courier"/>
              </a:rPr>
              <a:t>(litres_per_person_day </a:t>
            </a:r>
            <a:r>
              <a:rPr>
                <a:solidFill>
                  <a:srgbClr val="4070A0"/>
                </a:solidFill>
                <a:latin typeface="Courier"/>
              </a:rPr>
              <a:t>&lt;</a:t>
            </a:r>
            <a:r>
              <a:rPr>
                <a:latin typeface="Courier"/>
              </a:rPr>
              <a:t> </a:t>
            </a:r>
            <a:r>
              <a:rPr>
                <a:solidFill>
                  <a:srgbClr val="40A070"/>
                </a:solidFill>
                <a:latin typeface="Courier"/>
              </a:rPr>
              <a:t>15</a:t>
            </a:r>
            <a:r>
              <a:rPr>
                <a:latin typeface="Courier"/>
              </a:rPr>
              <a:t>),</a:t>
            </a:r>
            <a:br/>
            <a:r>
              <a:rPr>
                <a:latin typeface="Courier"/>
              </a:rPr>
              <a:t>  </a:t>
            </a:r>
            <a:r>
              <a:rPr>
                <a:solidFill>
                  <a:srgbClr val="7D9029"/>
                </a:solidFill>
                <a:latin typeface="Courier"/>
              </a:rPr>
              <a:t>n =</a:t>
            </a:r>
            <a:r>
              <a:rPr>
                <a:latin typeface="Courier"/>
              </a:rPr>
              <a:t> </a:t>
            </a:r>
            <a:r>
              <a:rPr>
                <a:solidFill>
                  <a:srgbClr val="06287E"/>
                </a:solidFill>
                <a:latin typeface="Courier"/>
              </a:rPr>
              <a:t>n</a:t>
            </a:r>
            <a:r>
              <a:rPr>
                <a:latin typeface="Courier"/>
              </a:rPr>
              <a:t>()</a:t>
            </a:r>
            <a:br/>
            <a:r>
              <a:rPr>
                <a:latin typeface="Courier"/>
              </a:rPr>
              <a:t>)</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Sphère ajoute à l’échelle</a:t>
            </a:r>
          </a:p>
        </p:txBody>
      </p:sp>
      <p:sp>
        <p:nvSpPr>
          <p:cNvPr id="3" name="Content Placeholder 2"/>
          <p:cNvSpPr>
            <a:spLocks noGrp="1"/>
          </p:cNvSpPr>
          <p:nvPr>
            <p:ph idx="1"/>
          </p:nvPr>
        </p:nvSpPr>
        <p:spPr/>
        <p:txBody>
          <a:bodyPr/>
          <a:lstStyle/>
          <a:p>
            <a:pPr lvl="0"/>
            <a:r>
              <a:rPr/>
              <a:t>13,4 % sous 15 litres — avec une médiane de 23,7</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Deux erreurs d’unité, et une seule est visible — En Python</a:t>
            </a:r>
          </a:p>
        </p:txBody>
      </p:sp>
      <p:sp>
        <p:nvSpPr>
          <p:cNvPr id="3" name="Content Placeholder 2"/>
          <p:cNvSpPr>
            <a:spLocks noGrp="1"/>
          </p:cNvSpPr>
          <p:nvPr>
            <p:ph idx="1"/>
          </p:nvPr>
        </p:nvSpPr>
        <p:spPr/>
        <p:txBody>
          <a:bodyPr/>
          <a:lstStyle/>
          <a:p>
            <a:pPr lvl="0" indent="0">
              <a:buNone/>
            </a:pPr>
            <a:r>
              <a:rPr>
                <a:solidFill>
                  <a:srgbClr val="008000"/>
                </a:solidFill>
                <a:latin typeface="Courier"/>
              </a:rPr>
              <a:t>print</a:t>
            </a:r>
            <a:r>
              <a:rPr>
                <a:latin typeface="Courier"/>
              </a:rPr>
              <a:t>(litres.nlargest(</a:t>
            </a:r>
            <a:r>
              <a:rPr>
                <a:solidFill>
                  <a:srgbClr val="40A070"/>
                </a:solidFill>
                <a:latin typeface="Courier"/>
              </a:rPr>
              <a:t>8</a:t>
            </a:r>
            <a:r>
              <a:rPr>
                <a:latin typeface="Courier"/>
              </a:rPr>
              <a:t>).</a:t>
            </a:r>
            <a:r>
              <a:rPr>
                <a:solidFill>
                  <a:srgbClr val="008000"/>
                </a:solidFill>
                <a:latin typeface="Courier"/>
              </a:rPr>
              <a:t>round</a:t>
            </a:r>
            <a:r>
              <a:rPr>
                <a:latin typeface="Courier"/>
              </a:rPr>
              <a:t>(</a:t>
            </a:r>
            <a:r>
              <a:rPr>
                <a:solidFill>
                  <a:srgbClr val="40A070"/>
                </a:solidFill>
                <a:latin typeface="Courier"/>
              </a:rPr>
              <a:t>1</a:t>
            </a:r>
            <a:r>
              <a:rPr>
                <a:latin typeface="Courier"/>
              </a:rPr>
              <a:t>).tolist())</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Deux erreurs d’unité, et une seule est visible — En R</a:t>
            </a:r>
          </a:p>
        </p:txBody>
      </p:sp>
      <p:sp>
        <p:nvSpPr>
          <p:cNvPr id="3" name="Content Placeholder 2"/>
          <p:cNvSpPr>
            <a:spLocks noGrp="1"/>
          </p:cNvSpPr>
          <p:nvPr>
            <p:ph idx="1"/>
          </p:nvPr>
        </p:nvSpPr>
        <p:spPr/>
        <p:txBody>
          <a:bodyPr/>
          <a:lstStyle/>
          <a:p>
            <a:pPr lvl="0" indent="0">
              <a:buNone/>
            </a:pPr>
            <a:r>
              <a:rPr>
                <a:latin typeface="Courier"/>
              </a:rPr>
              <a:t>households </a:t>
            </a:r>
            <a:r>
              <a:rPr>
                <a:solidFill>
                  <a:srgbClr val="4070A0"/>
                </a:solidFill>
                <a:latin typeface="Courier"/>
              </a:rPr>
              <a:t>|&gt;</a:t>
            </a:r>
            <a:r>
              <a:rPr>
                <a:latin typeface="Courier"/>
              </a:rPr>
              <a:t> </a:t>
            </a:r>
            <a:r>
              <a:rPr>
                <a:solidFill>
                  <a:srgbClr val="06287E"/>
                </a:solidFill>
                <a:latin typeface="Courier"/>
              </a:rPr>
              <a:t>slice_max</a:t>
            </a:r>
            <a:r>
              <a:rPr>
                <a:latin typeface="Courier"/>
              </a:rPr>
              <a:t>(litres_per_person_day, </a:t>
            </a:r>
            <a:r>
              <a:rPr>
                <a:solidFill>
                  <a:srgbClr val="7D9029"/>
                </a:solidFill>
                <a:latin typeface="Courier"/>
              </a:rPr>
              <a:t>n =</a:t>
            </a:r>
            <a:r>
              <a:rPr>
                <a:latin typeface="Courier"/>
              </a:rPr>
              <a:t> </a:t>
            </a:r>
            <a:r>
              <a:rPr>
                <a:solidFill>
                  <a:srgbClr val="40A070"/>
                </a:solidFill>
                <a:latin typeface="Courier"/>
              </a:rPr>
              <a:t>8</a:t>
            </a:r>
            <a:r>
              <a:rPr>
                <a:latin typeface="Courier"/>
              </a:rPr>
              <a:t>) </a:t>
            </a:r>
            <a:r>
              <a:rPr>
                <a:solidFill>
                  <a:srgbClr val="4070A0"/>
                </a:solidFill>
                <a:latin typeface="Courier"/>
              </a:rPr>
              <a:t>|&gt;</a:t>
            </a:r>
            <a:br/>
            <a:r>
              <a:rPr>
                <a:latin typeface="Courier"/>
              </a:rPr>
              <a:t>  </a:t>
            </a:r>
            <a:r>
              <a:rPr>
                <a:solidFill>
                  <a:srgbClr val="06287E"/>
                </a:solidFill>
                <a:latin typeface="Courier"/>
              </a:rPr>
              <a:t>select</a:t>
            </a:r>
            <a:r>
              <a:rPr>
                <a:latin typeface="Courier"/>
              </a:rPr>
              <a:t>(household_id, household_size, litres_per_person_day)</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Deux erreurs d’unité, et une seule est visible — En Python</a:t>
            </a:r>
          </a:p>
        </p:txBody>
      </p:sp>
      <p:sp>
        <p:nvSpPr>
          <p:cNvPr id="3" name="Content Placeholder 2"/>
          <p:cNvSpPr>
            <a:spLocks noGrp="1"/>
          </p:cNvSpPr>
          <p:nvPr>
            <p:ph idx="1"/>
          </p:nvPr>
        </p:nvSpPr>
        <p:spPr/>
        <p:txBody>
          <a:bodyPr/>
          <a:lstStyle/>
          <a:p>
            <a:pPr lvl="0" indent="0">
              <a:buNone/>
            </a:pPr>
            <a:r>
              <a:rPr>
                <a:latin typeface="Courier"/>
              </a:rPr>
              <a:t>suspect </a:t>
            </a:r>
            <a:r>
              <a:rPr>
                <a:solidFill>
                  <a:srgbClr val="666666"/>
                </a:solidFill>
                <a:latin typeface="Courier"/>
              </a:rPr>
              <a:t>=</a:t>
            </a:r>
            <a:r>
              <a:rPr>
                <a:latin typeface="Courier"/>
              </a:rPr>
              <a:t> households[litres </a:t>
            </a:r>
            <a:r>
              <a:rPr>
                <a:solidFill>
                  <a:srgbClr val="666666"/>
                </a:solidFill>
                <a:latin typeface="Courier"/>
              </a:rPr>
              <a:t>&gt;</a:t>
            </a:r>
            <a:r>
              <a:rPr>
                <a:latin typeface="Courier"/>
              </a:rPr>
              <a:t> </a:t>
            </a:r>
            <a:r>
              <a:rPr>
                <a:solidFill>
                  <a:srgbClr val="40A070"/>
                </a:solidFill>
                <a:latin typeface="Courier"/>
              </a:rPr>
              <a:t>80</a:t>
            </a:r>
            <a:r>
              <a:rPr>
                <a:latin typeface="Courier"/>
              </a:rPr>
              <a:t>]</a:t>
            </a:r>
            <a:br/>
            <a:r>
              <a:rPr>
                <a:latin typeface="Courier"/>
              </a:rPr>
              <a:t>recovered </a:t>
            </a:r>
            <a:r>
              <a:rPr>
                <a:solidFill>
                  <a:srgbClr val="666666"/>
                </a:solidFill>
                <a:latin typeface="Courier"/>
              </a:rPr>
              <a:t>=</a:t>
            </a:r>
            <a:r>
              <a:rPr>
                <a:latin typeface="Courier"/>
              </a:rPr>
              <a:t> suspect[</a:t>
            </a:r>
            <a:r>
              <a:rPr>
                <a:solidFill>
                  <a:srgbClr val="4070A0"/>
                </a:solidFill>
                <a:latin typeface="Courier"/>
              </a:rPr>
              <a:t>"litres_per_person_day"</a:t>
            </a:r>
            <a:r>
              <a:rPr>
                <a:latin typeface="Courier"/>
              </a:rPr>
              <a:t>] </a:t>
            </a:r>
            <a:r>
              <a:rPr>
                <a:solidFill>
                  <a:srgbClr val="666666"/>
                </a:solidFill>
                <a:latin typeface="Courier"/>
              </a:rPr>
              <a:t>/</a:t>
            </a:r>
            <a:r>
              <a:rPr>
                <a:latin typeface="Courier"/>
              </a:rPr>
              <a:t> suspect[</a:t>
            </a:r>
            <a:r>
              <a:rPr>
                <a:solidFill>
                  <a:srgbClr val="4070A0"/>
                </a:solidFill>
                <a:latin typeface="Courier"/>
              </a:rPr>
              <a:t>"household_size"</a:t>
            </a:r>
            <a:r>
              <a:rPr>
                <a:latin typeface="Courier"/>
              </a:rPr>
              <a:t>]</a:t>
            </a:r>
            <a:br/>
            <a:r>
              <a:rPr>
                <a:solidFill>
                  <a:srgbClr val="008000"/>
                </a:solidFill>
                <a:latin typeface="Courier"/>
              </a:rPr>
              <a:t>print</a:t>
            </a:r>
            <a:r>
              <a:rPr>
                <a:latin typeface="Courier"/>
              </a:rPr>
              <a:t>(recovered.</a:t>
            </a:r>
            <a:r>
              <a:rPr>
                <a:solidFill>
                  <a:srgbClr val="008000"/>
                </a:solidFill>
                <a:latin typeface="Courier"/>
              </a:rPr>
              <a:t>round</a:t>
            </a:r>
            <a:r>
              <a:rPr>
                <a:latin typeface="Courier"/>
              </a:rPr>
              <a:t>(</a:t>
            </a:r>
            <a:r>
              <a:rPr>
                <a:solidFill>
                  <a:srgbClr val="40A070"/>
                </a:solidFill>
                <a:latin typeface="Courier"/>
              </a:rPr>
              <a:t>1</a:t>
            </a:r>
            <a:r>
              <a:rPr>
                <a:latin typeface="Courier"/>
              </a:rPr>
              <a:t>).describe())</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Deux erreurs d’unité, et une seule est visible — En R</a:t>
            </a:r>
          </a:p>
        </p:txBody>
      </p:sp>
      <p:sp>
        <p:nvSpPr>
          <p:cNvPr id="3" name="Content Placeholder 2"/>
          <p:cNvSpPr>
            <a:spLocks noGrp="1"/>
          </p:cNvSpPr>
          <p:nvPr>
            <p:ph idx="1"/>
          </p:nvPr>
        </p:nvSpPr>
        <p:spPr/>
        <p:txBody>
          <a:bodyPr/>
          <a:lstStyle/>
          <a:p>
            <a:pPr lvl="0" indent="0">
              <a:buNone/>
            </a:pPr>
            <a:r>
              <a:rPr>
                <a:latin typeface="Courier"/>
              </a:rPr>
              <a:t>households </a:t>
            </a:r>
            <a:r>
              <a:rPr>
                <a:solidFill>
                  <a:srgbClr val="4070A0"/>
                </a:solidFill>
                <a:latin typeface="Courier"/>
              </a:rPr>
              <a:t>|&gt;</a:t>
            </a:r>
            <a:br/>
            <a:r>
              <a:rPr>
                <a:latin typeface="Courier"/>
              </a:rPr>
              <a:t>  </a:t>
            </a:r>
            <a:r>
              <a:rPr>
                <a:solidFill>
                  <a:srgbClr val="06287E"/>
                </a:solidFill>
                <a:latin typeface="Courier"/>
              </a:rPr>
              <a:t>filter</a:t>
            </a:r>
            <a:r>
              <a:rPr>
                <a:latin typeface="Courier"/>
              </a:rPr>
              <a:t>(litres_per_person_day </a:t>
            </a:r>
            <a:r>
              <a:rPr>
                <a:solidFill>
                  <a:srgbClr val="4070A0"/>
                </a:solidFill>
                <a:latin typeface="Courier"/>
              </a:rPr>
              <a:t>&gt;</a:t>
            </a:r>
            <a:r>
              <a:rPr>
                <a:latin typeface="Courier"/>
              </a:rPr>
              <a:t> </a:t>
            </a:r>
            <a:r>
              <a:rPr>
                <a:solidFill>
                  <a:srgbClr val="40A070"/>
                </a:solidFill>
                <a:latin typeface="Courier"/>
              </a:rPr>
              <a:t>80</a:t>
            </a:r>
            <a:r>
              <a:rPr>
                <a:latin typeface="Courier"/>
              </a:rPr>
              <a:t>) </a:t>
            </a:r>
            <a:r>
              <a:rPr>
                <a:solidFill>
                  <a:srgbClr val="4070A0"/>
                </a:solidFill>
                <a:latin typeface="Courier"/>
              </a:rPr>
              <a:t>|&gt;</a:t>
            </a:r>
            <a:br/>
            <a:r>
              <a:rPr>
                <a:latin typeface="Courier"/>
              </a:rPr>
              <a:t>  </a:t>
            </a:r>
            <a:r>
              <a:rPr>
                <a:solidFill>
                  <a:srgbClr val="06287E"/>
                </a:solidFill>
                <a:latin typeface="Courier"/>
              </a:rPr>
              <a:t>mutate</a:t>
            </a:r>
            <a:r>
              <a:rPr>
                <a:latin typeface="Courier"/>
              </a:rPr>
              <a:t>(</a:t>
            </a:r>
            <a:r>
              <a:rPr>
                <a:solidFill>
                  <a:srgbClr val="7D9029"/>
                </a:solidFill>
                <a:latin typeface="Courier"/>
              </a:rPr>
              <a:t>recovered =</a:t>
            </a:r>
            <a:r>
              <a:rPr>
                <a:latin typeface="Courier"/>
              </a:rPr>
              <a:t> litres_per_person_day </a:t>
            </a:r>
            <a:r>
              <a:rPr>
                <a:solidFill>
                  <a:srgbClr val="4070A0"/>
                </a:solidFill>
                <a:latin typeface="Courier"/>
              </a:rPr>
              <a:t>/</a:t>
            </a:r>
            <a:r>
              <a:rPr>
                <a:latin typeface="Courier"/>
              </a:rPr>
              <a:t> household_size)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7D9029"/>
                </a:solidFill>
                <a:latin typeface="Courier"/>
              </a:rPr>
              <a:t>min =</a:t>
            </a:r>
            <a:r>
              <a:rPr>
                <a:latin typeface="Courier"/>
              </a:rPr>
              <a:t> </a:t>
            </a:r>
            <a:r>
              <a:rPr>
                <a:solidFill>
                  <a:srgbClr val="06287E"/>
                </a:solidFill>
                <a:latin typeface="Courier"/>
              </a:rPr>
              <a:t>min</a:t>
            </a:r>
            <a:r>
              <a:rPr>
                <a:latin typeface="Courier"/>
              </a:rPr>
              <a:t>(recovered), </a:t>
            </a:r>
            <a:r>
              <a:rPr>
                <a:solidFill>
                  <a:srgbClr val="7D9029"/>
                </a:solidFill>
                <a:latin typeface="Courier"/>
              </a:rPr>
              <a:t>max =</a:t>
            </a:r>
            <a:r>
              <a:rPr>
                <a:latin typeface="Courier"/>
              </a:rPr>
              <a:t> </a:t>
            </a:r>
            <a:r>
              <a:rPr>
                <a:solidFill>
                  <a:srgbClr val="06287E"/>
                </a:solidFill>
                <a:latin typeface="Courier"/>
              </a:rPr>
              <a:t>max</a:t>
            </a:r>
            <a:r>
              <a:rPr>
                <a:latin typeface="Courier"/>
              </a:rPr>
              <a:t>(recovered))</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Deux erreurs d’unité, et une seule est visible</a:t>
            </a:r>
          </a:p>
        </p:txBody>
      </p:sp>
      <p:sp>
        <p:nvSpPr>
          <p:cNvPr id="3" name="Content Placeholder 2"/>
          <p:cNvSpPr>
            <a:spLocks noGrp="1"/>
          </p:cNvSpPr>
          <p:nvPr>
            <p:ph idx="1"/>
          </p:nvPr>
        </p:nvSpPr>
        <p:spPr/>
        <p:txBody>
          <a:bodyPr/>
          <a:lstStyle/>
          <a:p>
            <a:pPr lvl="0"/>
            <a:r>
              <a:rPr/>
              <a:t>La seconde erreur est la dangereuse — parce qu’elle rend une valeur plus petite et non plus grande</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Deux erreurs d’unité, et une seule est visible — En Python</a:t>
            </a:r>
          </a:p>
        </p:txBody>
      </p:sp>
      <p:sp>
        <p:nvSpPr>
          <p:cNvPr id="3" name="Content Placeholder 2"/>
          <p:cNvSpPr>
            <a:spLocks noGrp="1"/>
          </p:cNvSpPr>
          <p:nvPr>
            <p:ph idx="1"/>
          </p:nvPr>
        </p:nvSpPr>
        <p:spPr/>
        <p:txBody>
          <a:bodyPr/>
          <a:lstStyle/>
          <a:p>
            <a:pPr lvl="0" indent="0">
              <a:buNone/>
            </a:pPr>
            <a:r>
              <a:rPr>
                <a:latin typeface="Courier"/>
              </a:rPr>
              <a:t>short </a:t>
            </a:r>
            <a:r>
              <a:rPr>
                <a:solidFill>
                  <a:srgbClr val="666666"/>
                </a:solidFill>
                <a:latin typeface="Courier"/>
              </a:rPr>
              <a:t>=</a:t>
            </a:r>
            <a:r>
              <a:rPr>
                <a:latin typeface="Courier"/>
              </a:rPr>
              <a:t> households[households[</a:t>
            </a:r>
            <a:r>
              <a:rPr>
                <a:solidFill>
                  <a:srgbClr val="4070A0"/>
                </a:solidFill>
                <a:latin typeface="Courier"/>
              </a:rPr>
              <a:t>"round_trip_minutes"</a:t>
            </a:r>
            <a:r>
              <a:rPr>
                <a:latin typeface="Courier"/>
              </a:rPr>
              <a:t>].between(</a:t>
            </a:r>
            <a:r>
              <a:rPr>
                <a:solidFill>
                  <a:srgbClr val="40A070"/>
                </a:solidFill>
                <a:latin typeface="Courier"/>
              </a:rPr>
              <a:t>1</a:t>
            </a:r>
            <a:r>
              <a:rPr>
                <a:latin typeface="Courier"/>
              </a:rPr>
              <a:t>, </a:t>
            </a:r>
            <a:r>
              <a:rPr>
                <a:solidFill>
                  <a:srgbClr val="40A070"/>
                </a:solidFill>
                <a:latin typeface="Courier"/>
              </a:rPr>
              <a:t>8</a:t>
            </a:r>
            <a:r>
              <a:rPr>
                <a:latin typeface="Courier"/>
              </a:rPr>
              <a:t>)]</a:t>
            </a:r>
            <a:br/>
            <a:r>
              <a:rPr>
                <a:solidFill>
                  <a:srgbClr val="008000"/>
                </a:solidFill>
                <a:latin typeface="Courier"/>
              </a:rPr>
              <a:t>print</a:t>
            </a:r>
            <a:r>
              <a:rPr>
                <a:latin typeface="Courier"/>
              </a:rPr>
              <a:t>(</a:t>
            </a:r>
            <a:r>
              <a:rPr>
                <a:solidFill>
                  <a:srgbClr val="BB6688"/>
                </a:solidFill>
                <a:latin typeface="Courier"/>
              </a:rPr>
              <a:t>f"</a:t>
            </a:r>
            <a:r>
              <a:rPr>
                <a:solidFill>
                  <a:srgbClr val="4070A0"/>
                </a:solidFill>
                <a:latin typeface="Courier"/>
              </a:rPr>
              <a:t>{</a:t>
            </a:r>
            <a:r>
              <a:rPr>
                <a:solidFill>
                  <a:srgbClr val="008000"/>
                </a:solidFill>
                <a:latin typeface="Courier"/>
              </a:rPr>
              <a:t>len</a:t>
            </a:r>
            <a:r>
              <a:rPr>
                <a:latin typeface="Courier"/>
              </a:rPr>
              <a:t>(short)</a:t>
            </a:r>
            <a:r>
              <a:rPr>
                <a:solidFill>
                  <a:srgbClr val="4070A0"/>
                </a:solidFill>
                <a:latin typeface="Courier"/>
              </a:rPr>
              <a:t>}</a:t>
            </a:r>
            <a:r>
              <a:rPr>
                <a:solidFill>
                  <a:srgbClr val="BB6688"/>
                </a:solidFill>
                <a:latin typeface="Courier"/>
              </a:rPr>
              <a:t> households report a round trip of 1 to 8 minutes"</a:t>
            </a:r>
            <a:r>
              <a:rPr>
                <a:latin typeface="Courier"/>
              </a:rPr>
              <a:t>)</a:t>
            </a:r>
            <a:br/>
            <a:r>
              <a:rPr>
                <a:solidFill>
                  <a:srgbClr val="008000"/>
                </a:solidFill>
                <a:latin typeface="Courier"/>
              </a:rPr>
              <a:t>print</a:t>
            </a:r>
            <a:r>
              <a:rPr>
                <a:latin typeface="Courier"/>
              </a:rPr>
              <a:t>(short[</a:t>
            </a:r>
            <a:r>
              <a:rPr>
                <a:solidFill>
                  <a:srgbClr val="4070A0"/>
                </a:solidFill>
                <a:latin typeface="Courier"/>
              </a:rPr>
              <a:t>"water_source"</a:t>
            </a:r>
            <a:r>
              <a:rPr>
                <a:latin typeface="Courier"/>
              </a:rPr>
              <a:t>].value_counts())</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Deux erreurs d’unité, et une seule est visible — En R</a:t>
            </a:r>
          </a:p>
        </p:txBody>
      </p:sp>
      <p:sp>
        <p:nvSpPr>
          <p:cNvPr id="3" name="Content Placeholder 2"/>
          <p:cNvSpPr>
            <a:spLocks noGrp="1"/>
          </p:cNvSpPr>
          <p:nvPr>
            <p:ph idx="1"/>
          </p:nvPr>
        </p:nvSpPr>
        <p:spPr/>
        <p:txBody>
          <a:bodyPr/>
          <a:lstStyle/>
          <a:p>
            <a:pPr lvl="0" indent="0">
              <a:buNone/>
            </a:pPr>
            <a:r>
              <a:rPr>
                <a:latin typeface="Courier"/>
              </a:rPr>
              <a:t>households </a:t>
            </a:r>
            <a:r>
              <a:rPr>
                <a:solidFill>
                  <a:srgbClr val="4070A0"/>
                </a:solidFill>
                <a:latin typeface="Courier"/>
              </a:rPr>
              <a:t>|&gt;</a:t>
            </a:r>
            <a:r>
              <a:rPr>
                <a:latin typeface="Courier"/>
              </a:rPr>
              <a:t> </a:t>
            </a:r>
            <a:r>
              <a:rPr>
                <a:solidFill>
                  <a:srgbClr val="06287E"/>
                </a:solidFill>
                <a:latin typeface="Courier"/>
              </a:rPr>
              <a:t>filter</a:t>
            </a:r>
            <a:r>
              <a:rPr>
                <a:latin typeface="Courier"/>
              </a:rPr>
              <a:t>(</a:t>
            </a:r>
            <a:r>
              <a:rPr>
                <a:solidFill>
                  <a:srgbClr val="06287E"/>
                </a:solidFill>
                <a:latin typeface="Courier"/>
              </a:rPr>
              <a:t>between</a:t>
            </a:r>
            <a:r>
              <a:rPr>
                <a:latin typeface="Courier"/>
              </a:rPr>
              <a:t>(round_trip_minutes, </a:t>
            </a:r>
            <a:r>
              <a:rPr>
                <a:solidFill>
                  <a:srgbClr val="40A070"/>
                </a:solidFill>
                <a:latin typeface="Courier"/>
              </a:rPr>
              <a:t>1</a:t>
            </a:r>
            <a:r>
              <a:rPr>
                <a:latin typeface="Courier"/>
              </a:rPr>
              <a:t>, </a:t>
            </a:r>
            <a:r>
              <a:rPr>
                <a:solidFill>
                  <a:srgbClr val="40A070"/>
                </a:solidFill>
                <a:latin typeface="Courier"/>
              </a:rPr>
              <a:t>8</a:t>
            </a:r>
            <a:r>
              <a:rPr>
                <a:latin typeface="Courier"/>
              </a:rPr>
              <a:t>)) </a:t>
            </a:r>
            <a:r>
              <a:rPr>
                <a:solidFill>
                  <a:srgbClr val="4070A0"/>
                </a:solidFill>
                <a:latin typeface="Courier"/>
              </a:rPr>
              <a:t>|&gt;</a:t>
            </a:r>
            <a:r>
              <a:rPr>
                <a:latin typeface="Courier"/>
              </a:rPr>
              <a:t> </a:t>
            </a:r>
            <a:r>
              <a:rPr>
                <a:solidFill>
                  <a:srgbClr val="06287E"/>
                </a:solidFill>
                <a:latin typeface="Courier"/>
              </a:rPr>
              <a:t>count</a:t>
            </a:r>
            <a:r>
              <a:rPr>
                <a:latin typeface="Courier"/>
              </a:rPr>
              <a:t>(water_source)</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Deux erreurs d’unité, et une seule est visible</a:t>
            </a:r>
          </a:p>
        </p:txBody>
      </p:sp>
      <p:sp>
        <p:nvSpPr>
          <p:cNvPr id="3" name="Content Placeholder 2"/>
          <p:cNvSpPr>
            <a:spLocks noGrp="1"/>
          </p:cNvSpPr>
          <p:nvPr>
            <p:ph idx="1"/>
          </p:nvPr>
        </p:nvSpPr>
        <p:spPr/>
        <p:txBody>
          <a:bodyPr/>
          <a:lstStyle/>
          <a:p>
            <a:pPr lvl="0"/>
            <a:r>
              <a:rPr/>
              <a:t>Une erreur qui ramène une valeur dans la plage normale ne se trouve pas en cherchant des valeurs aberrantes — Elle se…</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L’attente est incluse dans l’aller-retour, et c’est un problème — En Python</a:t>
            </a:r>
          </a:p>
        </p:txBody>
      </p:sp>
      <p:sp>
        <p:nvSpPr>
          <p:cNvPr id="3" name="Content Placeholder 2"/>
          <p:cNvSpPr>
            <a:spLocks noGrp="1"/>
          </p:cNvSpPr>
          <p:nvPr>
            <p:ph idx="1"/>
          </p:nvPr>
        </p:nvSpPr>
        <p:spPr/>
        <p:txBody>
          <a:bodyPr/>
          <a:lstStyle/>
          <a:p>
            <a:pPr lvl="0" indent="0">
              <a:buNone/>
            </a:pPr>
            <a:r>
              <a:rPr>
                <a:solidFill>
                  <a:srgbClr val="008000"/>
                </a:solidFill>
                <a:latin typeface="Courier"/>
              </a:rPr>
              <a:t>print</a:t>
            </a:r>
            <a:r>
              <a:rPr>
                <a:latin typeface="Courier"/>
              </a:rPr>
              <a:t>(</a:t>
            </a:r>
            <a:r>
              <a:rPr>
                <a:solidFill>
                  <a:srgbClr val="4070A0"/>
                </a:solidFill>
                <a:latin typeface="Courier"/>
              </a:rPr>
              <a:t>"round_trip_minutes includes walking, queueing and return."</a:t>
            </a:r>
            <a:r>
              <a:rPr>
                <a:latin typeface="Courier"/>
              </a:rPr>
              <a:t>)</a:t>
            </a:r>
            <a:br/>
            <a:r>
              <a:rPr>
                <a:solidFill>
                  <a:srgbClr val="008000"/>
                </a:solidFill>
                <a:latin typeface="Courier"/>
              </a:rPr>
              <a:t>print</a:t>
            </a:r>
            <a:r>
              <a:rPr>
                <a:latin typeface="Courier"/>
              </a:rPr>
              <a:t>(</a:t>
            </a:r>
            <a:r>
              <a:rPr>
                <a:solidFill>
                  <a:srgbClr val="BB6688"/>
                </a:solidFill>
                <a:latin typeface="Courier"/>
              </a:rPr>
              <a:t>f"over 30 minutes: </a:t>
            </a:r>
            <a:r>
              <a:rPr>
                <a:solidFill>
                  <a:srgbClr val="4070A0"/>
                </a:solidFill>
                <a:latin typeface="Courier"/>
              </a:rPr>
              <a:t>{</a:t>
            </a:r>
            <a:r>
              <a:rPr>
                <a:latin typeface="Courier"/>
              </a:rPr>
              <a:t>(households[</a:t>
            </a:r>
            <a:r>
              <a:rPr>
                <a:solidFill>
                  <a:srgbClr val="4070A0"/>
                </a:solidFill>
                <a:latin typeface="Courier"/>
              </a:rPr>
              <a:t>'round_trip_minutes'</a:t>
            </a:r>
            <a:r>
              <a:rPr>
                <a:latin typeface="Courier"/>
              </a:rPr>
              <a:t>] </a:t>
            </a:r>
            <a:r>
              <a:rPr>
                <a:solidFill>
                  <a:srgbClr val="666666"/>
                </a:solidFill>
                <a:latin typeface="Courier"/>
              </a:rPr>
              <a:t>&gt;</a:t>
            </a:r>
            <a:r>
              <a:rPr>
                <a:latin typeface="Courier"/>
              </a:rPr>
              <a:t> </a:t>
            </a:r>
            <a:r>
              <a:rPr>
                <a:solidFill>
                  <a:srgbClr val="40A070"/>
                </a:solidFill>
                <a:latin typeface="Courier"/>
              </a:rPr>
              <a:t>30</a:t>
            </a:r>
            <a:r>
              <a:rPr>
                <a:latin typeface="Courier"/>
              </a:rPr>
              <a:t>)</a:t>
            </a:r>
            <a:r>
              <a:rPr>
                <a:solidFill>
                  <a:srgbClr val="4070A0"/>
                </a:solidFill>
                <a:latin typeface="Courier"/>
              </a:rPr>
              <a:t>.</a:t>
            </a:r>
            <a:r>
              <a:rPr>
                <a:latin typeface="Courier"/>
              </a:rPr>
              <a:t>mean()</a:t>
            </a:r>
            <a:r>
              <a:rPr>
                <a:solidFill>
                  <a:srgbClr val="4070A0"/>
                </a:solidFill>
                <a:latin typeface="Courier"/>
              </a:rPr>
              <a:t>:.1%}</a:t>
            </a:r>
            <a:r>
              <a:rPr>
                <a:solidFill>
                  <a:srgbClr val="BB6688"/>
                </a:solidFill>
                <a:latin typeface="Courier"/>
              </a:rPr>
              <a:t>"</a:t>
            </a:r>
            <a:r>
              <a:rPr>
                <a:latin typeface="Courier"/>
              </a:rPr>
              <a:t>)</a:t>
            </a:r>
            <a:br/>
            <a:r>
              <a:rPr>
                <a:solidFill>
                  <a:srgbClr val="008000"/>
                </a:solidFill>
                <a:latin typeface="Courier"/>
              </a:rPr>
              <a:t>print</a:t>
            </a:r>
            <a:r>
              <a:rPr>
                <a:latin typeface="Courier"/>
              </a:rPr>
              <a:t>(</a:t>
            </a:r>
            <a:r>
              <a:rPr>
                <a:solidFill>
                  <a:srgbClr val="4070A0"/>
                </a:solidFill>
                <a:latin typeface="Courier"/>
              </a:rPr>
              <a:t>"Queue time alone: not collected. Recommend adding it to the next round."</a:t>
            </a:r>
            <a:r>
              <a:rPr>
                <a:latin typeface="Courier"/>
              </a:rPr>
              <a:t>)</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L’attente est incluse dans l’aller-retour, et c’est un problème — En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One line in the limitations section beats a queue statistic that is a walk.</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distance n’est pas du tout dans le fichier</a:t>
            </a:r>
          </a:p>
        </p:txBody>
      </p:sp>
      <p:sp>
        <p:nvSpPr>
          <p:cNvPr id="3" name="Content Placeholder 2"/>
          <p:cNvSpPr>
            <a:spLocks noGrp="1"/>
          </p:cNvSpPr>
          <p:nvPr>
            <p:ph idx="1"/>
          </p:nvPr>
        </p:nvSpPr>
        <p:spPr/>
        <p:txBody>
          <a:bodyPr/>
          <a:lstStyle/>
          <a:p>
            <a:pPr lvl="0"/>
            <a:r>
              <a:rPr/>
              <a:t>Là où un standard nomme une unité dont vous ne disposez pas, rapportez le proxy sous son propre nom — Rapporter le…</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Rapportez la distribution face au seuil — Exemple</a:t>
            </a:r>
          </a:p>
        </p:txBody>
      </p:sp>
      <p:sp>
        <p:nvSpPr>
          <p:cNvPr id="3" name="Content Placeholder 2"/>
          <p:cNvSpPr>
            <a:spLocks noGrp="1"/>
          </p:cNvSpPr>
          <p:nvPr>
            <p:ph idx="1"/>
          </p:nvPr>
        </p:nvSpPr>
        <p:spPr/>
        <p:txBody>
          <a:bodyPr/>
          <a:lstStyle/>
          <a:p>
            <a:pPr lvl="0" indent="0">
              <a:buNone/>
            </a:pPr>
            <a:r>
              <a:rPr>
                <a:latin typeface="Courier"/>
              </a:rPr>
              <a:t>Water quantity, 2,403 households
  Median                       23.7 L/person/day
  Below Sphere minimum (15 L)  13.4%    323 households
  Below 7.5 L                   2.2%     54 households
  Collection time
  Over 30 minutes              39.3%    944 households
  Queue time not separated from walking time in this round.
  Distance not recorded; time is the proxy and is not equivalent.
  11 records held household total litres in the per-person column and were
  corrected; 11 held collection time in hours and were corrected.</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a:r>
              <a:rPr/>
              <a:t>La quantité et le temps disent si l’eau est arrivée et à quel prix d’effort.</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indent="0" marL="0">
              <a:buNone/>
            </a:pPr>
            <a:r>
              <a:rPr/>
              <a:t>Lire la leçon complète, avec le code exécutable</a:t>
            </a:r>
          </a:p>
          <a:p>
            <a:pPr lvl="0" indent="0" marL="0">
              <a:buNone/>
            </a:pPr>
            <a:r>
              <a:rPr>
                <a:hlinkClick r:id="rId2"/>
              </a:rPr>
              <a:t>https://data-analysis.cassion.dev/fr/cours/wash-analysis/wash-03-quantity-queue-and-distance</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Quinze litres, trente minutes, cinq cents mètres</dc:title>
  <dc:creator>Pierre Robentz Cassion</dc:creator>
  <cp:keywords/>
  <dcterms:created xsi:type="dcterms:W3CDTF">2026-07-28T00:00:00Z</dcterms:created>
  <dcterms:modified xsi:type="dcterms:W3CDTF">2026-07-28T00:00:00Z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Leçon 3 sur 8</vt:lpwstr>
  </property>
  <property fmtid="{D5CDD505-2E9C-101B-9397-08002B2CF9AE}" pid="3" name="subtitle">
    <vt:lpwstr>13,4 % de ces ménages passent sous le minimum Sphère de quantité. Deux des colonnes qui produisent ce nombre portent des erreurs d’unité, et l’une d’elles fait monter un ménage d’un échelon plutôt que sortir d’un graphique.</vt:lpwstr>
  </property>
</Properties>
</file>