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 coli was tested on 33.4% of households, chlorine on 40.0%, and both on 13.3%. In the water point register, 271 chlorine readings are the string “&lt;0.1” — and dropping them raises apparent compliance by sixteen points.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Water quality is expensive to measure. A survey that interviews 2,403 households tests a fraction of them, and every quality indicator therefore runs on a different denominator from every access indicator.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802 households for E. coli, 961 for chlorine, and 320 for both. The last number is the one that matters: any question relating the two runs on 13.3% of the survey, and an interval on it will be wide. Print the analysable n for every quality figure, in the table rather than in a footnote. A quality percentage next to an access percentage on the same row reads as the same denominator, and here it never is.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the classes, not a mean. E. coli counts are heavily skewed and a mean of 14 CFU/100 mL describes nothing — the classes are what the guideline is written in and what a decision is taken 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Source type predicts quality strongly, and 38.9% of households on an improved source still have detectable E. coli. Lesson 1 said the top rung needs freedom from contamination as well as an improved source; this is the number that shows why it is a separate condition rather than a formality.</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water point register measures chlorine in the field, and the kit has a detection limit.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811 visits carry a reading and 271 of them are the string </a:t>
            </a:r>
            <a:r>
              <a:rPr>
                <a:latin typeface="Courier"/>
              </a:rPr>
              <a:t>\&lt;0.1</a:t>
            </a:r>
            <a:r>
              <a:rPr/>
              <a:t>. That is a measurement: the true value lies between zero and the detection limit. It is not a missing value, and the two things it is usually turned into are both wrong.</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30.9% against 46.5%. Dropping the censored readings raises apparent compliance with the chlorination target by nearly sixteen points, and it does it in exactly one direction — every censored value is a failure, so removing them removes only failures. </a:t>
            </a:r>
            <a:r>
              <a:rPr>
                <a:latin typeface="Courier"/>
              </a:rPr>
              <a:t>pd.to_numeric(..., errors="coerce")</a:t>
            </a:r>
            <a:r>
              <a:rPr/>
              <a:t> does this silently and looks like a type fix.</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options, in order of preference for this indicator. Classify rather than average. The target is a range, so a censored reading answers the question perfectly: </a:t>
            </a:r>
            <a:r>
              <a:rPr>
                <a:latin typeface="Courier"/>
              </a:rPr>
              <a:t>\&lt;0.1</a:t>
            </a:r>
            <a:r>
              <a:rPr/>
              <a:t> is below 0.2 and therefore non-compliant. Compliance is computable on all 811 readings with no substitution at all. Substitute the limit, or half of it, if you genuinely need a mean. State which you used — </a:t>
            </a:r>
            <a:r>
              <a:rPr>
                <a:latin typeface="Courier"/>
              </a:rPr>
              <a:t>LOD/2</a:t>
            </a:r>
            <a:r>
              <a:rPr/>
              <a:t> is the common convention — and report how many values it applied to. Report the share below the limit as its own number. 33.4% of these readings are below detection, which is a finding about chlorination practice rather than a nuisance in the data.</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Never let a detection limit shrink a denominator. It is the single most common way a water quality report becomes optimistic, and it survives review because the arithmetic on the remaining values is correct.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533 households report treating their water and have no chlorine measurement. The cleaning course established what this is — missingness that correlates with the thing being measured — and the consequence here is specific: dropping those rows removes households that treat their water more often than average, so the tested subsample is not representative of the survey it came from.</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Its own block, its own denominators, its own limitation. A quality figure placed in a table of access figures will be read against their denominator, and nothing in the layout will stop it.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so far is a cross-section: what was true on the day someone called. The next unit is the register that visits the same water points twelve times, and the first thing it does is turn one functionality rate into three.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wash-analysis/wash-04-water-quali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Tested on a third, censored on a fifth</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E. coli was tested on 33.4% of households, chlorine on 40.0%, and both on 13.3%. In the water point register, 271 chlorine readings are the string “&lt;0.1” — and dropping them raises apparent compliance by sixteen points.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denominator changes, and the report usually does not</a:t>
            </a:r>
          </a:p>
          <a:p>
            <a:pPr lvl="0"/>
            <a:r>
              <a:rPr/>
              <a:t>The JMP risk classes</a:t>
            </a:r>
          </a:p>
          <a:p>
            <a:pPr lvl="0"/>
            <a:r>
              <a:rPr/>
              <a:t>Improved is not safe, and this is where you can prove it</a:t>
            </a:r>
          </a:p>
          <a:p>
            <a:pPr lvl="0"/>
            <a:r>
              <a:rPr/>
              <a:t>The censored value, and why it is not missing</a:t>
            </a:r>
          </a:p>
          <a:p>
            <a:pPr lvl="0"/>
            <a:r>
              <a:rPr/>
              <a:t>What to do with a censored value</a:t>
            </a:r>
          </a:p>
          <a:p>
            <a:pPr lvl="0"/>
            <a:r>
              <a:rPr/>
              <a:t>The cross-field inconsistency worth naming</a:t>
            </a:r>
          </a:p>
          <a:p>
            <a:pPr lvl="0"/>
            <a:r>
              <a:rPr/>
              <a:t>Report it as its own block</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denominator changes, and the report usually does not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households </a:t>
            </a:r>
            <a:r>
              <a:rPr>
                <a:solidFill>
                  <a:srgbClr val="666666"/>
                </a:solidFill>
                <a:latin typeface="Courier"/>
              </a:rPr>
              <a:t>=</a:t>
            </a:r>
            <a:r>
              <a:rPr>
                <a:latin typeface="Courier"/>
              </a:rPr>
              <a:t> pd.read_csv(</a:t>
            </a:r>
            <a:r>
              <a:rPr>
                <a:solidFill>
                  <a:srgbClr val="4070A0"/>
                </a:solidFill>
                <a:latin typeface="Courier"/>
              </a:rPr>
              <a:t>"wash-household-survey-2024.v1.csv"</a:t>
            </a:r>
            <a:r>
              <a:rPr>
                <a:latin typeface="Courier"/>
              </a:rPr>
              <a:t>)</a:t>
            </a:r>
            <a:br/>
            <a:br/>
            <a:r>
              <a:rPr>
                <a:latin typeface="Courier"/>
              </a:rPr>
              <a:t>ecoli </a:t>
            </a:r>
            <a:r>
              <a:rPr>
                <a:solidFill>
                  <a:srgbClr val="666666"/>
                </a:solidFill>
                <a:latin typeface="Courier"/>
              </a:rPr>
              <a:t>=</a:t>
            </a:r>
            <a:r>
              <a:rPr>
                <a:latin typeface="Courier"/>
              </a:rPr>
              <a:t> households[</a:t>
            </a:r>
            <a:r>
              <a:rPr>
                <a:solidFill>
                  <a:srgbClr val="4070A0"/>
                </a:solidFill>
                <a:latin typeface="Courier"/>
              </a:rPr>
              <a:t>"ecoli_cfu_100ml"</a:t>
            </a:r>
            <a:r>
              <a:rPr>
                <a:latin typeface="Courier"/>
              </a:rPr>
              <a:t>].notna()</a:t>
            </a:r>
            <a:br/>
            <a:r>
              <a:rPr>
                <a:latin typeface="Courier"/>
              </a:rPr>
              <a:t>chlorine </a:t>
            </a:r>
            <a:r>
              <a:rPr>
                <a:solidFill>
                  <a:srgbClr val="666666"/>
                </a:solidFill>
                <a:latin typeface="Courier"/>
              </a:rPr>
              <a:t>=</a:t>
            </a:r>
            <a:r>
              <a:rPr>
                <a:latin typeface="Courier"/>
              </a:rPr>
              <a:t> households[</a:t>
            </a:r>
            <a:r>
              <a:rPr>
                <a:solidFill>
                  <a:srgbClr val="4070A0"/>
                </a:solidFill>
                <a:latin typeface="Courier"/>
              </a:rPr>
              <a:t>"free_residual_chlorine_mgl"</a:t>
            </a:r>
            <a:r>
              <a:rPr>
                <a:latin typeface="Courier"/>
              </a:rPr>
              <a:t>].notna()</a:t>
            </a:r>
            <a:br/>
            <a:br/>
            <a:r>
              <a:rPr>
                <a:solidFill>
                  <a:srgbClr val="008000"/>
                </a:solidFill>
                <a:latin typeface="Courier"/>
              </a:rPr>
              <a:t>print</a:t>
            </a:r>
            <a:r>
              <a:rPr>
                <a:latin typeface="Courier"/>
              </a:rPr>
              <a:t>(</a:t>
            </a:r>
            <a:r>
              <a:rPr>
                <a:solidFill>
                  <a:srgbClr val="BB6688"/>
                </a:solidFill>
                <a:latin typeface="Courier"/>
              </a:rPr>
              <a:t>f"E. coli tested:   </a:t>
            </a:r>
            <a:r>
              <a:rPr>
                <a:solidFill>
                  <a:srgbClr val="4070A0"/>
                </a:solidFill>
                <a:latin typeface="Courier"/>
              </a:rPr>
              <a:t>{</a:t>
            </a:r>
            <a:r>
              <a:rPr>
                <a:latin typeface="Courier"/>
              </a:rPr>
              <a:t>ecoli</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 = </a:t>
            </a:r>
            <a:r>
              <a:rPr>
                <a:solidFill>
                  <a:srgbClr val="4070A0"/>
                </a:solidFill>
                <a:latin typeface="Courier"/>
              </a:rPr>
              <a:t>{</a:t>
            </a:r>
            <a:r>
              <a:rPr>
                <a:latin typeface="Courier"/>
              </a:rPr>
              <a:t>ecoli</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f"chlorine tested:  </a:t>
            </a:r>
            <a:r>
              <a:rPr>
                <a:solidFill>
                  <a:srgbClr val="4070A0"/>
                </a:solidFill>
                <a:latin typeface="Courier"/>
              </a:rPr>
              <a:t>{</a:t>
            </a:r>
            <a:r>
              <a:rPr>
                <a:latin typeface="Courier"/>
              </a:rPr>
              <a:t>chlorine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 = </a:t>
            </a:r>
            <a:r>
              <a:rPr>
                <a:solidFill>
                  <a:srgbClr val="4070A0"/>
                </a:solidFill>
                <a:latin typeface="Courier"/>
              </a:rPr>
              <a:t>{</a:t>
            </a:r>
            <a:r>
              <a:rPr>
                <a:latin typeface="Courier"/>
              </a:rPr>
              <a:t>chlorine</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f"both:             </a:t>
            </a:r>
            <a:r>
              <a:rPr>
                <a:solidFill>
                  <a:srgbClr val="4070A0"/>
                </a:solidFill>
                <a:latin typeface="Courier"/>
              </a:rPr>
              <a:t>{</a:t>
            </a:r>
            <a:r>
              <a:rPr>
                <a:latin typeface="Courier"/>
              </a:rPr>
              <a:t>(ecoli </a:t>
            </a:r>
            <a:r>
              <a:rPr>
                <a:solidFill>
                  <a:srgbClr val="666666"/>
                </a:solidFill>
                <a:latin typeface="Courier"/>
              </a:rPr>
              <a:t>&amp;</a:t>
            </a:r>
            <a:r>
              <a:rPr>
                <a:latin typeface="Courier"/>
              </a:rPr>
              <a:t> chlorine)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:&gt;5}</a:t>
            </a:r>
            <a:r>
              <a:rPr>
                <a:solidFill>
                  <a:srgbClr val="BB6688"/>
                </a:solidFill>
                <a:latin typeface="Courier"/>
              </a:rPr>
              <a:t> = </a:t>
            </a:r>
            <a:r>
              <a:rPr>
                <a:solidFill>
                  <a:srgbClr val="4070A0"/>
                </a:solidFill>
                <a:latin typeface="Courier"/>
              </a:rPr>
              <a:t>{</a:t>
            </a:r>
            <a:r>
              <a:rPr>
                <a:latin typeface="Courier"/>
              </a:rPr>
              <a:t>(ecoli </a:t>
            </a:r>
            <a:r>
              <a:rPr>
                <a:solidFill>
                  <a:srgbClr val="666666"/>
                </a:solidFill>
                <a:latin typeface="Courier"/>
              </a:rPr>
              <a:t>&amp;</a:t>
            </a:r>
            <a:r>
              <a:rPr>
                <a:latin typeface="Courier"/>
              </a:rPr>
              <a:t> chlorine)</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denominator changes, and the report usually does not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households </a:t>
            </a:r>
            <a:r>
              <a:rPr>
                <a:solidFill>
                  <a:srgbClr val="4070A0"/>
                </a:solidFill>
                <a:latin typeface="Courier"/>
              </a:rPr>
              <a:t>|&gt;</a:t>
            </a: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ecoli =</a:t>
            </a:r>
            <a:r>
              <a:rPr>
                <a:latin typeface="Courier"/>
              </a:rPr>
              <a:t> </a:t>
            </a:r>
            <a:r>
              <a:rPr>
                <a:solidFill>
                  <a:srgbClr val="06287E"/>
                </a:solidFill>
                <a:latin typeface="Courier"/>
              </a:rPr>
              <a:t>mean</a:t>
            </a:r>
            <a:r>
              <a:rPr>
                <a:latin typeface="Courier"/>
              </a:rPr>
              <a:t>(</a:t>
            </a:r>
            <a:r>
              <a:rPr>
                <a:solidFill>
                  <a:srgbClr val="4070A0"/>
                </a:solidFill>
                <a:latin typeface="Courier"/>
              </a:rPr>
              <a:t>!</a:t>
            </a:r>
            <a:r>
              <a:rPr>
                <a:solidFill>
                  <a:srgbClr val="06287E"/>
                </a:solidFill>
                <a:latin typeface="Courier"/>
              </a:rPr>
              <a:t>is.na</a:t>
            </a:r>
            <a:r>
              <a:rPr>
                <a:latin typeface="Courier"/>
              </a:rPr>
              <a:t>(ecoli_cfu_100ml)),</a:t>
            </a:r>
            <a:br/>
            <a:r>
              <a:rPr>
                <a:latin typeface="Courier"/>
              </a:rPr>
              <a:t>  </a:t>
            </a:r>
            <a:r>
              <a:rPr>
                <a:solidFill>
                  <a:srgbClr val="7D9029"/>
                </a:solidFill>
                <a:latin typeface="Courier"/>
              </a:rPr>
              <a:t>chlorine =</a:t>
            </a:r>
            <a:r>
              <a:rPr>
                <a:latin typeface="Courier"/>
              </a:rPr>
              <a:t> </a:t>
            </a:r>
            <a:r>
              <a:rPr>
                <a:solidFill>
                  <a:srgbClr val="06287E"/>
                </a:solidFill>
                <a:latin typeface="Courier"/>
              </a:rPr>
              <a:t>mean</a:t>
            </a:r>
            <a:r>
              <a:rPr>
                <a:latin typeface="Courier"/>
              </a:rPr>
              <a:t>(</a:t>
            </a:r>
            <a:r>
              <a:rPr>
                <a:solidFill>
                  <a:srgbClr val="4070A0"/>
                </a:solidFill>
                <a:latin typeface="Courier"/>
              </a:rPr>
              <a:t>!</a:t>
            </a:r>
            <a:r>
              <a:rPr>
                <a:solidFill>
                  <a:srgbClr val="06287E"/>
                </a:solidFill>
                <a:latin typeface="Courier"/>
              </a:rPr>
              <a:t>is.na</a:t>
            </a:r>
            <a:r>
              <a:rPr>
                <a:latin typeface="Courier"/>
              </a:rPr>
              <a:t>(free_residual_chlorine_mgl)),</a:t>
            </a:r>
            <a:br/>
            <a:r>
              <a:rPr>
                <a:latin typeface="Courier"/>
              </a:rPr>
              <a:t>  </a:t>
            </a:r>
            <a:r>
              <a:rPr>
                <a:solidFill>
                  <a:srgbClr val="7D9029"/>
                </a:solidFill>
                <a:latin typeface="Courier"/>
              </a:rPr>
              <a:t>both =</a:t>
            </a:r>
            <a:r>
              <a:rPr>
                <a:latin typeface="Courier"/>
              </a:rPr>
              <a:t> </a:t>
            </a:r>
            <a:r>
              <a:rPr>
                <a:solidFill>
                  <a:srgbClr val="06287E"/>
                </a:solidFill>
                <a:latin typeface="Courier"/>
              </a:rPr>
              <a:t>mean</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is.na</a:t>
            </a:r>
            <a:r>
              <a:rPr>
                <a:latin typeface="Courier"/>
              </a:rPr>
              <a:t>(free_residual_chlorine_mgl))</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denominator changes, and the report usually does not</a:t>
            </a:r>
          </a:p>
        </p:txBody>
      </p:sp>
      <p:sp>
        <p:nvSpPr>
          <p:cNvPr id="3" name="Content Placeholder 2"/>
          <p:cNvSpPr>
            <a:spLocks noGrp="1"/>
          </p:cNvSpPr>
          <p:nvPr>
            <p:ph idx="1"/>
          </p:nvPr>
        </p:nvSpPr>
        <p:spPr/>
        <p:txBody>
          <a:bodyPr/>
          <a:lstStyle/>
          <a:p>
            <a:pPr lvl="0"/>
            <a:r>
              <a:rPr/>
              <a:t>802 households for E. coli, 961 for chlorine, and 320 for both — The last number is the one that matters: any question…</a:t>
            </a:r>
          </a:p>
          <a:p>
            <a:pPr lvl="0"/>
            <a:r>
              <a:rPr/>
              <a:t>Print the analysable n for every quality figure — in the table rather than in a footnote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JMP risk classes — In Python</a:t>
            </a:r>
          </a:p>
        </p:txBody>
      </p:sp>
      <p:sp>
        <p:nvSpPr>
          <p:cNvPr id="3" name="Content Placeholder 2"/>
          <p:cNvSpPr>
            <a:spLocks noGrp="1"/>
          </p:cNvSpPr>
          <p:nvPr>
            <p:ph idx="1"/>
          </p:nvPr>
        </p:nvSpPr>
        <p:spPr/>
        <p:txBody>
          <a:bodyPr/>
          <a:lstStyle/>
          <a:p>
            <a:pPr lvl="0" indent="0">
              <a:buNone/>
            </a:pPr>
            <a:r>
              <a:rPr>
                <a:latin typeface="Courier"/>
              </a:rPr>
              <a:t>tested </a:t>
            </a:r>
            <a:r>
              <a:rPr>
                <a:solidFill>
                  <a:srgbClr val="666666"/>
                </a:solidFill>
                <a:latin typeface="Courier"/>
              </a:rPr>
              <a:t>=</a:t>
            </a:r>
            <a:r>
              <a:rPr>
                <a:latin typeface="Courier"/>
              </a:rPr>
              <a:t> households[ecoli]</a:t>
            </a:r>
            <a:br/>
            <a:r>
              <a:rPr>
                <a:latin typeface="Courier"/>
              </a:rPr>
              <a:t>classes </a:t>
            </a:r>
            <a:r>
              <a:rPr>
                <a:solidFill>
                  <a:srgbClr val="666666"/>
                </a:solidFill>
                <a:latin typeface="Courier"/>
              </a:rPr>
              <a:t>=</a:t>
            </a:r>
            <a:r>
              <a:rPr>
                <a:latin typeface="Courier"/>
              </a:rPr>
              <a:t> pd.cut(</a:t>
            </a:r>
            <a:br/>
            <a:r>
              <a:rPr>
                <a:latin typeface="Courier"/>
              </a:rPr>
              <a:t>    tested[</a:t>
            </a:r>
            <a:r>
              <a:rPr>
                <a:solidFill>
                  <a:srgbClr val="4070A0"/>
                </a:solidFill>
                <a:latin typeface="Courier"/>
              </a:rPr>
              <a:t>"ecoli_cfu_100ml"</a:t>
            </a:r>
            <a:r>
              <a:rPr>
                <a:latin typeface="Courier"/>
              </a:rPr>
              <a:t>],</a:t>
            </a:r>
            <a:br/>
            <a:r>
              <a:rPr>
                <a:latin typeface="Courier"/>
              </a:rPr>
              <a:t>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A070"/>
                </a:solidFill>
                <a:latin typeface="Courier"/>
              </a:rPr>
              <a:t>10</a:t>
            </a:r>
            <a:r>
              <a:rPr>
                <a:latin typeface="Courier"/>
              </a:rPr>
              <a:t>, </a:t>
            </a:r>
            <a:r>
              <a:rPr>
                <a:solidFill>
                  <a:srgbClr val="40A070"/>
                </a:solidFill>
                <a:latin typeface="Courier"/>
              </a:rPr>
              <a:t>100</a:t>
            </a:r>
            <a:r>
              <a:rPr>
                <a:latin typeface="Courier"/>
              </a:rPr>
              <a:t>, </a:t>
            </a:r>
            <a:r>
              <a:rPr>
                <a:solidFill>
                  <a:srgbClr val="40A070"/>
                </a:solidFill>
                <a:latin typeface="Courier"/>
              </a:rPr>
              <a:t>10</a:t>
            </a:r>
            <a:r>
              <a:rPr>
                <a:solidFill>
                  <a:srgbClr val="666666"/>
                </a:solidFill>
                <a:latin typeface="Courier"/>
              </a:rPr>
              <a:t>**</a:t>
            </a:r>
            <a:r>
              <a:rPr>
                <a:solidFill>
                  <a:srgbClr val="40A070"/>
                </a:solidFill>
                <a:latin typeface="Courier"/>
              </a:rPr>
              <a:t>9</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"safe &lt;1"</a:t>
            </a:r>
            <a:r>
              <a:rPr>
                <a:latin typeface="Courier"/>
              </a:rPr>
              <a:t>, </a:t>
            </a:r>
            <a:r>
              <a:rPr>
                <a:solidFill>
                  <a:srgbClr val="4070A0"/>
                </a:solidFill>
                <a:latin typeface="Courier"/>
              </a:rPr>
              <a:t>"low 1-10"</a:t>
            </a:r>
            <a:r>
              <a:rPr>
                <a:latin typeface="Courier"/>
              </a:rPr>
              <a:t>, </a:t>
            </a:r>
            <a:r>
              <a:rPr>
                <a:solidFill>
                  <a:srgbClr val="4070A0"/>
                </a:solidFill>
                <a:latin typeface="Courier"/>
              </a:rPr>
              <a:t>"moderate 11-100"</a:t>
            </a:r>
            <a:r>
              <a:rPr>
                <a:latin typeface="Courier"/>
              </a:rPr>
              <a:t>, </a:t>
            </a:r>
            <a:r>
              <a:rPr>
                <a:solidFill>
                  <a:srgbClr val="4070A0"/>
                </a:solidFill>
                <a:latin typeface="Courier"/>
              </a:rPr>
              <a:t>"high &gt;100"</a:t>
            </a:r>
            <a:r>
              <a:rPr>
                <a:latin typeface="Courier"/>
              </a:rPr>
              <a:t>],</a:t>
            </a:r>
            <a:br/>
            <a:r>
              <a:rPr>
                <a:latin typeface="Courier"/>
              </a:rPr>
              <a:t>)</a:t>
            </a:r>
            <a:br/>
            <a:r>
              <a:rPr>
                <a:solidFill>
                  <a:srgbClr val="008000"/>
                </a:solidFill>
                <a:latin typeface="Courier"/>
              </a:rPr>
              <a:t>print</a:t>
            </a:r>
            <a:r>
              <a:rPr>
                <a:latin typeface="Courier"/>
              </a:rPr>
              <a:t>(classes.value_counts(normalize</a:t>
            </a:r>
            <a:r>
              <a:rPr>
                <a:solidFill>
                  <a:srgbClr val="666666"/>
                </a:solidFill>
                <a:latin typeface="Courier"/>
              </a:rPr>
              <a:t>=</a:t>
            </a:r>
            <a:r>
              <a:rPr>
                <a:solidFill>
                  <a:srgbClr val="19177C"/>
                </a:solidFill>
                <a:latin typeface="Courier"/>
              </a:rPr>
              <a:t>True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JMP risk classes — In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risk =</a:t>
            </a:r>
            <a:r>
              <a:rPr>
                <a:latin typeface="Courier"/>
              </a:rPr>
              <a:t> </a:t>
            </a:r>
            <a:r>
              <a:rPr>
                <a:solidFill>
                  <a:srgbClr val="06287E"/>
                </a:solidFill>
                <a:latin typeface="Courier"/>
              </a:rPr>
              <a:t>cut</a:t>
            </a:r>
            <a:r>
              <a:rPr>
                <a:latin typeface="Courier"/>
              </a:rPr>
              <a:t>(ecoli_cfu_100ml,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0</a:t>
            </a:r>
            <a:r>
              <a:rPr>
                <a:latin typeface="Courier"/>
              </a:rPr>
              <a:t>, </a:t>
            </a:r>
            <a:r>
              <a:rPr>
                <a:solidFill>
                  <a:srgbClr val="40A070"/>
                </a:solidFill>
                <a:latin typeface="Courier"/>
              </a:rPr>
              <a:t>10</a:t>
            </a:r>
            <a:r>
              <a:rPr>
                <a:latin typeface="Courier"/>
              </a:rPr>
              <a:t>, </a:t>
            </a:r>
            <a:r>
              <a:rPr>
                <a:solidFill>
                  <a:srgbClr val="40A070"/>
                </a:solidFill>
                <a:latin typeface="Courier"/>
              </a:rPr>
              <a:t>100</a:t>
            </a:r>
            <a:r>
              <a:rPr>
                <a:latin typeface="Courier"/>
              </a:rPr>
              <a:t>, </a:t>
            </a:r>
            <a:r>
              <a:rPr>
                <a:solidFill>
                  <a:srgbClr val="880000"/>
                </a:solidFill>
                <a:latin typeface="Courier"/>
              </a:rPr>
              <a:t>Inf</a:t>
            </a:r>
            <a:r>
              <a:rPr>
                <a:latin typeface="Courier"/>
              </a:rPr>
              <a:t>),</a:t>
            </a:r>
            <a:b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"safe"</a:t>
            </a:r>
            <a:r>
              <a:rPr>
                <a:latin typeface="Courier"/>
              </a:rPr>
              <a:t>, </a:t>
            </a:r>
            <a:r>
              <a:rPr>
                <a:solidFill>
                  <a:srgbClr val="4070A0"/>
                </a:solidFill>
                <a:latin typeface="Courier"/>
              </a:rPr>
              <a:t>"low"</a:t>
            </a:r>
            <a:r>
              <a:rPr>
                <a:latin typeface="Courier"/>
              </a:rPr>
              <a:t>, </a:t>
            </a:r>
            <a:r>
              <a:rPr>
                <a:solidFill>
                  <a:srgbClr val="4070A0"/>
                </a:solidFill>
                <a:latin typeface="Courier"/>
              </a:rPr>
              <a:t>"moderate"</a:t>
            </a:r>
            <a:r>
              <a:rPr>
                <a:latin typeface="Courier"/>
              </a:rPr>
              <a:t>, </a:t>
            </a:r>
            <a:r>
              <a:rPr>
                <a:solidFill>
                  <a:srgbClr val="4070A0"/>
                </a:solidFill>
                <a:latin typeface="Courier"/>
              </a:rPr>
              <a:t>"high"</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(risk)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JMP risk classes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Risk class</a:t>
                      </a:r>
                    </a:p>
                  </a:txBody>
                  <a:tcPr/>
                </a:tc>
                <a:tc>
                  <a:txBody>
                    <a:bodyPr/>
                    <a:lstStyle/>
                    <a:p>
                      <a:pPr lvl="0" indent="0" marL="0">
                        <a:buNone/>
                      </a:pPr>
                      <a:r>
                        <a:rPr/>
                        <a:t>Households</a:t>
                      </a:r>
                    </a:p>
                  </a:txBody>
                  <a:tcPr/>
                </a:tc>
                <a:tc>
                  <a:txBody>
                    <a:bodyPr/>
                    <a:lstStyle/>
                    <a:p>
                      <a:pPr lvl="0" indent="0" marL="0">
                        <a:buNone/>
                      </a:pPr>
                      <a:r>
                        <a:rPr/>
                        <a:t>Share of tested</a:t>
                      </a:r>
                    </a:p>
                  </a:txBody>
                  <a:tcPr/>
                </a:tc>
              </a:tr>
              <a:tr h="0">
                <a:tc>
                  <a:txBody>
                    <a:bodyPr/>
                    <a:lstStyle/>
                    <a:p>
                      <a:pPr lvl="0" indent="0" marL="0">
                        <a:buNone/>
                      </a:pPr>
                      <a:r>
                        <a:rPr/>
                        <a:t>Safe (&lt;1 CFU/100 mL)</a:t>
                      </a:r>
                    </a:p>
                  </a:txBody>
                </a:tc>
                <a:tc>
                  <a:txBody>
                    <a:bodyPr/>
                    <a:lstStyle/>
                    <a:p>
                      <a:pPr lvl="0" indent="0" marL="0">
                        <a:buNone/>
                      </a:pPr>
                      <a:r>
                        <a:rPr/>
                        <a:t>430</a:t>
                      </a:r>
                    </a:p>
                  </a:txBody>
                </a:tc>
                <a:tc>
                  <a:txBody>
                    <a:bodyPr/>
                    <a:lstStyle/>
                    <a:p>
                      <a:pPr lvl="0" indent="0" marL="0">
                        <a:buNone/>
                      </a:pPr>
                      <a:r>
                        <a:rPr/>
                        <a:t>53.6%</a:t>
                      </a:r>
                    </a:p>
                  </a:txBody>
                </a:tc>
              </a:tr>
              <a:tr h="0">
                <a:tc>
                  <a:txBody>
                    <a:bodyPr/>
                    <a:lstStyle/>
                    <a:p>
                      <a:pPr lvl="0" indent="0" marL="0">
                        <a:buNone/>
                      </a:pPr>
                      <a:r>
                        <a:rPr/>
                        <a:t>Low (1–10)</a:t>
                      </a:r>
                    </a:p>
                  </a:txBody>
                </a:tc>
                <a:tc>
                  <a:txBody>
                    <a:bodyPr/>
                    <a:lstStyle/>
                    <a:p>
                      <a:pPr lvl="0" indent="0" marL="0">
                        <a:buNone/>
                      </a:pPr>
                      <a:r>
                        <a:rPr/>
                        <a:t>173</a:t>
                      </a:r>
                    </a:p>
                  </a:txBody>
                </a:tc>
                <a:tc>
                  <a:txBody>
                    <a:bodyPr/>
                    <a:lstStyle/>
                    <a:p>
                      <a:pPr lvl="0" indent="0" marL="0">
                        <a:buNone/>
                      </a:pPr>
                      <a:r>
                        <a:rPr/>
                        <a:t>21.6%</a:t>
                      </a:r>
                    </a:p>
                  </a:txBody>
                </a:tc>
              </a:tr>
              <a:tr h="0">
                <a:tc>
                  <a:txBody>
                    <a:bodyPr/>
                    <a:lstStyle/>
                    <a:p>
                      <a:pPr lvl="0" indent="0" marL="0">
                        <a:buNone/>
                      </a:pPr>
                      <a:r>
                        <a:rPr/>
                        <a:t>Moderate (11–100)</a:t>
                      </a:r>
                    </a:p>
                  </a:txBody>
                </a:tc>
                <a:tc>
                  <a:txBody>
                    <a:bodyPr/>
                    <a:lstStyle/>
                    <a:p>
                      <a:pPr lvl="0" indent="0" marL="0">
                        <a:buNone/>
                      </a:pPr>
                      <a:r>
                        <a:rPr/>
                        <a:t>139</a:t>
                      </a:r>
                    </a:p>
                  </a:txBody>
                </a:tc>
                <a:tc>
                  <a:txBody>
                    <a:bodyPr/>
                    <a:lstStyle/>
                    <a:p>
                      <a:pPr lvl="0" indent="0" marL="0">
                        <a:buNone/>
                      </a:pPr>
                      <a:r>
                        <a:rPr/>
                        <a:t>17.3%</a:t>
                      </a:r>
                    </a:p>
                  </a:txBody>
                </a:tc>
              </a:tr>
              <a:tr h="0">
                <a:tc>
                  <a:txBody>
                    <a:bodyPr/>
                    <a:lstStyle/>
                    <a:p>
                      <a:pPr lvl="0" indent="0" marL="0">
                        <a:buNone/>
                      </a:pPr>
                      <a:r>
                        <a:rPr/>
                        <a:t>High (&gt;100)</a:t>
                      </a:r>
                    </a:p>
                  </a:txBody>
                </a:tc>
                <a:tc>
                  <a:txBody>
                    <a:bodyPr/>
                    <a:lstStyle/>
                    <a:p>
                      <a:pPr lvl="0" indent="0" marL="0">
                        <a:buNone/>
                      </a:pPr>
                      <a:r>
                        <a:rPr/>
                        <a:t>60</a:t>
                      </a:r>
                    </a:p>
                  </a:txBody>
                </a:tc>
                <a:tc>
                  <a:txBody>
                    <a:bodyPr/>
                    <a:lstStyle/>
                    <a:p>
                      <a:pPr lvl="0" indent="0" marL="0">
                        <a:buNone/>
                      </a:pPr>
                      <a:r>
                        <a:rPr/>
                        <a:t>7.5%</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JMP risk classes</a:t>
            </a:r>
          </a:p>
        </p:txBody>
      </p:sp>
      <p:sp>
        <p:nvSpPr>
          <p:cNvPr id="3" name="Content Placeholder 2"/>
          <p:cNvSpPr>
            <a:spLocks noGrp="1"/>
          </p:cNvSpPr>
          <p:nvPr>
            <p:ph idx="1"/>
          </p:nvPr>
        </p:nvSpPr>
        <p:spPr/>
        <p:txBody>
          <a:bodyPr/>
          <a:lstStyle/>
          <a:p>
            <a:pPr lvl="0"/>
            <a:r>
              <a:rPr/>
              <a:t>Report the classes, not a mean — 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Improved is not safe, and this is where you can prove it — In Python</a:t>
            </a:r>
          </a:p>
        </p:txBody>
      </p:sp>
      <p:sp>
        <p:nvSpPr>
          <p:cNvPr id="3" name="Content Placeholder 2"/>
          <p:cNvSpPr>
            <a:spLocks noGrp="1"/>
          </p:cNvSpPr>
          <p:nvPr>
            <p:ph idx="1"/>
          </p:nvPr>
        </p:nvSpPr>
        <p:spPr/>
        <p:txBody>
          <a:bodyPr/>
          <a:lstStyle/>
          <a:p>
            <a:pPr lvl="0" indent="0">
              <a:buNone/>
            </a:pPr>
            <a:r>
              <a:rPr>
                <a:latin typeface="Courier"/>
              </a:rPr>
              <a:t>IMPROVED </a:t>
            </a:r>
            <a:r>
              <a:rPr>
                <a:solidFill>
                  <a:srgbClr val="666666"/>
                </a:solidFill>
                <a:latin typeface="Courier"/>
              </a:rPr>
              <a:t>=</a:t>
            </a:r>
            <a:r>
              <a:rPr>
                <a:latin typeface="Courier"/>
              </a:rPr>
              <a:t> {</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a:t>
            </a:r>
            <a:br/>
            <a:r>
              <a:rPr>
                <a:latin typeface="Courier"/>
              </a:rPr>
              <a:t>            </a:t>
            </a:r>
            <a:r>
              <a:rPr>
                <a:solidFill>
                  <a:srgbClr val="4070A0"/>
                </a:solidFill>
                <a:latin typeface="Courier"/>
              </a:rPr>
              <a:t>"borehole"</a:t>
            </a: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a:t>
            </a:r>
            <a:br/>
            <a:br/>
            <a:r>
              <a:rPr>
                <a:latin typeface="Courier"/>
              </a:rPr>
              <a:t>tested </a:t>
            </a:r>
            <a:r>
              <a:rPr>
                <a:solidFill>
                  <a:srgbClr val="666666"/>
                </a:solidFill>
                <a:latin typeface="Courier"/>
              </a:rPr>
              <a:t>=</a:t>
            </a:r>
            <a:r>
              <a:rPr>
                <a:latin typeface="Courier"/>
              </a:rPr>
              <a:t> tested.assign(improved</a:t>
            </a:r>
            <a:r>
              <a:rPr>
                <a:solidFill>
                  <a:srgbClr val="666666"/>
                </a:solidFill>
                <a:latin typeface="Courier"/>
              </a:rPr>
              <a:t>=</a:t>
            </a:r>
            <a:r>
              <a:rPr>
                <a:latin typeface="Courier"/>
              </a:rPr>
              <a:t>tested[</a:t>
            </a:r>
            <a:r>
              <a:rPr>
                <a:solidFill>
                  <a:srgbClr val="4070A0"/>
                </a:solidFill>
                <a:latin typeface="Courier"/>
              </a:rPr>
              <a:t>"water_source"</a:t>
            </a:r>
            <a:r>
              <a:rPr>
                <a:latin typeface="Courier"/>
              </a:rPr>
              <a:t>].isin(IMPROVED))</a:t>
            </a:r>
            <a:br/>
            <a:r>
              <a:rPr>
                <a:solidFill>
                  <a:srgbClr val="008000"/>
                </a:solidFill>
                <a:latin typeface="Courier"/>
              </a:rPr>
              <a:t>print</a:t>
            </a:r>
            <a:r>
              <a:rPr>
                <a:latin typeface="Courier"/>
              </a:rPr>
              <a:t>(tested.groupby(</a:t>
            </a:r>
            <a:r>
              <a:rPr>
                <a:solidFill>
                  <a:srgbClr val="4070A0"/>
                </a:solidFill>
                <a:latin typeface="Courier"/>
              </a:rPr>
              <a:t>"improved"</a:t>
            </a:r>
            <a:r>
              <a:rPr>
                <a:latin typeface="Courier"/>
              </a:rPr>
              <a:t>)[</a:t>
            </a:r>
            <a:r>
              <a:rPr>
                <a:solidFill>
                  <a:srgbClr val="4070A0"/>
                </a:solidFill>
                <a:latin typeface="Courier"/>
              </a:rPr>
              <a:t>"ecoli_cfu_100ml"</a:t>
            </a:r>
            <a:r>
              <a:rPr>
                <a:latin typeface="Courier"/>
              </a:rPr>
              <a:t>].agg(</a:t>
            </a:r>
            <a:br/>
            <a:r>
              <a:rPr>
                <a:latin typeface="Courier"/>
              </a:rPr>
              <a:t>    n</a:t>
            </a:r>
            <a:r>
              <a:rPr>
                <a:solidFill>
                  <a:srgbClr val="666666"/>
                </a:solidFill>
                <a:latin typeface="Courier"/>
              </a:rPr>
              <a:t>=</a:t>
            </a:r>
            <a:r>
              <a:rPr>
                <a:solidFill>
                  <a:srgbClr val="4070A0"/>
                </a:solidFill>
                <a:latin typeface="Courier"/>
              </a:rPr>
              <a:t>"size"</a:t>
            </a:r>
            <a:r>
              <a:rPr>
                <a:latin typeface="Courier"/>
              </a:rPr>
              <a:t>, safe</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&lt;</a:t>
            </a:r>
            <a:r>
              <a:rPr>
                <a:latin typeface="Courier"/>
              </a:rPr>
              <a:t> </a:t>
            </a:r>
            <a:r>
              <a:rPr>
                <a:solidFill>
                  <a:srgbClr val="40A070"/>
                </a:solidFill>
                <a:latin typeface="Courier"/>
              </a:rPr>
              <a:t>1</a:t>
            </a:r>
            <a:r>
              <a:rPr>
                <a:latin typeface="Courier"/>
              </a:rPr>
              <a:t>).mean(), high</a:t>
            </a:r>
            <a:r>
              <a:rPr>
                <a:solidFill>
                  <a:srgbClr val="666666"/>
                </a:solidFill>
                <a:latin typeface="Courier"/>
              </a:rPr>
              <a:t>=</a:t>
            </a:r>
            <a:r>
              <a:rPr b="1">
                <a:solidFill>
                  <a:srgbClr val="007020"/>
                </a:solidFill>
                <a:latin typeface="Courier"/>
              </a:rPr>
              <a:t>lambda</a:t>
            </a:r>
            <a:r>
              <a:rPr>
                <a:latin typeface="Courier"/>
              </a:rPr>
              <a:t> s: (s </a:t>
            </a:r>
            <a:r>
              <a:rPr>
                <a:solidFill>
                  <a:srgbClr val="666666"/>
                </a:solidFill>
                <a:latin typeface="Courier"/>
              </a:rPr>
              <a:t>&gt;</a:t>
            </a:r>
            <a:r>
              <a:rPr>
                <a:latin typeface="Courier"/>
              </a:rPr>
              <a:t> </a:t>
            </a:r>
            <a:r>
              <a:rPr>
                <a:solidFill>
                  <a:srgbClr val="40A070"/>
                </a:solidFill>
                <a:latin typeface="Courier"/>
              </a:rPr>
              <a:t>100</a:t>
            </a:r>
            <a:r>
              <a:rPr>
                <a:latin typeface="Courier"/>
              </a:rPr>
              <a:t>).mean()</a:t>
            </a:r>
            <a:b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Improved is not safe, and this is where you can prove it — In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(ecoli_cfu_100ml))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improved =</a:t>
            </a:r>
            <a:r>
              <a:rPr>
                <a:latin typeface="Courier"/>
              </a:rPr>
              <a:t> water_source </a:t>
            </a:r>
            <a:r>
              <a:rPr>
                <a:solidFill>
                  <a:srgbClr val="4070A0"/>
                </a:solidFill>
                <a:latin typeface="Courier"/>
              </a:rPr>
              <a:t>%in%</a:t>
            </a:r>
            <a:r>
              <a:rPr>
                <a:latin typeface="Courier"/>
              </a:rPr>
              <a:t> improved)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safe =</a:t>
            </a:r>
            <a:r>
              <a:rPr>
                <a:latin typeface="Courier"/>
              </a:rPr>
              <a:t> </a:t>
            </a:r>
            <a:r>
              <a:rPr>
                <a:solidFill>
                  <a:srgbClr val="06287E"/>
                </a:solidFill>
                <a:latin typeface="Courier"/>
              </a:rPr>
              <a:t>mean</a:t>
            </a:r>
            <a:r>
              <a:rPr>
                <a:latin typeface="Courier"/>
              </a:rPr>
              <a:t>(ecoli_cfu_100ml </a:t>
            </a:r>
            <a:r>
              <a:rPr>
                <a:solidFill>
                  <a:srgbClr val="4070A0"/>
                </a:solidFill>
                <a:latin typeface="Courier"/>
              </a:rPr>
              <a:t>&lt;</a:t>
            </a:r>
            <a:r>
              <a:rPr>
                <a:latin typeface="Courier"/>
              </a:rPr>
              <a:t> </a:t>
            </a:r>
            <a:r>
              <a:rPr>
                <a:solidFill>
                  <a:srgbClr val="40A070"/>
                </a:solidFill>
                <a:latin typeface="Courier"/>
              </a:rPr>
              <a:t>1</a:t>
            </a:r>
            <a:r>
              <a:rPr>
                <a:latin typeface="Courier"/>
              </a:rPr>
              <a:t>),</a:t>
            </a:r>
            <a:br/>
            <a:r>
              <a:rPr>
                <a:latin typeface="Courier"/>
              </a:rPr>
              <a:t>            </a:t>
            </a:r>
            <a:r>
              <a:rPr>
                <a:solidFill>
                  <a:srgbClr val="7D9029"/>
                </a:solidFill>
                <a:latin typeface="Courier"/>
              </a:rPr>
              <a:t>high =</a:t>
            </a:r>
            <a:r>
              <a:rPr>
                <a:latin typeface="Courier"/>
              </a:rPr>
              <a:t> </a:t>
            </a:r>
            <a:r>
              <a:rPr>
                <a:solidFill>
                  <a:srgbClr val="06287E"/>
                </a:solidFill>
                <a:latin typeface="Courier"/>
              </a:rPr>
              <a:t>mean</a:t>
            </a:r>
            <a:r>
              <a:rPr>
                <a:latin typeface="Courier"/>
              </a:rPr>
              <a:t>(ecoli_cfu_100ml </a:t>
            </a:r>
            <a:r>
              <a:rPr>
                <a:solidFill>
                  <a:srgbClr val="4070A0"/>
                </a:solidFill>
                <a:latin typeface="Courier"/>
              </a:rPr>
              <a:t>&gt;</a:t>
            </a:r>
            <a:r>
              <a:rPr>
                <a:latin typeface="Courier"/>
              </a:rPr>
              <a:t> </a:t>
            </a:r>
            <a:r>
              <a:rPr>
                <a:solidFill>
                  <a:srgbClr val="40A070"/>
                </a:solidFill>
                <a:latin typeface="Courier"/>
              </a:rPr>
              <a:t>100</a:t>
            </a:r>
            <a:r>
              <a:rPr>
                <a:latin typeface="Courier"/>
              </a:rPr>
              <a:t>), </a:t>
            </a:r>
            <a:r>
              <a:rPr>
                <a:solidFill>
                  <a:srgbClr val="7D9029"/>
                </a:solidFill>
                <a:latin typeface="Courier"/>
              </a:rPr>
              <a:t>.by =</a:t>
            </a:r>
            <a:r>
              <a:rPr>
                <a:latin typeface="Courier"/>
              </a:rPr>
              <a:t> improved)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Improved is not safe, and this is where you can prove 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Source</a:t>
                      </a:r>
                    </a:p>
                  </a:txBody>
                  <a:tcPr/>
                </a:tc>
                <a:tc>
                  <a:txBody>
                    <a:bodyPr/>
                    <a:lstStyle/>
                    <a:p>
                      <a:pPr lvl="0" indent="0" marL="0">
                        <a:buNone/>
                      </a:pPr>
                      <a:r>
                        <a:rPr/>
                        <a:t>Tested</a:t>
                      </a:r>
                    </a:p>
                  </a:txBody>
                  <a:tcPr/>
                </a:tc>
                <a:tc>
                  <a:txBody>
                    <a:bodyPr/>
                    <a:lstStyle/>
                    <a:p>
                      <a:pPr lvl="0" indent="0" marL="0">
                        <a:buNone/>
                      </a:pPr>
                      <a:r>
                        <a:rPr/>
                        <a:t>Safe</a:t>
                      </a:r>
                    </a:p>
                  </a:txBody>
                  <a:tcPr/>
                </a:tc>
                <a:tc>
                  <a:txBody>
                    <a:bodyPr/>
                    <a:lstStyle/>
                    <a:p>
                      <a:pPr lvl="0" indent="0" marL="0">
                        <a:buNone/>
                      </a:pPr>
                      <a:r>
                        <a:rPr/>
                        <a:t>High risk</a:t>
                      </a:r>
                    </a:p>
                  </a:txBody>
                  <a:tcPr/>
                </a:tc>
              </a:tr>
              <a:tr h="0">
                <a:tc>
                  <a:txBody>
                    <a:bodyPr/>
                    <a:lstStyle/>
                    <a:p>
                      <a:pPr lvl="0" indent="0" marL="0">
                        <a:buNone/>
                      </a:pPr>
                      <a:r>
                        <a:rPr/>
                        <a:t>Improved</a:t>
                      </a:r>
                    </a:p>
                  </a:txBody>
                </a:tc>
                <a:tc>
                  <a:txBody>
                    <a:bodyPr/>
                    <a:lstStyle/>
                    <a:p>
                      <a:pPr lvl="0" indent="0" marL="0">
                        <a:buNone/>
                      </a:pPr>
                      <a:r>
                        <a:rPr/>
                        <a:t>625</a:t>
                      </a:r>
                    </a:p>
                  </a:txBody>
                </a:tc>
                <a:tc>
                  <a:txBody>
                    <a:bodyPr/>
                    <a:lstStyle/>
                    <a:p>
                      <a:pPr lvl="0" indent="0" marL="0">
                        <a:buNone/>
                      </a:pPr>
                      <a:r>
                        <a:rPr b="1"/>
                        <a:t>61.1%</a:t>
                      </a:r>
                    </a:p>
                  </a:txBody>
                </a:tc>
                <a:tc>
                  <a:txBody>
                    <a:bodyPr/>
                    <a:lstStyle/>
                    <a:p>
                      <a:pPr lvl="0" indent="0" marL="0">
                        <a:buNone/>
                      </a:pPr>
                      <a:r>
                        <a:rPr/>
                        <a:t>3.8%</a:t>
                      </a:r>
                    </a:p>
                  </a:txBody>
                </a:tc>
              </a:tr>
              <a:tr h="0">
                <a:tc>
                  <a:txBody>
                    <a:bodyPr/>
                    <a:lstStyle/>
                    <a:p>
                      <a:pPr lvl="0" indent="0" marL="0">
                        <a:buNone/>
                      </a:pPr>
                      <a:r>
                        <a:rPr/>
                        <a:t>Unimproved or surface</a:t>
                      </a:r>
                    </a:p>
                  </a:txBody>
                </a:tc>
                <a:tc>
                  <a:txBody>
                    <a:bodyPr/>
                    <a:lstStyle/>
                    <a:p>
                      <a:pPr lvl="0" indent="0" marL="0">
                        <a:buNone/>
                      </a:pPr>
                      <a:r>
                        <a:rPr/>
                        <a:t>177</a:t>
                      </a:r>
                    </a:p>
                  </a:txBody>
                </a:tc>
                <a:tc>
                  <a:txBody>
                    <a:bodyPr/>
                    <a:lstStyle/>
                    <a:p>
                      <a:pPr lvl="0" indent="0" marL="0">
                        <a:buNone/>
                      </a:pPr>
                      <a:r>
                        <a:rPr/>
                        <a:t>27.1%</a:t>
                      </a:r>
                    </a:p>
                  </a:txBody>
                </a:tc>
                <a:tc>
                  <a:txBody>
                    <a:bodyPr/>
                    <a:lstStyle/>
                    <a:p>
                      <a:pPr lvl="0" indent="0" marL="0">
                        <a:buNone/>
                      </a:pPr>
                      <a:r>
                        <a:rPr/>
                        <a:t>20.3%</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censored value, and why it is not missing — In Python</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a:t>
            </a:r>
            <a:br/>
            <a:r>
              <a:rPr>
                <a:latin typeface="Courier"/>
              </a:rPr>
              <a:t>readings </a:t>
            </a:r>
            <a:r>
              <a:rPr>
                <a:solidFill>
                  <a:srgbClr val="666666"/>
                </a:solidFill>
                <a:latin typeface="Courier"/>
              </a:rPr>
              <a:t>=</a:t>
            </a:r>
            <a:r>
              <a:rPr>
                <a:latin typeface="Courier"/>
              </a:rPr>
              <a:t> points[</a:t>
            </a:r>
            <a:r>
              <a:rPr>
                <a:solidFill>
                  <a:srgbClr val="4070A0"/>
                </a:solidFill>
                <a:latin typeface="Courier"/>
              </a:rPr>
              <a:t>"free_residual_chlorine_mgl"</a:t>
            </a:r>
            <a:r>
              <a:rPr>
                <a:latin typeface="Courier"/>
              </a:rPr>
              <a:t>].dropna()</a:t>
            </a:r>
            <a:br/>
            <a:br/>
            <a:r>
              <a:rPr>
                <a:latin typeface="Courier"/>
              </a:rPr>
              <a:t>censored </a:t>
            </a:r>
            <a:r>
              <a:rPr>
                <a:solidFill>
                  <a:srgbClr val="666666"/>
                </a:solidFill>
                <a:latin typeface="Courier"/>
              </a:rPr>
              <a:t>=</a:t>
            </a:r>
            <a:r>
              <a:rPr>
                <a:latin typeface="Courier"/>
              </a:rPr>
              <a:t> readings.astype(</a:t>
            </a:r>
            <a:r>
              <a:rPr>
                <a:solidFill>
                  <a:srgbClr val="008000"/>
                </a:solidFill>
                <a:latin typeface="Courier"/>
              </a:rPr>
              <a:t>str</a:t>
            </a:r>
            <a:r>
              <a:rPr>
                <a:latin typeface="Courier"/>
              </a:rPr>
              <a:t>).</a:t>
            </a:r>
            <a:r>
              <a:rPr>
                <a:solidFill>
                  <a:srgbClr val="008000"/>
                </a:solidFill>
                <a:latin typeface="Courier"/>
              </a:rPr>
              <a:t>str</a:t>
            </a:r>
            <a:r>
              <a:rPr>
                <a:latin typeface="Courier"/>
              </a:rPr>
              <a:t>.startswith(</a:t>
            </a:r>
            <a:r>
              <a:rPr>
                <a:solidFill>
                  <a:srgbClr val="4070A0"/>
                </a:solidFill>
                <a:latin typeface="Courier"/>
              </a:rPr>
              <a:t>"&lt;"</a:t>
            </a:r>
            <a:r>
              <a:rPr>
                <a:latin typeface="Courier"/>
              </a:rPr>
              <a:t>)</a:t>
            </a:r>
            <a:br/>
            <a:r>
              <a:rPr>
                <a:solidFill>
                  <a:srgbClr val="008000"/>
                </a:solidFill>
                <a:latin typeface="Courier"/>
              </a:rPr>
              <a:t>print</a:t>
            </a:r>
            <a:r>
              <a:rPr>
                <a:latin typeface="Courier"/>
              </a:rPr>
              <a:t>(</a:t>
            </a:r>
            <a:r>
              <a:rPr>
                <a:solidFill>
                  <a:srgbClr val="BB6688"/>
                </a:solidFill>
                <a:latin typeface="Courier"/>
              </a:rPr>
              <a:t>f"tested </a:t>
            </a:r>
            <a:r>
              <a:rPr>
                <a:solidFill>
                  <a:srgbClr val="4070A0"/>
                </a:solidFill>
                <a:latin typeface="Courier"/>
              </a:rPr>
              <a:t>{</a:t>
            </a:r>
            <a:r>
              <a:rPr>
                <a:solidFill>
                  <a:srgbClr val="008000"/>
                </a:solidFill>
                <a:latin typeface="Courier"/>
              </a:rPr>
              <a:t>len</a:t>
            </a:r>
            <a:r>
              <a:rPr>
                <a:latin typeface="Courier"/>
              </a:rPr>
              <a:t>(readings)</a:t>
            </a:r>
            <a:r>
              <a:rPr>
                <a:solidFill>
                  <a:srgbClr val="4070A0"/>
                </a:solidFill>
                <a:latin typeface="Courier"/>
              </a:rPr>
              <a:t>}</a:t>
            </a:r>
            <a:r>
              <a:rPr>
                <a:solidFill>
                  <a:srgbClr val="BB6688"/>
                </a:solidFill>
                <a:latin typeface="Courier"/>
              </a:rPr>
              <a:t>, censored </a:t>
            </a:r>
            <a:r>
              <a:rPr>
                <a:solidFill>
                  <a:srgbClr val="4070A0"/>
                </a:solidFill>
                <a:latin typeface="Courier"/>
              </a:rPr>
              <a:t>{</a:t>
            </a:r>
            <a:r>
              <a:rPr>
                <a:latin typeface="Courier"/>
              </a:rPr>
              <a:t>censored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(readings[censored].unique())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censored value, and why it is not missing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(free_residual_chlorine_mgl)) </a:t>
            </a:r>
            <a:r>
              <a:rPr>
                <a:solidFill>
                  <a:srgbClr val="4070A0"/>
                </a:solidFill>
                <a:latin typeface="Courier"/>
              </a:rPr>
              <a:t>|&gt;</a:t>
            </a:r>
            <a:br/>
            <a:r>
              <a:rPr>
                <a:latin typeface="Courier"/>
              </a:rPr>
              <a:t>  </a:t>
            </a:r>
            <a:r>
              <a:rPr>
                <a:solidFill>
                  <a:srgbClr val="06287E"/>
                </a:solidFill>
                <a:latin typeface="Courier"/>
              </a:rPr>
              <a:t>count</a:t>
            </a:r>
            <a:r>
              <a:rPr>
                <a:latin typeface="Courier"/>
              </a:rPr>
              <a:t>(</a:t>
            </a:r>
            <a:r>
              <a:rPr>
                <a:solidFill>
                  <a:srgbClr val="7D9029"/>
                </a:solidFill>
                <a:latin typeface="Courier"/>
              </a:rPr>
              <a:t>censored =</a:t>
            </a:r>
            <a:r>
              <a:rPr>
                <a:latin typeface="Courier"/>
              </a:rPr>
              <a:t> </a:t>
            </a:r>
            <a:r>
              <a:rPr>
                <a:solidFill>
                  <a:srgbClr val="06287E"/>
                </a:solidFill>
                <a:latin typeface="Courier"/>
              </a:rPr>
              <a:t>startsWith</a:t>
            </a:r>
            <a:r>
              <a:rPr>
                <a:latin typeface="Courier"/>
              </a:rPr>
              <a:t>(free_residual_chlorine_mgl, </a:t>
            </a:r>
            <a:r>
              <a:rPr>
                <a:solidFill>
                  <a:srgbClr val="4070A0"/>
                </a:solidFill>
                <a:latin typeface="Courier"/>
              </a:rPr>
              <a:t>"&lt;"</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censored value, and why it is not missing — In Python</a:t>
            </a:r>
          </a:p>
        </p:txBody>
      </p:sp>
      <p:sp>
        <p:nvSpPr>
          <p:cNvPr id="3" name="Content Placeholder 2"/>
          <p:cNvSpPr>
            <a:spLocks noGrp="1"/>
          </p:cNvSpPr>
          <p:nvPr>
            <p:ph idx="1"/>
          </p:nvPr>
        </p:nvSpPr>
        <p:spPr/>
        <p:txBody>
          <a:bodyPr/>
          <a:lstStyle/>
          <a:p>
            <a:pPr lvl="0" indent="0">
              <a:buNone/>
            </a:pPr>
            <a:r>
              <a:rPr>
                <a:latin typeface="Courier"/>
              </a:rPr>
              <a:t>numeric </a:t>
            </a:r>
            <a:r>
              <a:rPr>
                <a:solidFill>
                  <a:srgbClr val="666666"/>
                </a:solidFill>
                <a:latin typeface="Courier"/>
              </a:rPr>
              <a:t>=</a:t>
            </a:r>
            <a:r>
              <a:rPr>
                <a:latin typeface="Courier"/>
              </a:rPr>
              <a:t> pd.to_numeric(readings, errors</a:t>
            </a:r>
            <a:r>
              <a:rPr>
                <a:solidFill>
                  <a:srgbClr val="666666"/>
                </a:solidFill>
                <a:latin typeface="Courier"/>
              </a:rPr>
              <a:t>=</a:t>
            </a:r>
            <a:r>
              <a:rPr>
                <a:solidFill>
                  <a:srgbClr val="4070A0"/>
                </a:solidFill>
                <a:latin typeface="Courier"/>
              </a:rPr>
              <a:t>"coerce"</a:t>
            </a:r>
            <a:r>
              <a:rPr>
                <a:latin typeface="Courier"/>
              </a:rPr>
              <a:t>)   </a:t>
            </a:r>
            <a:r>
              <a:rPr i="1">
                <a:solidFill>
                  <a:srgbClr val="60A0B0"/>
                </a:solidFill>
                <a:latin typeface="Courier"/>
              </a:rPr>
              <a:t># &lt;-- the silent one</a:t>
            </a:r>
            <a:br/>
            <a:r>
              <a:rPr>
                <a:solidFill>
                  <a:srgbClr val="008000"/>
                </a:solidFill>
                <a:latin typeface="Courier"/>
              </a:rPr>
              <a:t>print</a:t>
            </a:r>
            <a:r>
              <a:rPr>
                <a:latin typeface="Courier"/>
              </a:rPr>
              <a:t>(</a:t>
            </a:r>
            <a:r>
              <a:rPr>
                <a:solidFill>
                  <a:srgbClr val="BB6688"/>
                </a:solidFill>
                <a:latin typeface="Courier"/>
              </a:rPr>
              <a:t>f"after coercion: </a:t>
            </a:r>
            <a:r>
              <a:rPr>
                <a:solidFill>
                  <a:srgbClr val="4070A0"/>
                </a:solidFill>
                <a:latin typeface="Courier"/>
              </a:rPr>
              <a:t>{</a:t>
            </a:r>
            <a:r>
              <a:rPr>
                <a:latin typeface="Courier"/>
              </a:rPr>
              <a:t>numeric</a:t>
            </a:r>
            <a:r>
              <a:rPr>
                <a:solidFill>
                  <a:srgbClr val="4070A0"/>
                </a:solidFill>
                <a:latin typeface="Courier"/>
              </a:rPr>
              <a:t>.</a:t>
            </a:r>
            <a:r>
              <a:rPr>
                <a:latin typeface="Courier"/>
              </a:rPr>
              <a:t>isna()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became NaN"</a:t>
            </a:r>
            <a:r>
              <a:rPr>
                <a:latin typeface="Courier"/>
              </a:rPr>
              <a:t>)</a:t>
            </a:r>
            <a:br/>
            <a:br/>
            <a:r>
              <a:rPr>
                <a:latin typeface="Courier"/>
              </a:rPr>
              <a:t>in_range </a:t>
            </a:r>
            <a:r>
              <a:rPr>
                <a:solidFill>
                  <a:srgbClr val="666666"/>
                </a:solidFill>
                <a:latin typeface="Courier"/>
              </a:rPr>
              <a:t>=</a:t>
            </a:r>
            <a:r>
              <a:rPr>
                <a:latin typeface="Courier"/>
              </a:rPr>
              <a:t> readings[</a:t>
            </a:r>
            <a:r>
              <a:rPr>
                <a:solidFill>
                  <a:srgbClr val="666666"/>
                </a:solidFill>
                <a:latin typeface="Courier"/>
              </a:rPr>
              <a:t>~</a:t>
            </a:r>
            <a:r>
              <a:rPr>
                <a:latin typeface="Courier"/>
              </a:rPr>
              <a:t>censored].astype(</a:t>
            </a:r>
            <a:r>
              <a:rPr>
                <a:solidFill>
                  <a:srgbClr val="008000"/>
                </a:solidFill>
                <a:latin typeface="Courier"/>
              </a:rPr>
              <a:t>float</a:t>
            </a:r>
            <a:r>
              <a:rPr>
                <a:latin typeface="Courier"/>
              </a:rPr>
              <a:t>).between(</a:t>
            </a:r>
            <a:r>
              <a:rPr>
                <a:solidFill>
                  <a:srgbClr val="40A070"/>
                </a:solidFill>
                <a:latin typeface="Courier"/>
              </a:rPr>
              <a:t>0.2</a:t>
            </a:r>
            <a:r>
              <a:rPr>
                <a:latin typeface="Courier"/>
              </a:rPr>
              <a:t>, </a:t>
            </a:r>
            <a:r>
              <a:rPr>
                <a:solidFill>
                  <a:srgbClr val="40A070"/>
                </a:solidFill>
                <a:latin typeface="Courier"/>
              </a:rPr>
              <a:t>0.5</a:t>
            </a:r>
            <a:r>
              <a:rPr>
                <a:latin typeface="Courier"/>
              </a:rPr>
              <a:t>)</a:t>
            </a:r>
            <a:br/>
            <a:r>
              <a:rPr>
                <a:solidFill>
                  <a:srgbClr val="008000"/>
                </a:solidFill>
                <a:latin typeface="Courier"/>
              </a:rPr>
              <a:t>print</a:t>
            </a:r>
            <a:r>
              <a:rPr>
                <a:latin typeface="Courier"/>
              </a:rPr>
              <a:t>(</a:t>
            </a:r>
            <a:r>
              <a:rPr>
                <a:solidFill>
                  <a:srgbClr val="BB6688"/>
                </a:solidFill>
                <a:latin typeface="Courier"/>
              </a:rPr>
              <a:t>f"in target range, over all tested:   </a:t>
            </a:r>
            <a:r>
              <a:rPr>
                <a:solidFill>
                  <a:srgbClr val="4070A0"/>
                </a:solidFill>
                <a:latin typeface="Courier"/>
              </a:rPr>
              <a:t>{</a:t>
            </a:r>
            <a:r>
              <a:rPr>
                <a:latin typeface="Courier"/>
              </a:rPr>
              <a:t>in_range</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(readings)</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f"in target range, dropping censored: </a:t>
            </a:r>
            <a:r>
              <a:rPr>
                <a:solidFill>
                  <a:srgbClr val="4070A0"/>
                </a:solidFill>
                <a:latin typeface="Courier"/>
              </a:rPr>
              <a:t>{</a:t>
            </a:r>
            <a:r>
              <a:rPr>
                <a:latin typeface="Courier"/>
              </a:rPr>
              <a:t>in_range</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censored value, and why it is not missing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(free_residual_chlorine_mgl),</a:t>
            </a:r>
            <a:br/>
            <a:r>
              <a:rPr>
                <a:latin typeface="Courier"/>
              </a:rPr>
              <a:t>         </a:t>
            </a:r>
            <a:r>
              <a:rPr>
                <a:solidFill>
                  <a:srgbClr val="4070A0"/>
                </a:solidFill>
                <a:latin typeface="Courier"/>
              </a:rPr>
              <a:t>!</a:t>
            </a:r>
            <a:r>
              <a:rPr>
                <a:solidFill>
                  <a:srgbClr val="06287E"/>
                </a:solidFill>
                <a:latin typeface="Courier"/>
              </a:rPr>
              <a:t>startsWith</a:t>
            </a:r>
            <a:r>
              <a:rPr>
                <a:latin typeface="Courier"/>
              </a:rPr>
              <a:t>(free_residual_chlorine_mgl, </a:t>
            </a:r>
            <a:r>
              <a:rPr>
                <a:solidFill>
                  <a:srgbClr val="4070A0"/>
                </a:solidFill>
                <a:latin typeface="Courier"/>
              </a:rPr>
              <a:t>"&lt;"</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in_range =</a:t>
            </a:r>
            <a:r>
              <a:rPr>
                <a:latin typeface="Courier"/>
              </a:rPr>
              <a:t> </a:t>
            </a:r>
            <a:r>
              <a:rPr>
                <a:solidFill>
                  <a:srgbClr val="06287E"/>
                </a:solidFill>
                <a:latin typeface="Courier"/>
              </a:rPr>
              <a:t>mean</a:t>
            </a:r>
            <a:r>
              <a:rPr>
                <a:latin typeface="Courier"/>
              </a:rPr>
              <a:t>(</a:t>
            </a:r>
            <a:r>
              <a:rPr>
                <a:solidFill>
                  <a:srgbClr val="06287E"/>
                </a:solidFill>
                <a:latin typeface="Courier"/>
              </a:rPr>
              <a:t>between</a:t>
            </a:r>
            <a:r>
              <a:rPr>
                <a:latin typeface="Courier"/>
              </a:rPr>
              <a:t>(</a:t>
            </a:r>
            <a:r>
              <a:rPr>
                <a:solidFill>
                  <a:srgbClr val="06287E"/>
                </a:solidFill>
                <a:latin typeface="Courier"/>
              </a:rPr>
              <a:t>as.numeric</a:t>
            </a:r>
            <a:r>
              <a:rPr>
                <a:latin typeface="Courier"/>
              </a:rPr>
              <a:t>(free_residual_chlorine_mgl), </a:t>
            </a:r>
            <a:r>
              <a:rPr>
                <a:solidFill>
                  <a:srgbClr val="40A070"/>
                </a:solidFill>
                <a:latin typeface="Courier"/>
              </a:rPr>
              <a:t>0.2</a:t>
            </a:r>
            <a:r>
              <a:rPr>
                <a:latin typeface="Courier"/>
              </a:rPr>
              <a:t>, </a:t>
            </a:r>
            <a:r>
              <a:rPr>
                <a:solidFill>
                  <a:srgbClr val="40A070"/>
                </a:solidFill>
                <a:latin typeface="Courier"/>
              </a:rPr>
              <a:t>0.5</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censored value, and why it is not missing</a:t>
            </a:r>
          </a:p>
        </p:txBody>
      </p:sp>
      <p:sp>
        <p:nvSpPr>
          <p:cNvPr id="3" name="Content Placeholder 2"/>
          <p:cNvSpPr>
            <a:spLocks noGrp="1"/>
          </p:cNvSpPr>
          <p:nvPr>
            <p:ph idx="1"/>
          </p:nvPr>
        </p:nvSpPr>
        <p:spPr/>
        <p:txBody>
          <a:bodyPr/>
          <a:lstStyle/>
          <a:p>
            <a:pPr lvl="0"/>
            <a:r>
              <a:rPr/>
              <a:t>30.9% against 46.5% — Dropping the censored readings raises apparent compliance with the chlorination target by nearly…</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with a censored value</a:t>
            </a:r>
          </a:p>
        </p:txBody>
      </p:sp>
      <p:sp>
        <p:nvSpPr>
          <p:cNvPr id="3" name="Content Placeholder 2"/>
          <p:cNvSpPr>
            <a:spLocks noGrp="1"/>
          </p:cNvSpPr>
          <p:nvPr>
            <p:ph idx="1"/>
          </p:nvPr>
        </p:nvSpPr>
        <p:spPr/>
        <p:txBody>
          <a:bodyPr/>
          <a:lstStyle/>
          <a:p>
            <a:pPr lvl="0"/>
            <a:r>
              <a:rPr/>
              <a:t>Classify rather than average — The target is a range, so a censored reading answers the question perfectly: </a:t>
            </a:r>
            <a:r>
              <a:rPr>
                <a:latin typeface="Courier"/>
              </a:rPr>
              <a:t>\&lt;0.1</a:t>
            </a:r>
            <a:r>
              <a:rPr/>
              <a:t> is…</a:t>
            </a:r>
          </a:p>
          <a:p>
            <a:pPr lvl="0"/>
            <a:r>
              <a:rPr/>
              <a:t>Substitute the limit, or half of it — if you genuinely need a mean</a:t>
            </a:r>
          </a:p>
          <a:p>
            <a:pPr lvl="0"/>
            <a:r>
              <a:rPr/>
              <a:t>Report the share below the limit as its own number — 33.4% of these readings are below detection, which is a finding…</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with a censored value — In Python</a:t>
            </a:r>
          </a:p>
        </p:txBody>
      </p:sp>
      <p:sp>
        <p:nvSpPr>
          <p:cNvPr id="3" name="Content Placeholder 2"/>
          <p:cNvSpPr>
            <a:spLocks noGrp="1"/>
          </p:cNvSpPr>
          <p:nvPr>
            <p:ph idx="1"/>
          </p:nvPr>
        </p:nvSpPr>
        <p:spPr/>
        <p:txBody>
          <a:bodyPr/>
          <a:lstStyle/>
          <a:p>
            <a:pPr lvl="0" indent="0">
              <a:buNone/>
            </a:pPr>
            <a:r>
              <a:rPr>
                <a:latin typeface="Courier"/>
              </a:rPr>
              <a:t>compliant </a:t>
            </a:r>
            <a:r>
              <a:rPr>
                <a:solidFill>
                  <a:srgbClr val="666666"/>
                </a:solidFill>
                <a:latin typeface="Courier"/>
              </a:rPr>
              <a:t>=</a:t>
            </a:r>
            <a:r>
              <a:rPr>
                <a:latin typeface="Courier"/>
              </a:rPr>
              <a:t> pd.to_numeric(readings.where(</a:t>
            </a:r>
            <a:r>
              <a:rPr>
                <a:solidFill>
                  <a:srgbClr val="666666"/>
                </a:solidFill>
                <a:latin typeface="Courier"/>
              </a:rPr>
              <a:t>~</a:t>
            </a:r>
            <a:r>
              <a:rPr>
                <a:latin typeface="Courier"/>
              </a:rPr>
              <a:t>censored), errors</a:t>
            </a:r>
            <a:r>
              <a:rPr>
                <a:solidFill>
                  <a:srgbClr val="666666"/>
                </a:solidFill>
                <a:latin typeface="Courier"/>
              </a:rPr>
              <a:t>=</a:t>
            </a:r>
            <a:r>
              <a:rPr>
                <a:solidFill>
                  <a:srgbClr val="4070A0"/>
                </a:solidFill>
                <a:latin typeface="Courier"/>
              </a:rPr>
              <a:t>"coerce"</a:t>
            </a:r>
            <a:r>
              <a:rPr>
                <a:latin typeface="Courier"/>
              </a:rPr>
              <a:t>).between(</a:t>
            </a:r>
            <a:r>
              <a:rPr>
                <a:solidFill>
                  <a:srgbClr val="40A070"/>
                </a:solidFill>
                <a:latin typeface="Courier"/>
              </a:rPr>
              <a:t>0.2</a:t>
            </a:r>
            <a:r>
              <a:rPr>
                <a:latin typeface="Courier"/>
              </a:rPr>
              <a:t>, </a:t>
            </a:r>
            <a:r>
              <a:rPr>
                <a:solidFill>
                  <a:srgbClr val="40A070"/>
                </a:solidFill>
                <a:latin typeface="Courier"/>
              </a:rPr>
              <a:t>0.5</a:t>
            </a:r>
            <a:r>
              <a:rPr>
                <a:latin typeface="Courier"/>
              </a:rPr>
              <a:t>)</a:t>
            </a:r>
            <a:br/>
            <a:r>
              <a:rPr>
                <a:latin typeface="Courier"/>
              </a:rPr>
              <a:t>result </a:t>
            </a:r>
            <a:r>
              <a:rPr>
                <a:solidFill>
                  <a:srgbClr val="666666"/>
                </a:solidFill>
                <a:latin typeface="Courier"/>
              </a:rPr>
              <a:t>=</a:t>
            </a:r>
            <a:r>
              <a:rPr>
                <a:latin typeface="Courier"/>
              </a:rPr>
              <a:t> pd.DataFrame({</a:t>
            </a:r>
            <a:br/>
            <a:r>
              <a:rPr>
                <a:latin typeface="Courier"/>
              </a:rPr>
              <a:t>    </a:t>
            </a:r>
            <a:r>
              <a:rPr>
                <a:solidFill>
                  <a:srgbClr val="4070A0"/>
                </a:solidFill>
                <a:latin typeface="Courier"/>
              </a:rPr>
              <a:t>"readings"</a:t>
            </a:r>
            <a:r>
              <a:rPr>
                <a:latin typeface="Courier"/>
              </a:rPr>
              <a:t>: [</a:t>
            </a:r>
            <a:r>
              <a:rPr>
                <a:solidFill>
                  <a:srgbClr val="008000"/>
                </a:solidFill>
                <a:latin typeface="Courier"/>
              </a:rPr>
              <a:t>len</a:t>
            </a:r>
            <a:r>
              <a:rPr>
                <a:latin typeface="Courier"/>
              </a:rPr>
              <a:t>(readings)],</a:t>
            </a:r>
            <a:br/>
            <a:r>
              <a:rPr>
                <a:latin typeface="Courier"/>
              </a:rPr>
              <a:t>    </a:t>
            </a:r>
            <a:r>
              <a:rPr>
                <a:solidFill>
                  <a:srgbClr val="4070A0"/>
                </a:solidFill>
                <a:latin typeface="Courier"/>
              </a:rPr>
              <a:t>"below detection"</a:t>
            </a:r>
            <a:r>
              <a:rPr>
                <a:latin typeface="Courier"/>
              </a:rPr>
              <a:t>: [censored.</a:t>
            </a:r>
            <a:r>
              <a:rPr>
                <a:solidFill>
                  <a:srgbClr val="008000"/>
                </a:solidFill>
                <a:latin typeface="Courier"/>
              </a:rPr>
              <a:t>sum</a:t>
            </a:r>
            <a:r>
              <a:rPr>
                <a:latin typeface="Courier"/>
              </a:rPr>
              <a:t>()],</a:t>
            </a:r>
            <a:br/>
            <a:r>
              <a:rPr>
                <a:latin typeface="Courier"/>
              </a:rPr>
              <a:t>    </a:t>
            </a:r>
            <a:r>
              <a:rPr>
                <a:solidFill>
                  <a:srgbClr val="4070A0"/>
                </a:solidFill>
                <a:latin typeface="Courier"/>
              </a:rPr>
              <a:t>"in 0.2-0.5 range"</a:t>
            </a:r>
            <a:r>
              <a:rPr>
                <a:latin typeface="Courier"/>
              </a:rPr>
              <a:t>: [compliant.</a:t>
            </a:r>
            <a:r>
              <a:rPr>
                <a:solidFill>
                  <a:srgbClr val="008000"/>
                </a:solidFill>
                <a:latin typeface="Courier"/>
              </a:rPr>
              <a:t>sum</a:t>
            </a:r>
            <a:r>
              <a:rPr>
                <a:latin typeface="Courier"/>
              </a:rPr>
              <a:t>()],</a:t>
            </a:r>
            <a:br/>
            <a:r>
              <a:rPr>
                <a:latin typeface="Courier"/>
              </a:rPr>
              <a:t>    </a:t>
            </a:r>
            <a:r>
              <a:rPr>
                <a:solidFill>
                  <a:srgbClr val="4070A0"/>
                </a:solidFill>
                <a:latin typeface="Courier"/>
              </a:rPr>
              <a:t>"compliance"</a:t>
            </a:r>
            <a:r>
              <a:rPr>
                <a:latin typeface="Courier"/>
              </a:rPr>
              <a:t>: [</a:t>
            </a:r>
            <a:r>
              <a:rPr>
                <a:solidFill>
                  <a:srgbClr val="BB6688"/>
                </a:solidFill>
                <a:latin typeface="Courier"/>
              </a:rPr>
              <a:t>f"</a:t>
            </a:r>
            <a:r>
              <a:rPr>
                <a:solidFill>
                  <a:srgbClr val="4070A0"/>
                </a:solidFill>
                <a:latin typeface="Courier"/>
              </a:rPr>
              <a:t>{</a:t>
            </a:r>
            <a:r>
              <a:rPr>
                <a:latin typeface="Courier"/>
              </a:rPr>
              <a:t>compliant</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(readings)</a:t>
            </a:r>
            <a:r>
              <a:rPr>
                <a:solidFill>
                  <a:srgbClr val="4070A0"/>
                </a:solidFill>
                <a:latin typeface="Courier"/>
              </a:rPr>
              <a:t>:.1%}</a:t>
            </a:r>
            <a:r>
              <a:rPr>
                <a:solidFill>
                  <a:srgbClr val="BB6688"/>
                </a:solidFill>
                <a:latin typeface="Courier"/>
              </a:rPr>
              <a:t>"</a:t>
            </a:r>
            <a:r>
              <a:rPr>
                <a:latin typeface="Courier"/>
              </a:rPr>
              <a:t>],</a:t>
            </a:r>
            <a:br/>
            <a:r>
              <a:rPr>
                <a:latin typeface="Courier"/>
              </a:rPr>
              <a:t>})</a:t>
            </a:r>
            <a:br/>
            <a:r>
              <a:rPr>
                <a:solidFill>
                  <a:srgbClr val="008000"/>
                </a:solidFill>
                <a:latin typeface="Courier"/>
              </a:rPr>
              <a:t>print</a:t>
            </a:r>
            <a:r>
              <a:rPr>
                <a:latin typeface="Courier"/>
              </a:rPr>
              <a:t>(result)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with a censored value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denominator is every reading, including the ones below the limit.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with a censored value</a:t>
            </a:r>
          </a:p>
        </p:txBody>
      </p:sp>
      <p:sp>
        <p:nvSpPr>
          <p:cNvPr id="3" name="Content Placeholder 2"/>
          <p:cNvSpPr>
            <a:spLocks noGrp="1"/>
          </p:cNvSpPr>
          <p:nvPr>
            <p:ph idx="1"/>
          </p:nvPr>
        </p:nvSpPr>
        <p:spPr/>
        <p:txBody>
          <a:bodyPr/>
          <a:lstStyle/>
          <a:p>
            <a:pPr lvl="0"/>
            <a:r>
              <a:rPr/>
              <a:t>Never let a detection limit shrink a denominator — It is the single most common way a water quality report becomes…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cross-field inconsistency worth naming — In Python</a:t>
            </a:r>
          </a:p>
        </p:txBody>
      </p:sp>
      <p:sp>
        <p:nvSpPr>
          <p:cNvPr id="3" name="Content Placeholder 2"/>
          <p:cNvSpPr>
            <a:spLocks noGrp="1"/>
          </p:cNvSpPr>
          <p:nvPr>
            <p:ph idx="1"/>
          </p:nvPr>
        </p:nvSpPr>
        <p:spPr/>
        <p:txBody>
          <a:bodyPr/>
          <a:lstStyle/>
          <a:p>
            <a:pPr lvl="0" indent="0">
              <a:buNone/>
            </a:pPr>
            <a:r>
              <a:rPr>
                <a:latin typeface="Courier"/>
              </a:rPr>
              <a:t>treats </a:t>
            </a:r>
            <a:r>
              <a:rPr>
                <a:solidFill>
                  <a:srgbClr val="666666"/>
                </a:solidFill>
                <a:latin typeface="Courier"/>
              </a:rPr>
              <a:t>=</a:t>
            </a:r>
            <a:r>
              <a:rPr>
                <a:latin typeface="Courier"/>
              </a:rPr>
              <a:t> households[</a:t>
            </a:r>
            <a:r>
              <a:rPr>
                <a:solidFill>
                  <a:srgbClr val="4070A0"/>
                </a:solidFill>
                <a:latin typeface="Courier"/>
              </a:rPr>
              <a:t>"water_treated_at_home"</a:t>
            </a:r>
            <a:r>
              <a:rPr>
                <a:latin typeface="Courier"/>
              </a:rPr>
              <a:t>]</a:t>
            </a:r>
            <a:br/>
            <a:r>
              <a:rPr>
                <a:solidFill>
                  <a:srgbClr val="008000"/>
                </a:solidFill>
                <a:latin typeface="Courier"/>
              </a:rPr>
              <a:t>print</a:t>
            </a:r>
            <a:r>
              <a:rPr>
                <a:latin typeface="Courier"/>
              </a:rPr>
              <a:t>(</a:t>
            </a:r>
            <a:r>
              <a:rPr>
                <a:solidFill>
                  <a:srgbClr val="BB6688"/>
                </a:solidFill>
                <a:latin typeface="Courier"/>
              </a:rPr>
              <a:t>f"treat at home: </a:t>
            </a:r>
            <a:r>
              <a:rPr>
                <a:solidFill>
                  <a:srgbClr val="4070A0"/>
                </a:solidFill>
                <a:latin typeface="Courier"/>
              </a:rPr>
              <a:t>{</a:t>
            </a:r>
            <a:r>
              <a:rPr>
                <a:latin typeface="Courier"/>
              </a:rPr>
              <a:t>treats</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of which no chlorine reading: </a:t>
            </a:r>
            <a:r>
              <a:rPr>
                <a:solidFill>
                  <a:srgbClr val="4070A0"/>
                </a:solidFill>
                <a:latin typeface="Courier"/>
              </a:rPr>
              <a:t>{</a:t>
            </a:r>
            <a:r>
              <a:rPr>
                <a:latin typeface="Courier"/>
              </a:rPr>
              <a:t>(treats </a:t>
            </a:r>
            <a:r>
              <a:rPr>
                <a:solidFill>
                  <a:srgbClr val="666666"/>
                </a:solidFill>
                <a:latin typeface="Courier"/>
              </a:rPr>
              <a:t>&amp;</a:t>
            </a:r>
            <a:r>
              <a:rPr>
                <a:latin typeface="Courier"/>
              </a:rPr>
              <a:t> </a:t>
            </a:r>
            <a:r>
              <a:rPr>
                <a:solidFill>
                  <a:srgbClr val="666666"/>
                </a:solidFill>
                <a:latin typeface="Courier"/>
              </a:rPr>
              <a:t>~</a:t>
            </a:r>
            <a:r>
              <a:rPr>
                <a:latin typeface="Courier"/>
              </a:rPr>
              <a:t>chlorine)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cross-field inconsistency worth naming — In R</a:t>
            </a:r>
          </a:p>
        </p:txBody>
      </p:sp>
      <p:sp>
        <p:nvSpPr>
          <p:cNvPr id="3" name="Content Placeholder 2"/>
          <p:cNvSpPr>
            <a:spLocks noGrp="1"/>
          </p:cNvSpPr>
          <p:nvPr>
            <p:ph idx="1"/>
          </p:nvPr>
        </p:nvSpPr>
        <p:spPr/>
        <p:txBody>
          <a:bodyPr/>
          <a:lstStyle/>
          <a:p>
            <a:pPr lvl="0" indent="0">
              <a:buNone/>
            </a:pPr>
            <a:r>
              <a:rPr>
                <a:latin typeface="Courier"/>
              </a:rPr>
              <a:t>households </a:t>
            </a:r>
            <a:r>
              <a:rPr>
                <a:solidFill>
                  <a:srgbClr val="4070A0"/>
                </a:solidFill>
                <a:latin typeface="Courier"/>
              </a:rPr>
              <a:t>|&gt;</a:t>
            </a:r>
            <a:r>
              <a:rPr>
                <a:latin typeface="Courier"/>
              </a:rPr>
              <a:t> </a:t>
            </a:r>
            <a:r>
              <a:rPr>
                <a:solidFill>
                  <a:srgbClr val="06287E"/>
                </a:solidFill>
                <a:latin typeface="Courier"/>
              </a:rPr>
              <a:t>filter</a:t>
            </a:r>
            <a:r>
              <a:rPr>
                <a:latin typeface="Courier"/>
              </a:rPr>
              <a:t>(water_treated_at_home) </a:t>
            </a:r>
            <a:r>
              <a:rPr>
                <a:solidFill>
                  <a:srgbClr val="4070A0"/>
                </a:solidFill>
                <a:latin typeface="Courier"/>
              </a:rPr>
              <a:t>|&gt;</a:t>
            </a:r>
            <a:br/>
            <a:r>
              <a:rPr>
                <a:latin typeface="Courier"/>
              </a:rPr>
              <a:t>  </a:t>
            </a:r>
            <a:r>
              <a:rPr>
                <a:solidFill>
                  <a:srgbClr val="06287E"/>
                </a:solidFill>
                <a:latin typeface="Courier"/>
              </a:rPr>
              <a:t>count</a:t>
            </a:r>
            <a:r>
              <a:rPr>
                <a:latin typeface="Courier"/>
              </a:rPr>
              <a:t>(</a:t>
            </a:r>
            <a:r>
              <a:rPr>
                <a:solidFill>
                  <a:srgbClr val="7D9029"/>
                </a:solidFill>
                <a:latin typeface="Courier"/>
              </a:rPr>
              <a:t>no_reading =</a:t>
            </a:r>
            <a:r>
              <a:rPr>
                <a:latin typeface="Courier"/>
              </a:rPr>
              <a:t> </a:t>
            </a:r>
            <a:r>
              <a:rPr>
                <a:solidFill>
                  <a:srgbClr val="06287E"/>
                </a:solidFill>
                <a:latin typeface="Courier"/>
              </a:rPr>
              <a:t>is.na</a:t>
            </a:r>
            <a:r>
              <a:rPr>
                <a:latin typeface="Courier"/>
              </a:rPr>
              <a:t>(free_residual_chlorine_mgl))</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as its own block — Example (cont.)</a:t>
            </a:r>
          </a:p>
        </p:txBody>
      </p:sp>
      <p:sp>
        <p:nvSpPr>
          <p:cNvPr id="3" name="Content Placeholder 2"/>
          <p:cNvSpPr>
            <a:spLocks noGrp="1"/>
          </p:cNvSpPr>
          <p:nvPr>
            <p:ph idx="1"/>
          </p:nvPr>
        </p:nvSpPr>
        <p:spPr/>
        <p:txBody>
          <a:bodyPr/>
          <a:lstStyle/>
          <a:p>
            <a:pPr lvl="0" indent="0">
              <a:buNone/>
            </a:pPr>
            <a:r>
              <a:rPr>
                <a:latin typeface="Courier"/>
              </a:rPr>
              <a:t>Water quality
  E. coli, point of collection          802 households tested (33.4% of survey)
    Safe &lt;1 CFU/100 mL                  53.6%
    Low 1-10                            21.6%
    Moderate 11-100                     17.3%
    High &gt;100                            7.5%
    Improved sources: 61.1% safe (n=625)
    Unimproved and surface: 27.1% safe (n=177)
  Free residual chlorine, water points  811 visits tested (30.8% of visits)
    Below detection limit (&lt;0.1 mg/L)   33.4%   counted as non-compliant
    Within 0.2-0.5 mg/L target          30.9%
  Quality was tested on a subsample and does not share the denominator of the
  access indicators above. 533 households reporting home treatment have no</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as its own block — Example (cont.)</a:t>
            </a:r>
          </a:p>
        </p:txBody>
      </p:sp>
      <p:sp>
        <p:nvSpPr>
          <p:cNvPr id="3" name="Content Placeholder 2"/>
          <p:cNvSpPr>
            <a:spLocks noGrp="1"/>
          </p:cNvSpPr>
          <p:nvPr>
            <p:ph idx="1"/>
          </p:nvPr>
        </p:nvSpPr>
        <p:spPr/>
        <p:txBody>
          <a:bodyPr/>
          <a:lstStyle/>
          <a:p>
            <a:pPr lvl="0" indent="0">
              <a:buNone/>
            </a:pPr>
            <a:r>
              <a:rPr>
                <a:latin typeface="Courier"/>
              </a:rPr>
              <a:t>  chlorine reading, so the tested subsample over-represents untreated water.</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Everything so far is a cross-section: what was true on the day someone called.</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https://data-analysis.cassion.dev/courses/wash-analysis/wash-04-water-quality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Tested on a third, censored on a fifth</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E. coli was tested on 33.4% of households, chlorine on 40.0%, and both on 13.3%. In the water point register, 271 chlorine readings are the string “&lt;0.1” — and dropping them raises apparent compliance by sixteen points.</vt:lpwstr>
  </property>
</Properties>
</file>