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 coli a été testé sur 33,4 % des ménages, le chlore sur 40,0 %, et les deux sur 13,3 %. Dans le registre des points d’eau, 271 lectures de chlore sont la chaîne “&lt;0.1” — et les supprimer relève la conformité apparente de seize points.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qualité de l’eau coûte cher à mesurer. Une enquête qui interroge 2 403 ménages en teste une fraction, et tout indicateur de qualité tourne donc sur un dénominateur différent de tout indicateur d’accès.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802 ménages pour E. coli, 961 pour le chlore, et 320 pour les deux. Le dernier nombre est celui qui compte : toute question liant les deux porte sur 13,3 % de l’enquête, et son intervalle sera large. Imprimez le n analysable pour chaque chiffre de qualité, dans le tableau et non en note de bas de page. Un pourcentage de qualité voisin d’un pourcentage d’accès sur la même ligne se lit comme le même dénominateur, et ici ce n’est jamais le cas.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les classes, non une moyenne. Les dénombrements d’E. coli sont fortement asymétriques et une moyenne de 14 UFC/100 mL ne décrit rien — les classes sont ce dans quoi la directive est écrite et ce sur quoi une décision se prend.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type de source prédit fortement la qualité, et 38,9 % des ménages sur une source améliorée ont malgré tout de l’E. coli détectable. La leçon 1 disait que l’échelon supérieur exige l’absence de contamination en plus d’une source améliorée ; voici le nombre qui montre pourquoi c’est une condition distincte et non une formalité.</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des points d’eau mesure le chlore sur le terrain, et le kit a une limite de détection.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811 visites portent une lecture et 271 d’entre elles sont la chaîne </a:t>
            </a:r>
            <a:r>
              <a:rPr>
                <a:latin typeface="Courier"/>
              </a:rPr>
              <a:t>\&lt;0.1</a:t>
            </a:r>
            <a:r>
              <a:rPr/>
              <a:t>. C’est une mesure : la vraie valeur se situe entre zéro et la limite de détection. Ce n’est pas une valeur manquante, et les deux choses en lesquelles on la transforme habituellement sont fausses toutes les deux.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30,9 % contre 46,5 %. Supprimer les lectures censurées relève la conformité apparente à la cible de chloration de près de seize points, et le fait dans une seule direction — toute valeur censurée est un échec, si bien que les retirer ne retire que des échecs. </a:t>
            </a:r>
            <a:r>
              <a:rPr>
                <a:latin typeface="Courier"/>
              </a:rPr>
              <a:t>pd.to_numeric(..., errors="coerce")</a:t>
            </a:r>
            <a:r>
              <a:rPr/>
              <a:t> le fait en silence et ressemble à une correction de type.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options, par ordre de préférence pour cet indicateur. Classer plutôt que moyenner. La cible est une plage, si bien qu’une lecture censurée répond parfaitement à la question : </a:t>
            </a:r>
            <a:r>
              <a:rPr>
                <a:latin typeface="Courier"/>
              </a:rPr>
              <a:t>\&lt;0.1</a:t>
            </a:r>
            <a:r>
              <a:rPr/>
              <a:t> est en dessous de 0,2 et donc non conforme. La conformité se calcule sur les 811 lectures sans aucune substitution. Substituer la limite, ou sa moitié, s’il vous faut vraiment une moyenne. Dites laquelle vous avez employée — </a:t>
            </a:r>
            <a:r>
              <a:rPr>
                <a:latin typeface="Courier"/>
              </a:rPr>
              <a:t>LD/2</a:t>
            </a:r>
            <a:r>
              <a:rPr/>
              <a:t> est la convention courante — et rapportez à combien de valeurs elle s’est appliquée. Rapporter la part sous la limite comme un nombre à part entière. 33,4 % de ces lectures sont sous le seuil de détection, ce qui est un constat sur la pratique de chloration et non une gêne dans les données.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laissez jamais une limite de détection rétrécir un dénominateur. C’est la façon la plus courante dont un rapport de qualité de l’eau devient optimiste, et elle survit à la relecture parce que l’arithmétique sur les valeurs restantes est juste.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533 ménages déclarent traiter leur eau et n’ont aucune mesure de chlore. Le cours sur le nettoyage a établi de quoi il s’agit — une absence corrélée à la chose mesurée — et la conséquence ici est précise : supprimer ces lignes retire des ménages qui traitent leur eau plus souvent que la moyenne, si bien que le sous-échantillon testé n’est pas représentatif de l’enquête dont il vient.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Son propre bloc, ses propres dénominateurs, sa propre limite. Un chiffre de qualité placé dans un tableau de chiffres d’accès sera lu contre leur dénominateur, et rien dans la mise en page ne l’en empêchera.</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est une coupe transversale : ce qui était vrai le jour où quelqu’un est passé. L’unité suivante porte sur le registre qui visite les mêmes points d’eau douze fois, et sa première conséquence est de transformer un taux de fonctionnalité en trois.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4-water-qua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Testé sur un tiers, censuré sur un cinquième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 coli a été testé sur 33,4 % des ménages, le chlore sur 40,0 %, et les deux sur 13,3 %. Dans le registre des points d’eau, 271 lectures de chlore sont la chaîne “&lt;0.1” — et les supprimer relève la conformité apparente de seize points.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dénominateur change, et le rapport généralement non</a:t>
            </a:r>
          </a:p>
          <a:p>
            <a:pPr lvl="0"/>
            <a:r>
              <a:rPr/>
              <a:t>Les classes de risque du JMP</a:t>
            </a:r>
          </a:p>
          <a:p>
            <a:pPr lvl="0"/>
            <a:r>
              <a:rPr/>
              <a:t>Amélioré n’est pas sûr, et c’est ici que cela se démontre</a:t>
            </a:r>
          </a:p>
          <a:p>
            <a:pPr lvl="0"/>
            <a:r>
              <a:rPr/>
              <a:t>La valeur censurée, et pourquoi elle n’est pas manquante</a:t>
            </a:r>
          </a:p>
          <a:p>
            <a:pPr lvl="0"/>
            <a:r>
              <a:rPr/>
              <a:t>Que faire d’une valeur censurée</a:t>
            </a:r>
          </a:p>
          <a:p>
            <a:pPr lvl="0"/>
            <a:r>
              <a:rPr/>
              <a:t>L’incohérence entre champs qu’il faut nommer</a:t>
            </a:r>
          </a:p>
          <a:p>
            <a:pPr lvl="0"/>
            <a:r>
              <a:rPr/>
              <a:t>Rapportez-le comme un bloc à part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change, et le rapport généralement non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households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br/>
            <a:r>
              <a:rPr>
                <a:latin typeface="Courier"/>
              </a:rPr>
              <a:t>ecoli </a:t>
            </a:r>
            <a:r>
              <a:rPr>
                <a:solidFill>
                  <a:srgbClr val="666666"/>
                </a:solidFill>
                <a:latin typeface="Courier"/>
              </a:rPr>
              <a:t>=</a:t>
            </a:r>
            <a:r>
              <a:rPr>
                <a:latin typeface="Courier"/>
              </a:rPr>
              <a:t> households[</a:t>
            </a:r>
            <a:r>
              <a:rPr>
                <a:solidFill>
                  <a:srgbClr val="4070A0"/>
                </a:solidFill>
                <a:latin typeface="Courier"/>
              </a:rPr>
              <a:t>"ecoli_cfu_100ml"</a:t>
            </a:r>
            <a:r>
              <a:rPr>
                <a:latin typeface="Courier"/>
              </a:rPr>
              <a:t>].notna()</a:t>
            </a:r>
            <a:br/>
            <a:r>
              <a:rPr>
                <a:latin typeface="Courier"/>
              </a:rPr>
              <a:t>chlorine </a:t>
            </a:r>
            <a:r>
              <a:rPr>
                <a:solidFill>
                  <a:srgbClr val="666666"/>
                </a:solidFill>
                <a:latin typeface="Courier"/>
              </a:rPr>
              <a:t>=</a:t>
            </a:r>
            <a:r>
              <a:rPr>
                <a:latin typeface="Courier"/>
              </a:rPr>
              <a:t> households[</a:t>
            </a:r>
            <a:r>
              <a:rPr>
                <a:solidFill>
                  <a:srgbClr val="4070A0"/>
                </a:solidFill>
                <a:latin typeface="Courier"/>
              </a:rPr>
              <a:t>"free_residual_chlorine_mgl"</a:t>
            </a:r>
            <a:r>
              <a:rPr>
                <a:latin typeface="Courier"/>
              </a:rPr>
              <a:t>].notna()</a:t>
            </a:r>
            <a:br/>
            <a:br/>
            <a:r>
              <a:rPr>
                <a:solidFill>
                  <a:srgbClr val="008000"/>
                </a:solidFill>
                <a:latin typeface="Courier"/>
              </a:rPr>
              <a:t>print</a:t>
            </a:r>
            <a:r>
              <a:rPr>
                <a:latin typeface="Courier"/>
              </a:rPr>
              <a:t>(</a:t>
            </a:r>
            <a:r>
              <a:rPr>
                <a:solidFill>
                  <a:srgbClr val="BB6688"/>
                </a:solidFill>
                <a:latin typeface="Courier"/>
              </a:rPr>
              <a:t>f"E. coli tested:   </a:t>
            </a:r>
            <a:r>
              <a:rPr>
                <a:solidFill>
                  <a:srgbClr val="4070A0"/>
                </a:solidFill>
                <a:latin typeface="Courier"/>
              </a:rPr>
              <a:t>{</a:t>
            </a:r>
            <a:r>
              <a:rPr>
                <a:latin typeface="Courier"/>
              </a:rPr>
              <a:t>ecoli</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 = </a:t>
            </a:r>
            <a:r>
              <a:rPr>
                <a:solidFill>
                  <a:srgbClr val="4070A0"/>
                </a:solidFill>
                <a:latin typeface="Courier"/>
              </a:rPr>
              <a:t>{</a:t>
            </a:r>
            <a:r>
              <a:rPr>
                <a:latin typeface="Courier"/>
              </a:rPr>
              <a:t>ecoli</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f"chlorine tested:  </a:t>
            </a:r>
            <a:r>
              <a:rPr>
                <a:solidFill>
                  <a:srgbClr val="4070A0"/>
                </a:solidFill>
                <a:latin typeface="Courier"/>
              </a:rPr>
              <a:t>{</a:t>
            </a:r>
            <a:r>
              <a:rPr>
                <a:latin typeface="Courier"/>
              </a:rPr>
              <a:t>chlorine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 = </a:t>
            </a:r>
            <a:r>
              <a:rPr>
                <a:solidFill>
                  <a:srgbClr val="4070A0"/>
                </a:solidFill>
                <a:latin typeface="Courier"/>
              </a:rPr>
              <a:t>{</a:t>
            </a:r>
            <a:r>
              <a:rPr>
                <a:latin typeface="Courier"/>
              </a:rPr>
              <a:t>chlorine</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f"both:             </a:t>
            </a:r>
            <a:r>
              <a:rPr>
                <a:solidFill>
                  <a:srgbClr val="4070A0"/>
                </a:solidFill>
                <a:latin typeface="Courier"/>
              </a:rPr>
              <a:t>{</a:t>
            </a:r>
            <a:r>
              <a:rPr>
                <a:latin typeface="Courier"/>
              </a:rPr>
              <a:t>(ecoli </a:t>
            </a:r>
            <a:r>
              <a:rPr>
                <a:solidFill>
                  <a:srgbClr val="666666"/>
                </a:solidFill>
                <a:latin typeface="Courier"/>
              </a:rPr>
              <a:t>&amp;</a:t>
            </a:r>
            <a:r>
              <a:rPr>
                <a:latin typeface="Courier"/>
              </a:rPr>
              <a:t> chlorine)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 = </a:t>
            </a:r>
            <a:r>
              <a:rPr>
                <a:solidFill>
                  <a:srgbClr val="4070A0"/>
                </a:solidFill>
                <a:latin typeface="Courier"/>
              </a:rPr>
              <a:t>{</a:t>
            </a:r>
            <a:r>
              <a:rPr>
                <a:latin typeface="Courier"/>
              </a:rPr>
              <a:t>(ecoli </a:t>
            </a:r>
            <a:r>
              <a:rPr>
                <a:solidFill>
                  <a:srgbClr val="666666"/>
                </a:solidFill>
                <a:latin typeface="Courier"/>
              </a:rPr>
              <a:t>&amp;</a:t>
            </a:r>
            <a:r>
              <a:rPr>
                <a:latin typeface="Courier"/>
              </a:rPr>
              <a:t> chlorine)</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change, et le rapport généralement non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households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ecoli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(ecoli_cfu_100ml)),</a:t>
            </a:r>
            <a:br/>
            <a:r>
              <a:rPr>
                <a:latin typeface="Courier"/>
              </a:rPr>
              <a:t>  </a:t>
            </a:r>
            <a:r>
              <a:rPr>
                <a:solidFill>
                  <a:srgbClr val="7D9029"/>
                </a:solidFill>
                <a:latin typeface="Courier"/>
              </a:rPr>
              <a:t>chlorine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(free_residual_chlorine_mgl)),</a:t>
            </a:r>
            <a:br/>
            <a:r>
              <a:rPr>
                <a:latin typeface="Courier"/>
              </a:rPr>
              <a:t>  </a:t>
            </a:r>
            <a:r>
              <a:rPr>
                <a:solidFill>
                  <a:srgbClr val="7D9029"/>
                </a:solidFill>
                <a:latin typeface="Courier"/>
              </a:rPr>
              <a:t>both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(free_residual_chlorine_mgl))</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change, et le rapport généralement non</a:t>
            </a:r>
          </a:p>
        </p:txBody>
      </p:sp>
      <p:sp>
        <p:nvSpPr>
          <p:cNvPr id="3" name="Content Placeholder 2"/>
          <p:cNvSpPr>
            <a:spLocks noGrp="1"/>
          </p:cNvSpPr>
          <p:nvPr>
            <p:ph idx="1"/>
          </p:nvPr>
        </p:nvSpPr>
        <p:spPr/>
        <p:txBody>
          <a:bodyPr/>
          <a:lstStyle/>
          <a:p>
            <a:pPr lvl="0"/>
            <a:r>
              <a:rPr/>
              <a:t>802 ménages pour E. coli, 961 pour le chlore, et 320 pour les deux — Le dernier nombre est celui qui compte : toute…</a:t>
            </a:r>
          </a:p>
          <a:p>
            <a:pPr lvl="0"/>
            <a:r>
              <a:rPr/>
              <a:t>Imprimez le n analysable pour chaque chiffre de qualité — dans le tableau et non en note de bas de page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classes de risque du JMP — En Python</a:t>
            </a:r>
          </a:p>
        </p:txBody>
      </p:sp>
      <p:sp>
        <p:nvSpPr>
          <p:cNvPr id="3" name="Content Placeholder 2"/>
          <p:cNvSpPr>
            <a:spLocks noGrp="1"/>
          </p:cNvSpPr>
          <p:nvPr>
            <p:ph idx="1"/>
          </p:nvPr>
        </p:nvSpPr>
        <p:spPr/>
        <p:txBody>
          <a:bodyPr/>
          <a:lstStyle/>
          <a:p>
            <a:pPr lvl="0" indent="0">
              <a:buNone/>
            </a:pPr>
            <a:r>
              <a:rPr>
                <a:latin typeface="Courier"/>
              </a:rPr>
              <a:t>tested </a:t>
            </a:r>
            <a:r>
              <a:rPr>
                <a:solidFill>
                  <a:srgbClr val="666666"/>
                </a:solidFill>
                <a:latin typeface="Courier"/>
              </a:rPr>
              <a:t>=</a:t>
            </a:r>
            <a:r>
              <a:rPr>
                <a:latin typeface="Courier"/>
              </a:rPr>
              <a:t> households[ecoli]</a:t>
            </a:r>
            <a:br/>
            <a:r>
              <a:rPr>
                <a:latin typeface="Courier"/>
              </a:rPr>
              <a:t>classes </a:t>
            </a:r>
            <a:r>
              <a:rPr>
                <a:solidFill>
                  <a:srgbClr val="666666"/>
                </a:solidFill>
                <a:latin typeface="Courier"/>
              </a:rPr>
              <a:t>=</a:t>
            </a:r>
            <a:r>
              <a:rPr>
                <a:latin typeface="Courier"/>
              </a:rPr>
              <a:t> pd.cut(</a:t>
            </a:r>
            <a:br/>
            <a:r>
              <a:rPr>
                <a:latin typeface="Courier"/>
              </a:rPr>
              <a:t>    tested[</a:t>
            </a:r>
            <a:r>
              <a:rPr>
                <a:solidFill>
                  <a:srgbClr val="4070A0"/>
                </a:solidFill>
                <a:latin typeface="Courier"/>
              </a:rPr>
              <a:t>"ecoli_cfu_100ml"</a:t>
            </a:r>
            <a:r>
              <a:rPr>
                <a:latin typeface="Courier"/>
              </a:rPr>
              <a:t>],</a:t>
            </a:r>
            <a:b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40A070"/>
                </a:solidFill>
                <a:latin typeface="Courier"/>
              </a:rPr>
              <a:t>10</a:t>
            </a:r>
            <a:r>
              <a:rPr>
                <a:solidFill>
                  <a:srgbClr val="666666"/>
                </a:solidFill>
                <a:latin typeface="Courier"/>
              </a:rPr>
              <a:t>**</a:t>
            </a:r>
            <a:r>
              <a:rPr>
                <a:solidFill>
                  <a:srgbClr val="40A070"/>
                </a:solidFill>
                <a:latin typeface="Courier"/>
              </a:rPr>
              <a:t>9</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"safe &lt;1"</a:t>
            </a:r>
            <a:r>
              <a:rPr>
                <a:latin typeface="Courier"/>
              </a:rPr>
              <a:t>, </a:t>
            </a:r>
            <a:r>
              <a:rPr>
                <a:solidFill>
                  <a:srgbClr val="4070A0"/>
                </a:solidFill>
                <a:latin typeface="Courier"/>
              </a:rPr>
              <a:t>"low 1-10"</a:t>
            </a:r>
            <a:r>
              <a:rPr>
                <a:latin typeface="Courier"/>
              </a:rPr>
              <a:t>, </a:t>
            </a:r>
            <a:r>
              <a:rPr>
                <a:solidFill>
                  <a:srgbClr val="4070A0"/>
                </a:solidFill>
                <a:latin typeface="Courier"/>
              </a:rPr>
              <a:t>"moderate 11-100"</a:t>
            </a:r>
            <a:r>
              <a:rPr>
                <a:latin typeface="Courier"/>
              </a:rPr>
              <a:t>, </a:t>
            </a:r>
            <a:r>
              <a:rPr>
                <a:solidFill>
                  <a:srgbClr val="4070A0"/>
                </a:solidFill>
                <a:latin typeface="Courier"/>
              </a:rPr>
              <a:t>"high &gt;100"</a:t>
            </a:r>
            <a:r>
              <a:rPr>
                <a:latin typeface="Courier"/>
              </a:rPr>
              <a:t>],</a:t>
            </a:r>
            <a:br/>
            <a:r>
              <a:rPr>
                <a:latin typeface="Courier"/>
              </a:rPr>
              <a:t>)</a:t>
            </a:r>
            <a:br/>
            <a:r>
              <a:rPr>
                <a:solidFill>
                  <a:srgbClr val="008000"/>
                </a:solidFill>
                <a:latin typeface="Courier"/>
              </a:rPr>
              <a:t>print</a:t>
            </a:r>
            <a:r>
              <a:rPr>
                <a:latin typeface="Courier"/>
              </a:rPr>
              <a:t>(classes.value_counts(normalize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classes de risque du JMP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risk =</a:t>
            </a:r>
            <a:r>
              <a:rPr>
                <a:latin typeface="Courier"/>
              </a:rPr>
              <a:t> </a:t>
            </a:r>
            <a:r>
              <a:rPr>
                <a:solidFill>
                  <a:srgbClr val="06287E"/>
                </a:solidFill>
                <a:latin typeface="Courier"/>
              </a:rPr>
              <a:t>cut</a:t>
            </a:r>
            <a:r>
              <a:rPr>
                <a:latin typeface="Courier"/>
              </a:rPr>
              <a:t>(ecoli_cfu_100ml,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880000"/>
                </a:solidFill>
                <a:latin typeface="Courier"/>
              </a:rPr>
              <a:t>Inf</a:t>
            </a:r>
            <a:r>
              <a:rPr>
                <a:latin typeface="Courier"/>
              </a:rPr>
              <a:t>),</a:t>
            </a:r>
            <a:b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"safe"</a:t>
            </a:r>
            <a:r>
              <a:rPr>
                <a:latin typeface="Courier"/>
              </a:rPr>
              <a:t>, </a:t>
            </a:r>
            <a:r>
              <a:rPr>
                <a:solidFill>
                  <a:srgbClr val="4070A0"/>
                </a:solidFill>
                <a:latin typeface="Courier"/>
              </a:rPr>
              <a:t>"low"</a:t>
            </a:r>
            <a:r>
              <a:rPr>
                <a:latin typeface="Courier"/>
              </a:rPr>
              <a:t>, </a:t>
            </a:r>
            <a:r>
              <a:rPr>
                <a:solidFill>
                  <a:srgbClr val="4070A0"/>
                </a:solidFill>
                <a:latin typeface="Courier"/>
              </a:rPr>
              <a:t>"moderate"</a:t>
            </a:r>
            <a:r>
              <a:rPr>
                <a:latin typeface="Courier"/>
              </a:rPr>
              <a:t>, </a:t>
            </a:r>
            <a:r>
              <a:rPr>
                <a:solidFill>
                  <a:srgbClr val="4070A0"/>
                </a:solidFill>
                <a:latin typeface="Courier"/>
              </a:rPr>
              <a:t>"high"</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(risk)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classes de risque du JMP</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Classe de risque</a:t>
                      </a:r>
                    </a:p>
                  </a:txBody>
                  <a:tcPr/>
                </a:tc>
                <a:tc>
                  <a:txBody>
                    <a:bodyPr/>
                    <a:lstStyle/>
                    <a:p>
                      <a:pPr lvl="0" indent="0" marL="0">
                        <a:buNone/>
                      </a:pPr>
                      <a:r>
                        <a:rPr/>
                        <a:t>Ménages</a:t>
                      </a:r>
                    </a:p>
                  </a:txBody>
                  <a:tcPr/>
                </a:tc>
                <a:tc>
                  <a:txBody>
                    <a:bodyPr/>
                    <a:lstStyle/>
                    <a:p>
                      <a:pPr lvl="0" indent="0" marL="0">
                        <a:buNone/>
                      </a:pPr>
                      <a:r>
                        <a:rPr/>
                        <a:t>Part des testés</a:t>
                      </a:r>
                    </a:p>
                  </a:txBody>
                  <a:tcPr/>
                </a:tc>
              </a:tr>
              <a:tr h="0">
                <a:tc>
                  <a:txBody>
                    <a:bodyPr/>
                    <a:lstStyle/>
                    <a:p>
                      <a:pPr lvl="0" indent="0" marL="0">
                        <a:buNone/>
                      </a:pPr>
                      <a:r>
                        <a:rPr/>
                        <a:t>Sûre (&lt;1 UFC/100 mL)</a:t>
                      </a:r>
                    </a:p>
                  </a:txBody>
                </a:tc>
                <a:tc>
                  <a:txBody>
                    <a:bodyPr/>
                    <a:lstStyle/>
                    <a:p>
                      <a:pPr lvl="0" indent="0" marL="0">
                        <a:buNone/>
                      </a:pPr>
                      <a:r>
                        <a:rPr/>
                        <a:t>430</a:t>
                      </a:r>
                    </a:p>
                  </a:txBody>
                </a:tc>
                <a:tc>
                  <a:txBody>
                    <a:bodyPr/>
                    <a:lstStyle/>
                    <a:p>
                      <a:pPr lvl="0" indent="0" marL="0">
                        <a:buNone/>
                      </a:pPr>
                      <a:r>
                        <a:rPr/>
                        <a:t>53,6 %</a:t>
                      </a:r>
                    </a:p>
                  </a:txBody>
                </a:tc>
              </a:tr>
              <a:tr h="0">
                <a:tc>
                  <a:txBody>
                    <a:bodyPr/>
                    <a:lstStyle/>
                    <a:p>
                      <a:pPr lvl="0" indent="0" marL="0">
                        <a:buNone/>
                      </a:pPr>
                      <a:r>
                        <a:rPr/>
                        <a:t>Faible (1–10)</a:t>
                      </a:r>
                    </a:p>
                  </a:txBody>
                </a:tc>
                <a:tc>
                  <a:txBody>
                    <a:bodyPr/>
                    <a:lstStyle/>
                    <a:p>
                      <a:pPr lvl="0" indent="0" marL="0">
                        <a:buNone/>
                      </a:pPr>
                      <a:r>
                        <a:rPr/>
                        <a:t>173</a:t>
                      </a:r>
                    </a:p>
                  </a:txBody>
                </a:tc>
                <a:tc>
                  <a:txBody>
                    <a:bodyPr/>
                    <a:lstStyle/>
                    <a:p>
                      <a:pPr lvl="0" indent="0" marL="0">
                        <a:buNone/>
                      </a:pPr>
                      <a:r>
                        <a:rPr/>
                        <a:t>21,6 %</a:t>
                      </a:r>
                    </a:p>
                  </a:txBody>
                </a:tc>
              </a:tr>
              <a:tr h="0">
                <a:tc>
                  <a:txBody>
                    <a:bodyPr/>
                    <a:lstStyle/>
                    <a:p>
                      <a:pPr lvl="0" indent="0" marL="0">
                        <a:buNone/>
                      </a:pPr>
                      <a:r>
                        <a:rPr/>
                        <a:t>Modérée (11–100)</a:t>
                      </a:r>
                    </a:p>
                  </a:txBody>
                </a:tc>
                <a:tc>
                  <a:txBody>
                    <a:bodyPr/>
                    <a:lstStyle/>
                    <a:p>
                      <a:pPr lvl="0" indent="0" marL="0">
                        <a:buNone/>
                      </a:pPr>
                      <a:r>
                        <a:rPr/>
                        <a:t>139</a:t>
                      </a:r>
                    </a:p>
                  </a:txBody>
                </a:tc>
                <a:tc>
                  <a:txBody>
                    <a:bodyPr/>
                    <a:lstStyle/>
                    <a:p>
                      <a:pPr lvl="0" indent="0" marL="0">
                        <a:buNone/>
                      </a:pPr>
                      <a:r>
                        <a:rPr/>
                        <a:t>17,3 %</a:t>
                      </a:r>
                    </a:p>
                  </a:txBody>
                </a:tc>
              </a:tr>
              <a:tr h="0">
                <a:tc>
                  <a:txBody>
                    <a:bodyPr/>
                    <a:lstStyle/>
                    <a:p>
                      <a:pPr lvl="0" indent="0" marL="0">
                        <a:buNone/>
                      </a:pPr>
                      <a:r>
                        <a:rPr/>
                        <a:t>Élevée (&gt;100)</a:t>
                      </a:r>
                    </a:p>
                  </a:txBody>
                </a:tc>
                <a:tc>
                  <a:txBody>
                    <a:bodyPr/>
                    <a:lstStyle/>
                    <a:p>
                      <a:pPr lvl="0" indent="0" marL="0">
                        <a:buNone/>
                      </a:pPr>
                      <a:r>
                        <a:rPr/>
                        <a:t>60</a:t>
                      </a:r>
                    </a:p>
                  </a:txBody>
                </a:tc>
                <a:tc>
                  <a:txBody>
                    <a:bodyPr/>
                    <a:lstStyle/>
                    <a:p>
                      <a:pPr lvl="0" indent="0" marL="0">
                        <a:buNone/>
                      </a:pPr>
                      <a:r>
                        <a:rPr/>
                        <a:t>7,5 %</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classes de risque du JMP</a:t>
            </a:r>
          </a:p>
        </p:txBody>
      </p:sp>
      <p:sp>
        <p:nvSpPr>
          <p:cNvPr id="3" name="Content Placeholder 2"/>
          <p:cNvSpPr>
            <a:spLocks noGrp="1"/>
          </p:cNvSpPr>
          <p:nvPr>
            <p:ph idx="1"/>
          </p:nvPr>
        </p:nvSpPr>
        <p:spPr/>
        <p:txBody>
          <a:bodyPr/>
          <a:lstStyle/>
          <a:p>
            <a:pPr lvl="0"/>
            <a:r>
              <a:rPr/>
              <a:t>Rapportez les classes, non une moyenne — Les dénombrements d’E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Amélioré n’est pas sûr, et c’est ici que cela se démontre — En Python</a:t>
            </a:r>
          </a:p>
        </p:txBody>
      </p:sp>
      <p:sp>
        <p:nvSpPr>
          <p:cNvPr id="3" name="Content Placeholder 2"/>
          <p:cNvSpPr>
            <a:spLocks noGrp="1"/>
          </p:cNvSpPr>
          <p:nvPr>
            <p:ph idx="1"/>
          </p:nvPr>
        </p:nvSpPr>
        <p:spPr/>
        <p:txBody>
          <a:bodyPr/>
          <a:lstStyle/>
          <a:p>
            <a:pPr lvl="0" indent="0">
              <a:buNone/>
            </a:pPr>
            <a:r>
              <a:rPr>
                <a:latin typeface="Courier"/>
              </a:rPr>
              <a:t>IMPROVED </a:t>
            </a:r>
            <a:r>
              <a:rPr>
                <a:solidFill>
                  <a:srgbClr val="666666"/>
                </a:solidFill>
                <a:latin typeface="Courier"/>
              </a:rPr>
              <a:t>=</a:t>
            </a: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br/>
            <a:r>
              <a:rPr>
                <a:latin typeface="Courier"/>
              </a:rPr>
              <a:t>tested </a:t>
            </a:r>
            <a:r>
              <a:rPr>
                <a:solidFill>
                  <a:srgbClr val="666666"/>
                </a:solidFill>
                <a:latin typeface="Courier"/>
              </a:rPr>
              <a:t>=</a:t>
            </a:r>
            <a:r>
              <a:rPr>
                <a:latin typeface="Courier"/>
              </a:rPr>
              <a:t> tested.assign(improved</a:t>
            </a:r>
            <a:r>
              <a:rPr>
                <a:solidFill>
                  <a:srgbClr val="666666"/>
                </a:solidFill>
                <a:latin typeface="Courier"/>
              </a:rPr>
              <a:t>=</a:t>
            </a:r>
            <a:r>
              <a:rPr>
                <a:latin typeface="Courier"/>
              </a:rPr>
              <a:t>tested[</a:t>
            </a:r>
            <a:r>
              <a:rPr>
                <a:solidFill>
                  <a:srgbClr val="4070A0"/>
                </a:solidFill>
                <a:latin typeface="Courier"/>
              </a:rPr>
              <a:t>"water_source"</a:t>
            </a:r>
            <a:r>
              <a:rPr>
                <a:latin typeface="Courier"/>
              </a:rPr>
              <a:t>].isin(IMPROVED))</a:t>
            </a:r>
            <a:br/>
            <a:r>
              <a:rPr>
                <a:solidFill>
                  <a:srgbClr val="008000"/>
                </a:solidFill>
                <a:latin typeface="Courier"/>
              </a:rPr>
              <a:t>print</a:t>
            </a:r>
            <a:r>
              <a:rPr>
                <a:latin typeface="Courier"/>
              </a:rPr>
              <a:t>(tested.groupby(</a:t>
            </a:r>
            <a:r>
              <a:rPr>
                <a:solidFill>
                  <a:srgbClr val="4070A0"/>
                </a:solidFill>
                <a:latin typeface="Courier"/>
              </a:rPr>
              <a:t>"improved"</a:t>
            </a:r>
            <a:r>
              <a:rPr>
                <a:latin typeface="Courier"/>
              </a:rPr>
              <a:t>)[</a:t>
            </a:r>
            <a:r>
              <a:rPr>
                <a:solidFill>
                  <a:srgbClr val="4070A0"/>
                </a:solidFill>
                <a:latin typeface="Courier"/>
              </a:rPr>
              <a:t>"ecoli_cfu_100ml"</a:t>
            </a:r>
            <a:r>
              <a:rPr>
                <a:latin typeface="Courier"/>
              </a:rPr>
              <a:t>].agg(</a:t>
            </a:r>
            <a:br/>
            <a:r>
              <a:rPr>
                <a:latin typeface="Courier"/>
              </a:rPr>
              <a:t>    n</a:t>
            </a:r>
            <a:r>
              <a:rPr>
                <a:solidFill>
                  <a:srgbClr val="666666"/>
                </a:solidFill>
                <a:latin typeface="Courier"/>
              </a:rPr>
              <a:t>=</a:t>
            </a:r>
            <a:r>
              <a:rPr>
                <a:solidFill>
                  <a:srgbClr val="4070A0"/>
                </a:solidFill>
                <a:latin typeface="Courier"/>
              </a:rPr>
              <a:t>"size"</a:t>
            </a:r>
            <a:r>
              <a:rPr>
                <a:latin typeface="Courier"/>
              </a:rPr>
              <a:t>, safe</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&lt;</a:t>
            </a:r>
            <a:r>
              <a:rPr>
                <a:latin typeface="Courier"/>
              </a:rPr>
              <a:t> </a:t>
            </a:r>
            <a:r>
              <a:rPr>
                <a:solidFill>
                  <a:srgbClr val="40A070"/>
                </a:solidFill>
                <a:latin typeface="Courier"/>
              </a:rPr>
              <a:t>1</a:t>
            </a:r>
            <a:r>
              <a:rPr>
                <a:latin typeface="Courier"/>
              </a:rPr>
              <a:t>).mean(), high</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&gt;</a:t>
            </a:r>
            <a:r>
              <a:rPr>
                <a:latin typeface="Courier"/>
              </a:rPr>
              <a:t> </a:t>
            </a:r>
            <a:r>
              <a:rPr>
                <a:solidFill>
                  <a:srgbClr val="40A070"/>
                </a:solidFill>
                <a:latin typeface="Courier"/>
              </a:rPr>
              <a:t>100</a:t>
            </a:r>
            <a:r>
              <a:rPr>
                <a:latin typeface="Courier"/>
              </a:rPr>
              <a:t>).mean()</a:t>
            </a:r>
            <a:b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Amélioré n’est pas sûr, et c’est ici que cela se démontre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improved =</a:t>
            </a:r>
            <a:r>
              <a:rPr>
                <a:latin typeface="Courier"/>
              </a:rPr>
              <a:t> water_source </a:t>
            </a:r>
            <a:r>
              <a:rPr>
                <a:solidFill>
                  <a:srgbClr val="4070A0"/>
                </a:solidFill>
                <a:latin typeface="Courier"/>
              </a:rPr>
              <a:t>%in%</a:t>
            </a:r>
            <a:r>
              <a:rPr>
                <a:latin typeface="Courier"/>
              </a:rPr>
              <a:t> improved)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safe =</a:t>
            </a:r>
            <a:r>
              <a:rPr>
                <a:latin typeface="Courier"/>
              </a:rPr>
              <a:t> </a:t>
            </a:r>
            <a:r>
              <a:rPr>
                <a:solidFill>
                  <a:srgbClr val="06287E"/>
                </a:solidFill>
                <a:latin typeface="Courier"/>
              </a:rPr>
              <a:t>mean</a:t>
            </a:r>
            <a:r>
              <a:rPr>
                <a:latin typeface="Courier"/>
              </a:rPr>
              <a:t>(ecoli_cfu_100ml </a:t>
            </a:r>
            <a:r>
              <a:rPr>
                <a:solidFill>
                  <a:srgbClr val="4070A0"/>
                </a:solidFill>
                <a:latin typeface="Courier"/>
              </a:rPr>
              <a:t>&lt;</a:t>
            </a:r>
            <a:r>
              <a:rPr>
                <a:latin typeface="Courier"/>
              </a:rPr>
              <a:t> </a:t>
            </a:r>
            <a:r>
              <a:rPr>
                <a:solidFill>
                  <a:srgbClr val="40A070"/>
                </a:solidFill>
                <a:latin typeface="Courier"/>
              </a:rPr>
              <a:t>1</a:t>
            </a:r>
            <a:r>
              <a:rPr>
                <a:latin typeface="Courier"/>
              </a:rPr>
              <a:t>),</a:t>
            </a:r>
            <a:br/>
            <a:r>
              <a:rPr>
                <a:latin typeface="Courier"/>
              </a:rPr>
              <a:t>            </a:t>
            </a:r>
            <a:r>
              <a:rPr>
                <a:solidFill>
                  <a:srgbClr val="7D9029"/>
                </a:solidFill>
                <a:latin typeface="Courier"/>
              </a:rPr>
              <a:t>high =</a:t>
            </a:r>
            <a:r>
              <a:rPr>
                <a:latin typeface="Courier"/>
              </a:rPr>
              <a:t> </a:t>
            </a:r>
            <a:r>
              <a:rPr>
                <a:solidFill>
                  <a:srgbClr val="06287E"/>
                </a:solidFill>
                <a:latin typeface="Courier"/>
              </a:rPr>
              <a:t>mean</a:t>
            </a:r>
            <a:r>
              <a:rPr>
                <a:latin typeface="Courier"/>
              </a:rPr>
              <a:t>(ecoli_cfu_100ml </a:t>
            </a:r>
            <a:r>
              <a:rPr>
                <a:solidFill>
                  <a:srgbClr val="4070A0"/>
                </a:solidFill>
                <a:latin typeface="Courier"/>
              </a:rPr>
              <a:t>&gt;</a:t>
            </a:r>
            <a:r>
              <a:rPr>
                <a:latin typeface="Courier"/>
              </a:rPr>
              <a:t> </a:t>
            </a:r>
            <a:r>
              <a:rPr>
                <a:solidFill>
                  <a:srgbClr val="40A070"/>
                </a:solidFill>
                <a:latin typeface="Courier"/>
              </a:rPr>
              <a:t>100</a:t>
            </a:r>
            <a:r>
              <a:rPr>
                <a:latin typeface="Courier"/>
              </a:rPr>
              <a:t>), </a:t>
            </a:r>
            <a:r>
              <a:rPr>
                <a:solidFill>
                  <a:srgbClr val="7D9029"/>
                </a:solidFill>
                <a:latin typeface="Courier"/>
              </a:rPr>
              <a:t>.by =</a:t>
            </a:r>
            <a:r>
              <a:rPr>
                <a:latin typeface="Courier"/>
              </a:rPr>
              <a:t> improved)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Amélioré n’est pas sûr, et c’est ici que cela se démontre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Source</a:t>
                      </a:r>
                    </a:p>
                  </a:txBody>
                  <a:tcPr/>
                </a:tc>
                <a:tc>
                  <a:txBody>
                    <a:bodyPr/>
                    <a:lstStyle/>
                    <a:p>
                      <a:pPr lvl="0" indent="0" marL="0">
                        <a:buNone/>
                      </a:pPr>
                      <a:r>
                        <a:rPr/>
                        <a:t>Testés</a:t>
                      </a:r>
                    </a:p>
                  </a:txBody>
                  <a:tcPr/>
                </a:tc>
                <a:tc>
                  <a:txBody>
                    <a:bodyPr/>
                    <a:lstStyle/>
                    <a:p>
                      <a:pPr lvl="0" indent="0" marL="0">
                        <a:buNone/>
                      </a:pPr>
                      <a:r>
                        <a:rPr/>
                        <a:t>Sûre</a:t>
                      </a:r>
                    </a:p>
                  </a:txBody>
                  <a:tcPr/>
                </a:tc>
                <a:tc>
                  <a:txBody>
                    <a:bodyPr/>
                    <a:lstStyle/>
                    <a:p>
                      <a:pPr lvl="0" indent="0" marL="0">
                        <a:buNone/>
                      </a:pPr>
                      <a:r>
                        <a:rPr/>
                        <a:t>Risque élevé</a:t>
                      </a:r>
                    </a:p>
                  </a:txBody>
                  <a:tcPr/>
                </a:tc>
              </a:tr>
              <a:tr h="0">
                <a:tc>
                  <a:txBody>
                    <a:bodyPr/>
                    <a:lstStyle/>
                    <a:p>
                      <a:pPr lvl="0" indent="0" marL="0">
                        <a:buNone/>
                      </a:pPr>
                      <a:r>
                        <a:rPr/>
                        <a:t>Améliorée</a:t>
                      </a:r>
                    </a:p>
                  </a:txBody>
                </a:tc>
                <a:tc>
                  <a:txBody>
                    <a:bodyPr/>
                    <a:lstStyle/>
                    <a:p>
                      <a:pPr lvl="0" indent="0" marL="0">
                        <a:buNone/>
                      </a:pPr>
                      <a:r>
                        <a:rPr/>
                        <a:t>625</a:t>
                      </a:r>
                    </a:p>
                  </a:txBody>
                </a:tc>
                <a:tc>
                  <a:txBody>
                    <a:bodyPr/>
                    <a:lstStyle/>
                    <a:p>
                      <a:pPr lvl="0" indent="0" marL="0">
                        <a:buNone/>
                      </a:pPr>
                      <a:r>
                        <a:rPr b="1"/>
                        <a:t>61,1 %</a:t>
                      </a:r>
                    </a:p>
                  </a:txBody>
                </a:tc>
                <a:tc>
                  <a:txBody>
                    <a:bodyPr/>
                    <a:lstStyle/>
                    <a:p>
                      <a:pPr lvl="0" indent="0" marL="0">
                        <a:buNone/>
                      </a:pPr>
                      <a:r>
                        <a:rPr/>
                        <a:t>3,8 %</a:t>
                      </a:r>
                    </a:p>
                  </a:txBody>
                </a:tc>
              </a:tr>
              <a:tr h="0">
                <a:tc>
                  <a:txBody>
                    <a:bodyPr/>
                    <a:lstStyle/>
                    <a:p>
                      <a:pPr lvl="0" indent="0" marL="0">
                        <a:buNone/>
                      </a:pPr>
                      <a:r>
                        <a:rPr/>
                        <a:t>Non améliorée ou de surface</a:t>
                      </a:r>
                    </a:p>
                  </a:txBody>
                </a:tc>
                <a:tc>
                  <a:txBody>
                    <a:bodyPr/>
                    <a:lstStyle/>
                    <a:p>
                      <a:pPr lvl="0" indent="0" marL="0">
                        <a:buNone/>
                      </a:pPr>
                      <a:r>
                        <a:rPr/>
                        <a:t>177</a:t>
                      </a:r>
                    </a:p>
                  </a:txBody>
                </a:tc>
                <a:tc>
                  <a:txBody>
                    <a:bodyPr/>
                    <a:lstStyle/>
                    <a:p>
                      <a:pPr lvl="0" indent="0" marL="0">
                        <a:buNone/>
                      </a:pPr>
                      <a:r>
                        <a:rPr/>
                        <a:t>27,1 %</a:t>
                      </a:r>
                    </a:p>
                  </a:txBody>
                </a:tc>
                <a:tc>
                  <a:txBody>
                    <a:bodyPr/>
                    <a:lstStyle/>
                    <a:p>
                      <a:pPr lvl="0" indent="0" marL="0">
                        <a:buNone/>
                      </a:pPr>
                      <a:r>
                        <a:rPr/>
                        <a:t>20,3 %</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censurée, et pourquoi elle n’est pas manquante — En Python</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a:t>
            </a:r>
            <a:br/>
            <a:r>
              <a:rPr>
                <a:latin typeface="Courier"/>
              </a:rPr>
              <a:t>readings </a:t>
            </a:r>
            <a:r>
              <a:rPr>
                <a:solidFill>
                  <a:srgbClr val="666666"/>
                </a:solidFill>
                <a:latin typeface="Courier"/>
              </a:rPr>
              <a:t>=</a:t>
            </a:r>
            <a:r>
              <a:rPr>
                <a:latin typeface="Courier"/>
              </a:rPr>
              <a:t> points[</a:t>
            </a:r>
            <a:r>
              <a:rPr>
                <a:solidFill>
                  <a:srgbClr val="4070A0"/>
                </a:solidFill>
                <a:latin typeface="Courier"/>
              </a:rPr>
              <a:t>"free_residual_chlorine_mgl"</a:t>
            </a:r>
            <a:r>
              <a:rPr>
                <a:latin typeface="Courier"/>
              </a:rPr>
              <a:t>].dropna()</a:t>
            </a:r>
            <a:br/>
            <a:br/>
            <a:r>
              <a:rPr>
                <a:latin typeface="Courier"/>
              </a:rPr>
              <a:t>censored </a:t>
            </a:r>
            <a:r>
              <a:rPr>
                <a:solidFill>
                  <a:srgbClr val="666666"/>
                </a:solidFill>
                <a:latin typeface="Courier"/>
              </a:rPr>
              <a:t>=</a:t>
            </a:r>
            <a:r>
              <a:rPr>
                <a:latin typeface="Courier"/>
              </a:rPr>
              <a:t> readings.astype(</a:t>
            </a:r>
            <a:r>
              <a:rPr>
                <a:solidFill>
                  <a:srgbClr val="008000"/>
                </a:solidFill>
                <a:latin typeface="Courier"/>
              </a:rPr>
              <a:t>str</a:t>
            </a:r>
            <a:r>
              <a:rPr>
                <a:latin typeface="Courier"/>
              </a:rPr>
              <a:t>).</a:t>
            </a:r>
            <a:r>
              <a:rPr>
                <a:solidFill>
                  <a:srgbClr val="008000"/>
                </a:solidFill>
                <a:latin typeface="Courier"/>
              </a:rPr>
              <a:t>str</a:t>
            </a:r>
            <a:r>
              <a:rPr>
                <a:latin typeface="Courier"/>
              </a:rPr>
              <a:t>.startswith(</a:t>
            </a:r>
            <a:r>
              <a:rPr>
                <a:solidFill>
                  <a:srgbClr val="4070A0"/>
                </a:solidFill>
                <a:latin typeface="Courier"/>
              </a:rPr>
              <a:t>"&lt;"</a:t>
            </a:r>
            <a:r>
              <a:rPr>
                <a:latin typeface="Courier"/>
              </a:rPr>
              <a:t>)</a:t>
            </a:r>
            <a:br/>
            <a:r>
              <a:rPr>
                <a:solidFill>
                  <a:srgbClr val="008000"/>
                </a:solidFill>
                <a:latin typeface="Courier"/>
              </a:rPr>
              <a:t>print</a:t>
            </a:r>
            <a:r>
              <a:rPr>
                <a:latin typeface="Courier"/>
              </a:rPr>
              <a:t>(</a:t>
            </a:r>
            <a:r>
              <a:rPr>
                <a:solidFill>
                  <a:srgbClr val="BB6688"/>
                </a:solidFill>
                <a:latin typeface="Courier"/>
              </a:rPr>
              <a:t>f"tested </a:t>
            </a:r>
            <a:r>
              <a:rPr>
                <a:solidFill>
                  <a:srgbClr val="4070A0"/>
                </a:solidFill>
                <a:latin typeface="Courier"/>
              </a:rPr>
              <a:t>{</a:t>
            </a:r>
            <a:r>
              <a:rPr>
                <a:solidFill>
                  <a:srgbClr val="008000"/>
                </a:solidFill>
                <a:latin typeface="Courier"/>
              </a:rPr>
              <a:t>len</a:t>
            </a:r>
            <a:r>
              <a:rPr>
                <a:latin typeface="Courier"/>
              </a:rPr>
              <a:t>(readings)</a:t>
            </a:r>
            <a:r>
              <a:rPr>
                <a:solidFill>
                  <a:srgbClr val="4070A0"/>
                </a:solidFill>
                <a:latin typeface="Courier"/>
              </a:rPr>
              <a:t>}</a:t>
            </a:r>
            <a:r>
              <a:rPr>
                <a:solidFill>
                  <a:srgbClr val="BB6688"/>
                </a:solidFill>
                <a:latin typeface="Courier"/>
              </a:rPr>
              <a:t>, censored </a:t>
            </a:r>
            <a:r>
              <a:rPr>
                <a:solidFill>
                  <a:srgbClr val="4070A0"/>
                </a:solidFill>
                <a:latin typeface="Courier"/>
              </a:rPr>
              <a:t>{</a:t>
            </a:r>
            <a:r>
              <a:rPr>
                <a:latin typeface="Courier"/>
              </a:rPr>
              <a:t>censored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(readings[censored].unique())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censurée, et pourquoi elle n’est pas manquante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(free_residual_chlorine_mgl))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censored =</a:t>
            </a:r>
            <a:r>
              <a:rPr>
                <a:latin typeface="Courier"/>
              </a:rPr>
              <a:t> </a:t>
            </a:r>
            <a:r>
              <a:rPr>
                <a:solidFill>
                  <a:srgbClr val="06287E"/>
                </a:solidFill>
                <a:latin typeface="Courier"/>
              </a:rPr>
              <a:t>startsWith</a:t>
            </a:r>
            <a:r>
              <a:rPr>
                <a:latin typeface="Courier"/>
              </a:rPr>
              <a:t>(free_residual_chlorine_mgl, </a:t>
            </a:r>
            <a:r>
              <a:rPr>
                <a:solidFill>
                  <a:srgbClr val="4070A0"/>
                </a:solidFill>
                <a:latin typeface="Courier"/>
              </a:rPr>
              <a:t>"&lt;"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censurée, et pourquoi elle n’est pas manquante — En Python</a:t>
            </a:r>
          </a:p>
        </p:txBody>
      </p:sp>
      <p:sp>
        <p:nvSpPr>
          <p:cNvPr id="3" name="Content Placeholder 2"/>
          <p:cNvSpPr>
            <a:spLocks noGrp="1"/>
          </p:cNvSpPr>
          <p:nvPr>
            <p:ph idx="1"/>
          </p:nvPr>
        </p:nvSpPr>
        <p:spPr/>
        <p:txBody>
          <a:bodyPr/>
          <a:lstStyle/>
          <a:p>
            <a:pPr lvl="0" indent="0">
              <a:buNone/>
            </a:pPr>
            <a:r>
              <a:rPr>
                <a:latin typeface="Courier"/>
              </a:rPr>
              <a:t>numeric </a:t>
            </a:r>
            <a:r>
              <a:rPr>
                <a:solidFill>
                  <a:srgbClr val="666666"/>
                </a:solidFill>
                <a:latin typeface="Courier"/>
              </a:rPr>
              <a:t>=</a:t>
            </a:r>
            <a:r>
              <a:rPr>
                <a:latin typeface="Courier"/>
              </a:rPr>
              <a:t> pd.to_numeric(readings, errors</a:t>
            </a:r>
            <a:r>
              <a:rPr>
                <a:solidFill>
                  <a:srgbClr val="666666"/>
                </a:solidFill>
                <a:latin typeface="Courier"/>
              </a:rPr>
              <a:t>=</a:t>
            </a:r>
            <a:r>
              <a:rPr>
                <a:solidFill>
                  <a:srgbClr val="4070A0"/>
                </a:solidFill>
                <a:latin typeface="Courier"/>
              </a:rPr>
              <a:t>"coerce"</a:t>
            </a:r>
            <a:r>
              <a:rPr>
                <a:latin typeface="Courier"/>
              </a:rPr>
              <a:t>)   </a:t>
            </a:r>
            <a:r>
              <a:rPr i="1">
                <a:solidFill>
                  <a:srgbClr val="60A0B0"/>
                </a:solidFill>
                <a:latin typeface="Courier"/>
              </a:rPr>
              <a:t># &lt;-- the silent one</a:t>
            </a:r>
            <a:br/>
            <a:r>
              <a:rPr>
                <a:solidFill>
                  <a:srgbClr val="008000"/>
                </a:solidFill>
                <a:latin typeface="Courier"/>
              </a:rPr>
              <a:t>print</a:t>
            </a:r>
            <a:r>
              <a:rPr>
                <a:latin typeface="Courier"/>
              </a:rPr>
              <a:t>(</a:t>
            </a:r>
            <a:r>
              <a:rPr>
                <a:solidFill>
                  <a:srgbClr val="BB6688"/>
                </a:solidFill>
                <a:latin typeface="Courier"/>
              </a:rPr>
              <a:t>f"after coercion: </a:t>
            </a:r>
            <a:r>
              <a:rPr>
                <a:solidFill>
                  <a:srgbClr val="4070A0"/>
                </a:solidFill>
                <a:latin typeface="Courier"/>
              </a:rPr>
              <a:t>{</a:t>
            </a:r>
            <a:r>
              <a:rPr>
                <a:latin typeface="Courier"/>
              </a:rPr>
              <a:t>numeric</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became NaN"</a:t>
            </a:r>
            <a:r>
              <a:rPr>
                <a:latin typeface="Courier"/>
              </a:rPr>
              <a:t>)</a:t>
            </a:r>
            <a:br/>
            <a:br/>
            <a:r>
              <a:rPr>
                <a:latin typeface="Courier"/>
              </a:rPr>
              <a:t>in_range </a:t>
            </a:r>
            <a:r>
              <a:rPr>
                <a:solidFill>
                  <a:srgbClr val="666666"/>
                </a:solidFill>
                <a:latin typeface="Courier"/>
              </a:rPr>
              <a:t>=</a:t>
            </a:r>
            <a:r>
              <a:rPr>
                <a:latin typeface="Courier"/>
              </a:rPr>
              <a:t> readings[</a:t>
            </a:r>
            <a:r>
              <a:rPr>
                <a:solidFill>
                  <a:srgbClr val="666666"/>
                </a:solidFill>
                <a:latin typeface="Courier"/>
              </a:rPr>
              <a:t>~</a:t>
            </a:r>
            <a:r>
              <a:rPr>
                <a:latin typeface="Courier"/>
              </a:rPr>
              <a:t>censored].astype(</a:t>
            </a:r>
            <a:r>
              <a:rPr>
                <a:solidFill>
                  <a:srgbClr val="008000"/>
                </a:solidFill>
                <a:latin typeface="Courier"/>
              </a:rPr>
              <a:t>float</a:t>
            </a:r>
            <a:r>
              <a:rPr>
                <a:latin typeface="Courier"/>
              </a:rPr>
              <a:t>).between(</a:t>
            </a:r>
            <a:r>
              <a:rPr>
                <a:solidFill>
                  <a:srgbClr val="40A070"/>
                </a:solidFill>
                <a:latin typeface="Courier"/>
              </a:rPr>
              <a:t>0.2</a:t>
            </a:r>
            <a:r>
              <a:rPr>
                <a:latin typeface="Courier"/>
              </a:rPr>
              <a:t>, </a:t>
            </a:r>
            <a:r>
              <a:rPr>
                <a:solidFill>
                  <a:srgbClr val="40A070"/>
                </a:solidFill>
                <a:latin typeface="Courier"/>
              </a:rPr>
              <a:t>0.5</a:t>
            </a:r>
            <a:r>
              <a:rPr>
                <a:latin typeface="Courier"/>
              </a:rPr>
              <a:t>)</a:t>
            </a:r>
            <a:br/>
            <a:r>
              <a:rPr>
                <a:solidFill>
                  <a:srgbClr val="008000"/>
                </a:solidFill>
                <a:latin typeface="Courier"/>
              </a:rPr>
              <a:t>print</a:t>
            </a:r>
            <a:r>
              <a:rPr>
                <a:latin typeface="Courier"/>
              </a:rPr>
              <a:t>(</a:t>
            </a:r>
            <a:r>
              <a:rPr>
                <a:solidFill>
                  <a:srgbClr val="BB6688"/>
                </a:solidFill>
                <a:latin typeface="Courier"/>
              </a:rPr>
              <a:t>f"in target range, over all tested:   </a:t>
            </a:r>
            <a:r>
              <a:rPr>
                <a:solidFill>
                  <a:srgbClr val="4070A0"/>
                </a:solidFill>
                <a:latin typeface="Courier"/>
              </a:rPr>
              <a:t>{</a:t>
            </a:r>
            <a:r>
              <a:rPr>
                <a:latin typeface="Courier"/>
              </a:rPr>
              <a:t>in_range</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(readings)</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f"in target range, dropping censored: </a:t>
            </a:r>
            <a:r>
              <a:rPr>
                <a:solidFill>
                  <a:srgbClr val="4070A0"/>
                </a:solidFill>
                <a:latin typeface="Courier"/>
              </a:rPr>
              <a:t>{</a:t>
            </a:r>
            <a:r>
              <a:rPr>
                <a:latin typeface="Courier"/>
              </a:rPr>
              <a:t>in_range</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censurée, et pourquoi elle n’est pas manquante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(free_residual_chlorine_mgl),</a:t>
            </a:r>
            <a:br/>
            <a:r>
              <a:rPr>
                <a:latin typeface="Courier"/>
              </a:rPr>
              <a:t>         </a:t>
            </a:r>
            <a:r>
              <a:rPr>
                <a:solidFill>
                  <a:srgbClr val="4070A0"/>
                </a:solidFill>
                <a:latin typeface="Courier"/>
              </a:rPr>
              <a:t>!</a:t>
            </a:r>
            <a:r>
              <a:rPr>
                <a:solidFill>
                  <a:srgbClr val="06287E"/>
                </a:solidFill>
                <a:latin typeface="Courier"/>
              </a:rPr>
              <a:t>startsWith</a:t>
            </a:r>
            <a:r>
              <a:rPr>
                <a:latin typeface="Courier"/>
              </a:rPr>
              <a:t>(free_residual_chlorine_mgl, </a:t>
            </a:r>
            <a:r>
              <a:rPr>
                <a:solidFill>
                  <a:srgbClr val="4070A0"/>
                </a:solidFill>
                <a:latin typeface="Courier"/>
              </a:rPr>
              <a:t>"&lt;"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in_range =</a:t>
            </a:r>
            <a:r>
              <a:rPr>
                <a:latin typeface="Courier"/>
              </a:rPr>
              <a:t> </a:t>
            </a:r>
            <a:r>
              <a:rPr>
                <a:solidFill>
                  <a:srgbClr val="06287E"/>
                </a:solidFill>
                <a:latin typeface="Courier"/>
              </a:rPr>
              <a:t>mean</a:t>
            </a:r>
            <a:r>
              <a:rPr>
                <a:latin typeface="Courier"/>
              </a:rPr>
              <a:t>(</a:t>
            </a:r>
            <a:r>
              <a:rPr>
                <a:solidFill>
                  <a:srgbClr val="06287E"/>
                </a:solidFill>
                <a:latin typeface="Courier"/>
              </a:rPr>
              <a:t>between</a:t>
            </a:r>
            <a:r>
              <a:rPr>
                <a:latin typeface="Courier"/>
              </a:rPr>
              <a:t>(</a:t>
            </a:r>
            <a:r>
              <a:rPr>
                <a:solidFill>
                  <a:srgbClr val="06287E"/>
                </a:solidFill>
                <a:latin typeface="Courier"/>
              </a:rPr>
              <a:t>as.numeric</a:t>
            </a:r>
            <a:r>
              <a:rPr>
                <a:latin typeface="Courier"/>
              </a:rPr>
              <a:t>(free_residual_chlorine_mgl), </a:t>
            </a:r>
            <a:r>
              <a:rPr>
                <a:solidFill>
                  <a:srgbClr val="40A070"/>
                </a:solidFill>
                <a:latin typeface="Courier"/>
              </a:rPr>
              <a:t>0.2</a:t>
            </a:r>
            <a:r>
              <a:rPr>
                <a:latin typeface="Courier"/>
              </a:rPr>
              <a:t>, </a:t>
            </a:r>
            <a:r>
              <a:rPr>
                <a:solidFill>
                  <a:srgbClr val="40A070"/>
                </a:solidFill>
                <a:latin typeface="Courier"/>
              </a:rPr>
              <a:t>0.5</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censurée, et pourquoi elle n’est pas manquante</a:t>
            </a:r>
          </a:p>
        </p:txBody>
      </p:sp>
      <p:sp>
        <p:nvSpPr>
          <p:cNvPr id="3" name="Content Placeholder 2"/>
          <p:cNvSpPr>
            <a:spLocks noGrp="1"/>
          </p:cNvSpPr>
          <p:nvPr>
            <p:ph idx="1"/>
          </p:nvPr>
        </p:nvSpPr>
        <p:spPr/>
        <p:txBody>
          <a:bodyPr/>
          <a:lstStyle/>
          <a:p>
            <a:pPr lvl="0"/>
            <a:r>
              <a:rPr/>
              <a:t>30,9 % contre 46,5 % — Supprimer les lectures censurées relève la conformité apparente à la cible de chloration de près…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d’une valeur censurée</a:t>
            </a:r>
          </a:p>
        </p:txBody>
      </p:sp>
      <p:sp>
        <p:nvSpPr>
          <p:cNvPr id="3" name="Content Placeholder 2"/>
          <p:cNvSpPr>
            <a:spLocks noGrp="1"/>
          </p:cNvSpPr>
          <p:nvPr>
            <p:ph idx="1"/>
          </p:nvPr>
        </p:nvSpPr>
        <p:spPr/>
        <p:txBody>
          <a:bodyPr/>
          <a:lstStyle/>
          <a:p>
            <a:pPr lvl="0"/>
            <a:r>
              <a:rPr/>
              <a:t>Classer plutôt que moyenner — La cible est une plage, si bien qu’une lecture censurée répond parfaitement à la question…</a:t>
            </a:r>
          </a:p>
          <a:p>
            <a:pPr lvl="0"/>
            <a:r>
              <a:rPr/>
              <a:t>Substituer la limite, ou sa moitié — s’il vous faut vraiment une moyenne</a:t>
            </a:r>
          </a:p>
          <a:p>
            <a:pPr lvl="0"/>
            <a:r>
              <a:rPr/>
              <a:t>Rapporter la part sous la limite comme un nombre à part entière — 33,4 % de ces lectures sont sous le seuil de…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d’une valeur censurée — En Python</a:t>
            </a:r>
          </a:p>
        </p:txBody>
      </p:sp>
      <p:sp>
        <p:nvSpPr>
          <p:cNvPr id="3" name="Content Placeholder 2"/>
          <p:cNvSpPr>
            <a:spLocks noGrp="1"/>
          </p:cNvSpPr>
          <p:nvPr>
            <p:ph idx="1"/>
          </p:nvPr>
        </p:nvSpPr>
        <p:spPr/>
        <p:txBody>
          <a:bodyPr/>
          <a:lstStyle/>
          <a:p>
            <a:pPr lvl="0" indent="0">
              <a:buNone/>
            </a:pPr>
            <a:r>
              <a:rPr>
                <a:latin typeface="Courier"/>
              </a:rPr>
              <a:t>compliant </a:t>
            </a:r>
            <a:r>
              <a:rPr>
                <a:solidFill>
                  <a:srgbClr val="666666"/>
                </a:solidFill>
                <a:latin typeface="Courier"/>
              </a:rPr>
              <a:t>=</a:t>
            </a:r>
            <a:r>
              <a:rPr>
                <a:latin typeface="Courier"/>
              </a:rPr>
              <a:t> pd.to_numeric(readings.where(</a:t>
            </a:r>
            <a:r>
              <a:rPr>
                <a:solidFill>
                  <a:srgbClr val="666666"/>
                </a:solidFill>
                <a:latin typeface="Courier"/>
              </a:rPr>
              <a:t>~</a:t>
            </a:r>
            <a:r>
              <a:rPr>
                <a:latin typeface="Courier"/>
              </a:rPr>
              <a:t>censored), errors</a:t>
            </a:r>
            <a:r>
              <a:rPr>
                <a:solidFill>
                  <a:srgbClr val="666666"/>
                </a:solidFill>
                <a:latin typeface="Courier"/>
              </a:rPr>
              <a:t>=</a:t>
            </a:r>
            <a:r>
              <a:rPr>
                <a:solidFill>
                  <a:srgbClr val="4070A0"/>
                </a:solidFill>
                <a:latin typeface="Courier"/>
              </a:rPr>
              <a:t>"coerce"</a:t>
            </a:r>
            <a:r>
              <a:rPr>
                <a:latin typeface="Courier"/>
              </a:rPr>
              <a:t>).between(</a:t>
            </a:r>
            <a:r>
              <a:rPr>
                <a:solidFill>
                  <a:srgbClr val="40A070"/>
                </a:solidFill>
                <a:latin typeface="Courier"/>
              </a:rPr>
              <a:t>0.2</a:t>
            </a:r>
            <a:r>
              <a:rPr>
                <a:latin typeface="Courier"/>
              </a:rPr>
              <a:t>, </a:t>
            </a:r>
            <a:r>
              <a:rPr>
                <a:solidFill>
                  <a:srgbClr val="40A070"/>
                </a:solidFill>
                <a:latin typeface="Courier"/>
              </a:rPr>
              <a:t>0.5</a:t>
            </a:r>
            <a:r>
              <a:rPr>
                <a:latin typeface="Courier"/>
              </a:rPr>
              <a:t>)</a:t>
            </a:r>
            <a:br/>
            <a:r>
              <a:rPr>
                <a:latin typeface="Courier"/>
              </a:rPr>
              <a:t>result </a:t>
            </a:r>
            <a:r>
              <a:rPr>
                <a:solidFill>
                  <a:srgbClr val="666666"/>
                </a:solidFill>
                <a:latin typeface="Courier"/>
              </a:rPr>
              <a:t>=</a:t>
            </a:r>
            <a:r>
              <a:rPr>
                <a:latin typeface="Courier"/>
              </a:rPr>
              <a:t> pd.DataFrame({</a:t>
            </a:r>
            <a:br/>
            <a:r>
              <a:rPr>
                <a:latin typeface="Courier"/>
              </a:rPr>
              <a:t>    </a:t>
            </a:r>
            <a:r>
              <a:rPr>
                <a:solidFill>
                  <a:srgbClr val="4070A0"/>
                </a:solidFill>
                <a:latin typeface="Courier"/>
              </a:rPr>
              <a:t>"readings"</a:t>
            </a:r>
            <a:r>
              <a:rPr>
                <a:latin typeface="Courier"/>
              </a:rPr>
              <a:t>: [</a:t>
            </a:r>
            <a:r>
              <a:rPr>
                <a:solidFill>
                  <a:srgbClr val="008000"/>
                </a:solidFill>
                <a:latin typeface="Courier"/>
              </a:rPr>
              <a:t>len</a:t>
            </a:r>
            <a:r>
              <a:rPr>
                <a:latin typeface="Courier"/>
              </a:rPr>
              <a:t>(readings)],</a:t>
            </a:r>
            <a:br/>
            <a:r>
              <a:rPr>
                <a:latin typeface="Courier"/>
              </a:rPr>
              <a:t>    </a:t>
            </a:r>
            <a:r>
              <a:rPr>
                <a:solidFill>
                  <a:srgbClr val="4070A0"/>
                </a:solidFill>
                <a:latin typeface="Courier"/>
              </a:rPr>
              <a:t>"below detection"</a:t>
            </a:r>
            <a:r>
              <a:rPr>
                <a:latin typeface="Courier"/>
              </a:rPr>
              <a:t>: [censored.</a:t>
            </a:r>
            <a:r>
              <a:rPr>
                <a:solidFill>
                  <a:srgbClr val="008000"/>
                </a:solidFill>
                <a:latin typeface="Courier"/>
              </a:rPr>
              <a:t>sum</a:t>
            </a:r>
            <a:r>
              <a:rPr>
                <a:latin typeface="Courier"/>
              </a:rPr>
              <a:t>()],</a:t>
            </a:r>
            <a:br/>
            <a:r>
              <a:rPr>
                <a:latin typeface="Courier"/>
              </a:rPr>
              <a:t>    </a:t>
            </a:r>
            <a:r>
              <a:rPr>
                <a:solidFill>
                  <a:srgbClr val="4070A0"/>
                </a:solidFill>
                <a:latin typeface="Courier"/>
              </a:rPr>
              <a:t>"in 0.2-0.5 range"</a:t>
            </a:r>
            <a:r>
              <a:rPr>
                <a:latin typeface="Courier"/>
              </a:rPr>
              <a:t>: [compliant.</a:t>
            </a:r>
            <a:r>
              <a:rPr>
                <a:solidFill>
                  <a:srgbClr val="008000"/>
                </a:solidFill>
                <a:latin typeface="Courier"/>
              </a:rPr>
              <a:t>sum</a:t>
            </a:r>
            <a:r>
              <a:rPr>
                <a:latin typeface="Courier"/>
              </a:rPr>
              <a:t>()],</a:t>
            </a:r>
            <a:br/>
            <a:r>
              <a:rPr>
                <a:latin typeface="Courier"/>
              </a:rPr>
              <a:t>    </a:t>
            </a:r>
            <a:r>
              <a:rPr>
                <a:solidFill>
                  <a:srgbClr val="4070A0"/>
                </a:solidFill>
                <a:latin typeface="Courier"/>
              </a:rPr>
              <a:t>"compliance"</a:t>
            </a:r>
            <a:r>
              <a:rPr>
                <a:latin typeface="Courier"/>
              </a:rPr>
              <a:t>: [</a:t>
            </a:r>
            <a:r>
              <a:rPr>
                <a:solidFill>
                  <a:srgbClr val="BB6688"/>
                </a:solidFill>
                <a:latin typeface="Courier"/>
              </a:rPr>
              <a:t>f"</a:t>
            </a:r>
            <a:r>
              <a:rPr>
                <a:solidFill>
                  <a:srgbClr val="4070A0"/>
                </a:solidFill>
                <a:latin typeface="Courier"/>
              </a:rPr>
              <a:t>{</a:t>
            </a:r>
            <a:r>
              <a:rPr>
                <a:latin typeface="Courier"/>
              </a:rPr>
              <a:t>compliant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(readings)</a:t>
            </a:r>
            <a:r>
              <a:rPr>
                <a:solidFill>
                  <a:srgbClr val="4070A0"/>
                </a:solidFill>
                <a:latin typeface="Courier"/>
              </a:rPr>
              <a:t>:.1%}</a:t>
            </a:r>
            <a:r>
              <a:rPr>
                <a:solidFill>
                  <a:srgbClr val="BB6688"/>
                </a:solidFill>
                <a:latin typeface="Courier"/>
              </a:rPr>
              <a:t>"</a:t>
            </a:r>
            <a:r>
              <a:rPr>
                <a:latin typeface="Courier"/>
              </a:rPr>
              <a:t>],</a:t>
            </a:r>
            <a:br/>
            <a:r>
              <a:rPr>
                <a:latin typeface="Courier"/>
              </a:rPr>
              <a:t>})</a:t>
            </a:r>
            <a:br/>
            <a:r>
              <a:rPr>
                <a:solidFill>
                  <a:srgbClr val="008000"/>
                </a:solidFill>
                <a:latin typeface="Courier"/>
              </a:rPr>
              <a:t>print</a:t>
            </a:r>
            <a:r>
              <a:rPr>
                <a:latin typeface="Courier"/>
              </a:rPr>
              <a:t>(result)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d’une valeur censurée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denominator is every reading, including the ones below the limit.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d’une valeur censurée</a:t>
            </a:r>
          </a:p>
        </p:txBody>
      </p:sp>
      <p:sp>
        <p:nvSpPr>
          <p:cNvPr id="3" name="Content Placeholder 2"/>
          <p:cNvSpPr>
            <a:spLocks noGrp="1"/>
          </p:cNvSpPr>
          <p:nvPr>
            <p:ph idx="1"/>
          </p:nvPr>
        </p:nvSpPr>
        <p:spPr/>
        <p:txBody>
          <a:bodyPr/>
          <a:lstStyle/>
          <a:p>
            <a:pPr lvl="0"/>
            <a:r>
              <a:rPr/>
              <a:t>Ne laissez jamais une limite de détection rétrécir un dénominateur — C’est la façon la plus courante dont un rapport de…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L’incohérence entre champs qu’il faut nommer — En Python</a:t>
            </a:r>
          </a:p>
        </p:txBody>
      </p:sp>
      <p:sp>
        <p:nvSpPr>
          <p:cNvPr id="3" name="Content Placeholder 2"/>
          <p:cNvSpPr>
            <a:spLocks noGrp="1"/>
          </p:cNvSpPr>
          <p:nvPr>
            <p:ph idx="1"/>
          </p:nvPr>
        </p:nvSpPr>
        <p:spPr/>
        <p:txBody>
          <a:bodyPr/>
          <a:lstStyle/>
          <a:p>
            <a:pPr lvl="0" indent="0">
              <a:buNone/>
            </a:pPr>
            <a:r>
              <a:rPr>
                <a:latin typeface="Courier"/>
              </a:rPr>
              <a:t>treats </a:t>
            </a:r>
            <a:r>
              <a:rPr>
                <a:solidFill>
                  <a:srgbClr val="666666"/>
                </a:solidFill>
                <a:latin typeface="Courier"/>
              </a:rPr>
              <a:t>=</a:t>
            </a:r>
            <a:r>
              <a:rPr>
                <a:latin typeface="Courier"/>
              </a:rPr>
              <a:t> households[</a:t>
            </a:r>
            <a:r>
              <a:rPr>
                <a:solidFill>
                  <a:srgbClr val="4070A0"/>
                </a:solidFill>
                <a:latin typeface="Courier"/>
              </a:rPr>
              <a:t>"water_treated_at_home"</a:t>
            </a:r>
            <a:r>
              <a:rPr>
                <a:latin typeface="Courier"/>
              </a:rPr>
              <a:t>]</a:t>
            </a:r>
            <a:br/>
            <a:r>
              <a:rPr>
                <a:solidFill>
                  <a:srgbClr val="008000"/>
                </a:solidFill>
                <a:latin typeface="Courier"/>
              </a:rPr>
              <a:t>print</a:t>
            </a:r>
            <a:r>
              <a:rPr>
                <a:latin typeface="Courier"/>
              </a:rPr>
              <a:t>(</a:t>
            </a:r>
            <a:r>
              <a:rPr>
                <a:solidFill>
                  <a:srgbClr val="BB6688"/>
                </a:solidFill>
                <a:latin typeface="Courier"/>
              </a:rPr>
              <a:t>f"treat at home: </a:t>
            </a:r>
            <a:r>
              <a:rPr>
                <a:solidFill>
                  <a:srgbClr val="4070A0"/>
                </a:solidFill>
                <a:latin typeface="Courier"/>
              </a:rPr>
              <a:t>{</a:t>
            </a:r>
            <a:r>
              <a:rPr>
                <a:latin typeface="Courier"/>
              </a:rPr>
              <a:t>treats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of which no chlorine reading: </a:t>
            </a:r>
            <a:r>
              <a:rPr>
                <a:solidFill>
                  <a:srgbClr val="4070A0"/>
                </a:solidFill>
                <a:latin typeface="Courier"/>
              </a:rPr>
              <a:t>{</a:t>
            </a:r>
            <a:r>
              <a:rPr>
                <a:latin typeface="Courier"/>
              </a:rPr>
              <a:t>(treats </a:t>
            </a:r>
            <a:r>
              <a:rPr>
                <a:solidFill>
                  <a:srgbClr val="666666"/>
                </a:solidFill>
                <a:latin typeface="Courier"/>
              </a:rPr>
              <a:t>&amp;</a:t>
            </a:r>
            <a:r>
              <a:rPr>
                <a:latin typeface="Courier"/>
              </a:rPr>
              <a:t> </a:t>
            </a:r>
            <a:r>
              <a:rPr>
                <a:solidFill>
                  <a:srgbClr val="666666"/>
                </a:solidFill>
                <a:latin typeface="Courier"/>
              </a:rPr>
              <a:t>~</a:t>
            </a:r>
            <a:r>
              <a:rPr>
                <a:latin typeface="Courier"/>
              </a:rPr>
              <a:t>chlorine)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L’incohérence entre champs qu’il faut nommer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filter</a:t>
            </a:r>
            <a:r>
              <a:rPr>
                <a:latin typeface="Courier"/>
              </a:rPr>
              <a:t>(water_treated_at_home)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no_reading =</a:t>
            </a:r>
            <a:r>
              <a:rPr>
                <a:latin typeface="Courier"/>
              </a:rPr>
              <a:t> </a:t>
            </a:r>
            <a:r>
              <a:rPr>
                <a:solidFill>
                  <a:srgbClr val="06287E"/>
                </a:solidFill>
                <a:latin typeface="Courier"/>
              </a:rPr>
              <a:t>is.na</a:t>
            </a:r>
            <a:r>
              <a:rPr>
                <a:latin typeface="Courier"/>
              </a:rPr>
              <a:t>(free_residual_chlorine_mgl))</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 bloc à part — Exemple (suite)</a:t>
            </a:r>
          </a:p>
        </p:txBody>
      </p:sp>
      <p:sp>
        <p:nvSpPr>
          <p:cNvPr id="3" name="Content Placeholder 2"/>
          <p:cNvSpPr>
            <a:spLocks noGrp="1"/>
          </p:cNvSpPr>
          <p:nvPr>
            <p:ph idx="1"/>
          </p:nvPr>
        </p:nvSpPr>
        <p:spPr/>
        <p:txBody>
          <a:bodyPr/>
          <a:lstStyle/>
          <a:p>
            <a:pPr lvl="0" indent="0">
              <a:buNone/>
            </a:pPr>
            <a:r>
              <a:rPr>
                <a:latin typeface="Courier"/>
              </a:rPr>
              <a:t>Water quality
  E. coli, point of collection          802 households tested (33.4% of survey)
    Safe &lt;1 CFU/100 mL                  53.6%
    Low 1-10                            21.6%
    Moderate 11-100                     17.3%
    High &gt;100                            7.5%
    Improved sources: 61.1% safe (n=625)
    Unimproved and surface: 27.1% safe (n=177)
  Free residual chlorine, water points  811 visits tested (30.8% of visits)
    Below detection limit (&lt;0.1 mg/L)   33.4%   counted as non-compliant
    Within 0.2-0.5 mg/L target          30.9%
  Quality was tested on a subsample and does not share the denominator of the
  access indicators above. 533 households reporting home treatment have no</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 bloc à part — Exemple (suite)</a:t>
            </a:r>
          </a:p>
        </p:txBody>
      </p:sp>
      <p:sp>
        <p:nvSpPr>
          <p:cNvPr id="3" name="Content Placeholder 2"/>
          <p:cNvSpPr>
            <a:spLocks noGrp="1"/>
          </p:cNvSpPr>
          <p:nvPr>
            <p:ph idx="1"/>
          </p:nvPr>
        </p:nvSpPr>
        <p:spPr/>
        <p:txBody>
          <a:bodyPr/>
          <a:lstStyle/>
          <a:p>
            <a:pPr lvl="0" indent="0">
              <a:buNone/>
            </a:pPr>
            <a:r>
              <a:rPr>
                <a:latin typeface="Courier"/>
              </a:rPr>
              <a:t>  chlorine reading, so the tested subsample over-represents untreated water.</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ce qui précède est une coupe transversale : ce qui était vrai le jour où quelqu’un est passé.</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https://data-analysis.cassion.dev/fr/cours/wash-analysis/wash-04-water-quality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Testé sur un tiers, censuré sur un cinquième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E. coli a été testé sur 33,4 % des ménages, le chlore sur 40,0 %, et les deux sur 13,3 %. Dans le registre des points d’eau, 271 lectures de chlore sont la chaîne “&lt;0.1” — et les supprimer relève la conformité apparente de seize points.</vt:lpwstr>
  </property>
</Properties>
</file>