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notesMaster" Target="notesMasters/notesMaster1.xml" /><Relationship Id="rId27" Type="http://schemas.openxmlformats.org/officeDocument/2006/relationships/viewProps" Target="viewProps.xml" /><Relationship Id="rId26" Type="http://schemas.openxmlformats.org/officeDocument/2006/relationships/presProps" Target="presProps.xml" /><Relationship Id="rId1" Type="http://schemas.openxmlformats.org/officeDocument/2006/relationships/slideMaster" Target="slideMasters/slideMaster1.xml" /><Relationship Id="rId29" Type="http://schemas.openxmlformats.org/officeDocument/2006/relationships/tableStyles" Target="tableStyles.xml" /><Relationship Id="rId28"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Protected wells run at 74.7% in the wet months and 36.4% in the dry ones. Handpump boreholes barely move. The status field cannot tell those two failures apart, and the sequence of visits can.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functional_status</a:t>
            </a:r>
            <a:r>
              <a:rPr/>
              <a:t> says a point is not working. It does not say whether the pump is broken, the water table has dropped, the committee has stopped collecting fees, or the community has moved. Those need four different responses and one of them is not a repair. The sequence of visits can separate them, because they have different shapes over time.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67.8% in the dry months against 79.4% in the wet ones. An eleven-point swing, which a report comparing a March assessment to a July one would read as a collapse or a recovery depending on which way round it did the subtraction. Now split it by source type, which is where the finding actually is.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source types carry the entire seasonal effect and two do not move at all. Shallow wells and springs draw on a water table that drops; a borehole reaches below it and a piped scheme has a storage tank. The eleven-point average was a mixture of a forty-point effect and no effect. That is the finding. Boreholes in this network do not have a seasonal problem and wells do, so a dry-season programme that rehabilitates boreholes is rehabilitating the wrong asset.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order of the tests matters and it is a judgement, not a detail. A point that fails only in dry months and is still down in December satisfies both rules. Testing permanence first calls it abandoned; testing seasonality first calls it seasonal. This code tests permanence first, because a point that has not run for three visits is an operational problem now whatever caused it — and because the December reading is the one a January plan is written against. Write down which order you used. Two analysts with the same file and different orderings will produce different counts and both will be right.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register has an </a:t>
            </a:r>
            <a:r>
              <a:rPr>
                <a:latin typeface="Courier"/>
              </a:rPr>
              <a:t>abandoned</a:t>
            </a:r>
            <a:r>
              <a:rPr/>
              <a:t> status, and it is tempting to use it directly.</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Seventeen points are recorded as abandoned at some visit; thirty-four are still down at the end of the year. The status is an enumerator’s judgement made at one visit, and the sequence is evidence. Half the points that never come back were never labelled abandoned, because the enumerator who saw them in July had no way to know they would still be down in December. Derive the state from the history where you can, and use the recorded status as a cross-check. A field an enumerator fills in from a single observation cannot carry information that only exists across observations.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broken point under a community committee has been down more than twice as long as one under a private operator. This is the one number in the register that points at an action rather than at an asset — the difference is a spare parts supply chain and a maintenance fund, not the pump. Beware the thirty-seven rows where a point is recorded as functional and carries a </a:t>
            </a:r>
            <a:r>
              <a:rPr>
                <a:latin typeface="Courier"/>
              </a:rPr>
              <a:t>days_since_breakdown</a:t>
            </a:r>
            <a:r>
              <a:rPr/>
              <a:t> anyway: it is last month’s answer carried forward. Filter on the status, not on the presence of the field.</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Four counts and the rule that produced them. A single functionality percentage would send a rehabilitation budget to the wrong forty-six points, because they do not need rehabilitating — they need a dry-season alternative, and their pumps are fine.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number in this lesson is computed over visits that were made. One district missed a third of its rounds in the rainy season, and the points it missed were not a random third — which is the next lesson, and the reason its functionality appears to improve when the roads close.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wash-analysis/wash-06-seasonal-or-abandoned"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Dry is not broken</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Protected wells run at 74.7% in the wet months and 36.4% in the dry ones. Handpump boreholes barely move. The status field cannot tell those two failures apart, and the sequence of visits can.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One status, several different failures</a:t>
            </a:r>
          </a:p>
          <a:p>
            <a:pPr lvl="0"/>
            <a:r>
              <a:rPr/>
              <a:t>The seasonal signal, and where it is not</a:t>
            </a:r>
          </a:p>
          <a:p>
            <a:pPr lvl="0"/>
            <a:r>
              <a:rPr/>
              <a:t>Classifying each point from its own sequence</a:t>
            </a:r>
          </a:p>
          <a:p>
            <a:pPr lvl="0"/>
            <a:r>
              <a:rPr/>
              <a:t>The status value that looks like the answer and is not</a:t>
            </a:r>
          </a:p>
          <a:p>
            <a:pPr lvl="0"/>
            <a:r>
              <a:rPr/>
              <a:t>Downtime is a management statistic</a:t>
            </a:r>
          </a:p>
          <a:p>
            <a:pPr lvl="0"/>
            <a:r>
              <a:rPr/>
              <a:t>Report the shapes, not just the rate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One status, several different failures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Shape over the year</a:t>
                      </a:r>
                    </a:p>
                  </a:txBody>
                  <a:tcPr/>
                </a:tc>
                <a:tc>
                  <a:txBody>
                    <a:bodyPr/>
                    <a:lstStyle/>
                    <a:p>
                      <a:pPr lvl="0" indent="0" marL="0">
                        <a:buNone/>
                      </a:pPr>
                      <a:r>
                        <a:rPr/>
                        <a:t>What it is</a:t>
                      </a:r>
                    </a:p>
                  </a:txBody>
                  <a:tcPr/>
                </a:tc>
                <a:tc>
                  <a:txBody>
                    <a:bodyPr/>
                    <a:lstStyle/>
                    <a:p>
                      <a:pPr lvl="0" indent="0" marL="0">
                        <a:buNone/>
                      </a:pPr>
                      <a:r>
                        <a:rPr/>
                        <a:t>What to do</a:t>
                      </a:r>
                    </a:p>
                  </a:txBody>
                  <a:tcPr/>
                </a:tc>
              </a:tr>
              <a:tr h="0">
                <a:tc>
                  <a:txBody>
                    <a:bodyPr/>
                    <a:lstStyle/>
                    <a:p>
                      <a:pPr lvl="0" indent="0" marL="0">
                        <a:buNone/>
                      </a:pPr>
                      <a:r>
                        <a:rPr/>
                        <a:t>Down in the same months every year, up in between</a:t>
                      </a:r>
                    </a:p>
                  </a:txBody>
                </a:tc>
                <a:tc>
                  <a:txBody>
                    <a:bodyPr/>
                    <a:lstStyle/>
                    <a:p>
                      <a:pPr lvl="0" indent="0" marL="0">
                        <a:buNone/>
                      </a:pPr>
                      <a:r>
                        <a:rPr b="1"/>
                        <a:t>Seasonal</a:t>
                      </a:r>
                      <a:r>
                        <a:rPr/>
                        <a:t> — the source runs dry</a:t>
                      </a:r>
                    </a:p>
                  </a:txBody>
                </a:tc>
                <a:tc>
                  <a:txBody>
                    <a:bodyPr/>
                    <a:lstStyle/>
                    <a:p>
                      <a:pPr lvl="0" indent="0" marL="0">
                        <a:buNone/>
                      </a:pPr>
                      <a:r>
                        <a:rPr/>
                        <a:t>Deepen, or provide a dry-season alternative</a:t>
                      </a:r>
                    </a:p>
                  </a:txBody>
                </a:tc>
              </a:tr>
              <a:tr h="0">
                <a:tc>
                  <a:txBody>
                    <a:bodyPr/>
                    <a:lstStyle/>
                    <a:p>
                      <a:pPr lvl="0" indent="0" marL="0">
                        <a:buNone/>
                      </a:pPr>
                      <a:r>
                        <a:rPr/>
                        <a:t>Down once, then up after a gap</a:t>
                      </a:r>
                    </a:p>
                  </a:txBody>
                </a:tc>
                <a:tc>
                  <a:txBody>
                    <a:bodyPr/>
                    <a:lstStyle/>
                    <a:p>
                      <a:pPr lvl="0" indent="0" marL="0">
                        <a:buNone/>
                      </a:pPr>
                      <a:r>
                        <a:rPr b="1"/>
                        <a:t>Breakdown</a:t>
                      </a:r>
                      <a:r>
                        <a:rPr/>
                        <a:t> — repaired</a:t>
                      </a:r>
                    </a:p>
                  </a:txBody>
                </a:tc>
                <a:tc>
                  <a:txBody>
                    <a:bodyPr/>
                    <a:lstStyle/>
                    <a:p>
                      <a:pPr lvl="0" indent="0" marL="0">
                        <a:buNone/>
                      </a:pPr>
                      <a:r>
                        <a:rPr/>
                        <a:t>Look at the length of the gap</a:t>
                      </a:r>
                    </a:p>
                  </a:txBody>
                </a:tc>
              </a:tr>
              <a:tr h="0">
                <a:tc>
                  <a:txBody>
                    <a:bodyPr/>
                    <a:lstStyle/>
                    <a:p>
                      <a:pPr lvl="0" indent="0" marL="0">
                        <a:buNone/>
                      </a:pPr>
                      <a:r>
                        <a:rPr/>
                        <a:t>Down and stays down to the end</a:t>
                      </a:r>
                    </a:p>
                  </a:txBody>
                </a:tc>
                <a:tc>
                  <a:txBody>
                    <a:bodyPr/>
                    <a:lstStyle/>
                    <a:p>
                      <a:pPr lvl="0" indent="0" marL="0">
                        <a:buNone/>
                      </a:pPr>
                      <a:r>
                        <a:rPr b="1"/>
                        <a:t>Abandoned or awaiting parts</a:t>
                      </a:r>
                    </a:p>
                  </a:txBody>
                </a:tc>
                <a:tc>
                  <a:txBody>
                    <a:bodyPr/>
                    <a:lstStyle/>
                    <a:p>
                      <a:pPr lvl="0" indent="0" marL="0">
                        <a:buNone/>
                      </a:pPr>
                      <a:r>
                        <a:rPr/>
                        <a:t>Find out which; they are not the same</a:t>
                      </a:r>
                    </a:p>
                  </a:txBody>
                </a:tc>
              </a:tr>
              <a:tr h="0">
                <a:tc>
                  <a:txBody>
                    <a:bodyPr/>
                    <a:lstStyle/>
                    <a:p>
                      <a:pPr lvl="0" indent="0" marL="0">
                        <a:buNone/>
                      </a:pPr>
                      <a:r>
                        <a:rPr/>
                        <a:t>Up and down repeatedly</a:t>
                      </a:r>
                    </a:p>
                  </a:txBody>
                </a:tc>
                <a:tc>
                  <a:txBody>
                    <a:bodyPr/>
                    <a:lstStyle/>
                    <a:p>
                      <a:pPr lvl="0" indent="0" marL="0">
                        <a:buNone/>
                      </a:pPr>
                      <a:r>
                        <a:rPr b="1"/>
                        <a:t>Chronic</a:t>
                      </a:r>
                      <a:r>
                        <a:rPr/>
                        <a:t> — under-maintained or overloaded</a:t>
                      </a:r>
                    </a:p>
                  </a:txBody>
                </a:tc>
                <a:tc>
                  <a:txBody>
                    <a:bodyPr/>
                    <a:lstStyle/>
                    <a:p>
                      <a:pPr lvl="0" indent="0" marL="0">
                        <a:buNone/>
                      </a:pPr>
                      <a:r>
                        <a:rPr/>
                        <a:t>Management problem, not an asset problem</a:t>
                      </a:r>
                    </a:p>
                  </a:txBody>
                </a:tc>
              </a:tr>
            </a:tbl>
          </a:graphicData>
        </a:graphic>
      </p:graphicFrame>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signal, and where it is not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points </a:t>
            </a:r>
            <a:r>
              <a:rPr>
                <a:solidFill>
                  <a:srgbClr val="666666"/>
                </a:solidFill>
                <a:latin typeface="Courier"/>
              </a:rPr>
              <a:t>=</a:t>
            </a:r>
            <a:r>
              <a:rPr>
                <a:latin typeface="Courier"/>
              </a:rPr>
              <a:t> pd.read_csv(</a:t>
            </a:r>
            <a:r>
              <a:rPr>
                <a:solidFill>
                  <a:srgbClr val="4070A0"/>
                </a:solidFill>
                <a:latin typeface="Courier"/>
              </a:rPr>
              <a:t>"water-point-monitoring-2024.v1.csv"</a:t>
            </a:r>
            <a:r>
              <a:rPr>
                <a:latin typeface="Courier"/>
              </a:rPr>
              <a:t>, parse_dates</a:t>
            </a:r>
            <a:r>
              <a:rPr>
                <a:solidFill>
                  <a:srgbClr val="666666"/>
                </a:solidFill>
                <a:latin typeface="Courier"/>
              </a:rPr>
              <a:t>=</a:t>
            </a:r>
            <a:r>
              <a:rPr>
                <a:latin typeface="Courier"/>
              </a:rPr>
              <a:t>[</a:t>
            </a:r>
            <a:r>
              <a:rPr>
                <a:solidFill>
                  <a:srgbClr val="4070A0"/>
                </a:solidFill>
                <a:latin typeface="Courier"/>
              </a:rPr>
              <a:t>"visit_date"</a:t>
            </a:r>
            <a:r>
              <a:rPr>
                <a:latin typeface="Courier"/>
              </a:rPr>
              <a:t>])</a:t>
            </a:r>
            <a:br/>
            <a:r>
              <a:rPr>
                <a:latin typeface="Courier"/>
              </a:rPr>
              <a:t>WORKING </a:t>
            </a:r>
            <a:r>
              <a:rPr>
                <a:solidFill>
                  <a:srgbClr val="666666"/>
                </a:solidFill>
                <a:latin typeface="Courier"/>
              </a:rPr>
              <a:t>=</a:t>
            </a:r>
            <a:r>
              <a:rPr>
                <a:latin typeface="Courier"/>
              </a:rPr>
              <a:t> {</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a:t>
            </a:r>
            <a:br/>
            <a:r>
              <a:rPr>
                <a:latin typeface="Courier"/>
              </a:rPr>
              <a:t>DRY_MONTHS </a:t>
            </a:r>
            <a:r>
              <a:rPr>
                <a:solidFill>
                  <a:srgbClr val="666666"/>
                </a:solidFill>
                <a:latin typeface="Courier"/>
              </a:rPr>
              <a:t>=</a:t>
            </a:r>
            <a:r>
              <a:rPr>
                <a:latin typeface="Courier"/>
              </a:rPr>
              <a:t> {</a:t>
            </a:r>
            <a:r>
              <a:rPr>
                <a:solidFill>
                  <a:srgbClr val="40A070"/>
                </a:solidFill>
                <a:latin typeface="Courier"/>
              </a:rPr>
              <a:t>1</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A070"/>
                </a:solidFill>
                <a:latin typeface="Courier"/>
              </a:rPr>
              <a:t>11</a:t>
            </a:r>
            <a:r>
              <a:rPr>
                <a:latin typeface="Courier"/>
              </a:rPr>
              <a:t>, </a:t>
            </a:r>
            <a:r>
              <a:rPr>
                <a:solidFill>
                  <a:srgbClr val="40A070"/>
                </a:solidFill>
                <a:latin typeface="Courier"/>
              </a:rPr>
              <a:t>12</a:t>
            </a:r>
            <a:r>
              <a:rPr>
                <a:latin typeface="Courier"/>
              </a:rPr>
              <a:t>}</a:t>
            </a:r>
            <a:br/>
            <a:br/>
            <a:r>
              <a:rPr>
                <a:latin typeface="Courier"/>
              </a:rPr>
              <a:t>points[</a:t>
            </a:r>
            <a:r>
              <a:rPr>
                <a:solidFill>
                  <a:srgbClr val="4070A0"/>
                </a:solidFill>
                <a:latin typeface="Courier"/>
              </a:rPr>
              <a:t>"dry_season"</a:t>
            </a:r>
            <a:r>
              <a:rPr>
                <a:latin typeface="Courier"/>
              </a:rPr>
              <a:t>] </a:t>
            </a:r>
            <a:r>
              <a:rPr>
                <a:solidFill>
                  <a:srgbClr val="666666"/>
                </a:solidFill>
                <a:latin typeface="Courier"/>
              </a:rPr>
              <a:t>=</a:t>
            </a:r>
            <a:r>
              <a:rPr>
                <a:latin typeface="Courier"/>
              </a:rPr>
              <a:t> points[</a:t>
            </a:r>
            <a:r>
              <a:rPr>
                <a:solidFill>
                  <a:srgbClr val="4070A0"/>
                </a:solidFill>
                <a:latin typeface="Courier"/>
              </a:rPr>
              <a:t>"visit_date"</a:t>
            </a:r>
            <a:r>
              <a:rPr>
                <a:latin typeface="Courier"/>
              </a:rPr>
              <a:t>].dt.month.isin(DRY_MONTHS)</a:t>
            </a:r>
            <a:br/>
            <a:r>
              <a:rPr>
                <a:latin typeface="Courier"/>
              </a:rPr>
              <a:t>points[</a:t>
            </a:r>
            <a:r>
              <a:rPr>
                <a:solidFill>
                  <a:srgbClr val="4070A0"/>
                </a:solidFill>
                <a:latin typeface="Courier"/>
              </a:rPr>
              <a:t>"ok"</a:t>
            </a:r>
            <a:r>
              <a:rPr>
                <a:latin typeface="Courier"/>
              </a:rPr>
              <a:t>] </a:t>
            </a:r>
            <a:r>
              <a:rPr>
                <a:solidFill>
                  <a:srgbClr val="666666"/>
                </a:solidFill>
                <a:latin typeface="Courier"/>
              </a:rPr>
              <a:t>=</a:t>
            </a:r>
            <a:r>
              <a:rPr>
                <a:latin typeface="Courier"/>
              </a:rPr>
              <a:t> points[</a:t>
            </a:r>
            <a:r>
              <a:rPr>
                <a:solidFill>
                  <a:srgbClr val="4070A0"/>
                </a:solidFill>
                <a:latin typeface="Courier"/>
              </a:rPr>
              <a:t>"functional_status"</a:t>
            </a:r>
            <a:r>
              <a:rPr>
                <a:latin typeface="Courier"/>
              </a:rPr>
              <a:t>].isin(WORKING)</a:t>
            </a:r>
            <a:br/>
            <a:br/>
            <a:r>
              <a:rPr>
                <a:solidFill>
                  <a:srgbClr val="008000"/>
                </a:solidFill>
                <a:latin typeface="Courier"/>
              </a:rPr>
              <a:t>print</a:t>
            </a:r>
            <a:r>
              <a:rPr>
                <a:latin typeface="Courier"/>
              </a:rPr>
              <a:t>(points.groupby(</a:t>
            </a:r>
            <a:r>
              <a:rPr>
                <a:solidFill>
                  <a:srgbClr val="4070A0"/>
                </a:solidFill>
                <a:latin typeface="Courier"/>
              </a:rPr>
              <a:t>"dry_season"</a:t>
            </a:r>
            <a:r>
              <a:rPr>
                <a:latin typeface="Courier"/>
              </a:rPr>
              <a:t>)[</a:t>
            </a:r>
            <a:r>
              <a:rPr>
                <a:solidFill>
                  <a:srgbClr val="4070A0"/>
                </a:solidFill>
                <a:latin typeface="Courier"/>
              </a:rPr>
              <a:t>"ok"</a:t>
            </a:r>
            <a:r>
              <a:rPr>
                <a:latin typeface="Courier"/>
              </a:rPr>
              <a:t>].agg([</a:t>
            </a:r>
            <a:r>
              <a:rPr>
                <a:solidFill>
                  <a:srgbClr val="4070A0"/>
                </a:solidFill>
                <a:latin typeface="Courier"/>
              </a:rPr>
              <a:t>"mean"</a:t>
            </a:r>
            <a:r>
              <a:rPr>
                <a:latin typeface="Courier"/>
              </a:rPr>
              <a:t>, </a:t>
            </a:r>
            <a:r>
              <a:rPr>
                <a:solidFill>
                  <a:srgbClr val="4070A0"/>
                </a:solidFill>
                <a:latin typeface="Courier"/>
              </a:rPr>
              <a:t>"size"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signal, and where it is not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points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dry =</a:t>
            </a:r>
            <a:r>
              <a:rPr>
                <a:latin typeface="Courier"/>
              </a:rPr>
              <a:t> lubridate</a:t>
            </a:r>
            <a:r>
              <a:rPr>
                <a:solidFill>
                  <a:srgbClr val="4070A0"/>
                </a:solidFill>
                <a:latin typeface="Courier"/>
              </a:rPr>
              <a:t>::</a:t>
            </a:r>
            <a:r>
              <a:rPr>
                <a:solidFill>
                  <a:srgbClr val="06287E"/>
                </a:solidFill>
                <a:latin typeface="Courier"/>
              </a:rPr>
              <a:t>month</a:t>
            </a:r>
            <a:r>
              <a:rPr>
                <a:latin typeface="Courier"/>
              </a:rPr>
              <a:t>(visit_date)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A070"/>
                </a:solidFill>
                <a:latin typeface="Courier"/>
              </a:rPr>
              <a:t>1</a:t>
            </a:r>
            <a:r>
              <a:rPr>
                <a:latin typeface="Courier"/>
              </a:rPr>
              <a:t>, </a:t>
            </a:r>
            <a:r>
              <a:rPr>
                <a:solidFill>
                  <a:srgbClr val="40A070"/>
                </a:solidFill>
                <a:latin typeface="Courier"/>
              </a:rPr>
              <a:t>2</a:t>
            </a:r>
            <a:r>
              <a:rPr>
                <a:latin typeface="Courier"/>
              </a:rPr>
              <a:t>, </a:t>
            </a:r>
            <a:r>
              <a:rPr>
                <a:solidFill>
                  <a:srgbClr val="40A070"/>
                </a:solidFill>
                <a:latin typeface="Courier"/>
              </a:rPr>
              <a:t>3</a:t>
            </a:r>
            <a:r>
              <a:rPr>
                <a:latin typeface="Courier"/>
              </a:rPr>
              <a:t>, </a:t>
            </a:r>
            <a:r>
              <a:rPr>
                <a:solidFill>
                  <a:srgbClr val="40A070"/>
                </a:solidFill>
                <a:latin typeface="Courier"/>
              </a:rPr>
              <a:t>11</a:t>
            </a:r>
            <a:r>
              <a:rPr>
                <a:latin typeface="Courier"/>
              </a:rPr>
              <a:t>, </a:t>
            </a:r>
            <a:r>
              <a:rPr>
                <a:solidFill>
                  <a:srgbClr val="40A070"/>
                </a:solidFill>
                <a:latin typeface="Courier"/>
              </a:rPr>
              <a:t>12</a:t>
            </a:r>
            <a:r>
              <a:rPr>
                <a:latin typeface="Courier"/>
              </a:rPr>
              <a:t>),</a:t>
            </a:r>
            <a:br/>
            <a:r>
              <a:rPr>
                <a:latin typeface="Courier"/>
              </a:rPr>
              <a:t>         </a:t>
            </a:r>
            <a:r>
              <a:rPr>
                <a:solidFill>
                  <a:srgbClr val="7D9029"/>
                </a:solidFill>
                <a:latin typeface="Courier"/>
              </a:rPr>
              <a:t>ok =</a:t>
            </a:r>
            <a:r>
              <a:rPr>
                <a:latin typeface="Courier"/>
              </a:rPr>
              <a:t> functional_status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70A0"/>
                </a:solidFill>
                <a:latin typeface="Courier"/>
              </a:rPr>
              <a:t>"functional"</a:t>
            </a:r>
            <a:r>
              <a:rPr>
                <a:latin typeface="Courier"/>
              </a:rPr>
              <a:t>, </a:t>
            </a:r>
            <a:r>
              <a:rPr>
                <a:solidFill>
                  <a:srgbClr val="4070A0"/>
                </a:solidFill>
                <a:latin typeface="Courier"/>
              </a:rPr>
              <a:t>"partially-functional"</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functionality =</a:t>
            </a:r>
            <a:r>
              <a:rPr>
                <a:latin typeface="Courier"/>
              </a:rPr>
              <a:t> </a:t>
            </a:r>
            <a:r>
              <a:rPr>
                <a:solidFill>
                  <a:srgbClr val="06287E"/>
                </a:solidFill>
                <a:latin typeface="Courier"/>
              </a:rPr>
              <a:t>mean</a:t>
            </a:r>
            <a:r>
              <a:rPr>
                <a:latin typeface="Courier"/>
              </a:rPr>
              <a:t>(ok),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dry)</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signal, and where it is not</a:t>
            </a:r>
          </a:p>
        </p:txBody>
      </p:sp>
      <p:sp>
        <p:nvSpPr>
          <p:cNvPr id="3" name="Content Placeholder 2"/>
          <p:cNvSpPr>
            <a:spLocks noGrp="1"/>
          </p:cNvSpPr>
          <p:nvPr>
            <p:ph idx="1"/>
          </p:nvPr>
        </p:nvSpPr>
        <p:spPr/>
        <p:txBody>
          <a:bodyPr/>
          <a:lstStyle/>
          <a:p>
            <a:pPr lvl="0"/>
            <a:r>
              <a:rPr/>
              <a:t>67.8% in the dry months against 79.4% in the wet ones — An eleven-point swing, which a report comparing a March…</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signal, and where it is not — In Python</a:t>
            </a:r>
          </a:p>
        </p:txBody>
      </p:sp>
      <p:sp>
        <p:nvSpPr>
          <p:cNvPr id="3" name="Content Placeholder 2"/>
          <p:cNvSpPr>
            <a:spLocks noGrp="1"/>
          </p:cNvSpPr>
          <p:nvPr>
            <p:ph idx="1"/>
          </p:nvPr>
        </p:nvSpPr>
        <p:spPr/>
        <p:txBody>
          <a:bodyPr/>
          <a:lstStyle/>
          <a:p>
            <a:pPr lvl="0" indent="0">
              <a:buNone/>
            </a:pPr>
            <a:r>
              <a:rPr>
                <a:latin typeface="Courier"/>
              </a:rPr>
              <a:t>seasonal </a:t>
            </a:r>
            <a:r>
              <a:rPr>
                <a:solidFill>
                  <a:srgbClr val="666666"/>
                </a:solidFill>
                <a:latin typeface="Courier"/>
              </a:rPr>
              <a:t>=</a:t>
            </a:r>
            <a:r>
              <a:rPr>
                <a:latin typeface="Courier"/>
              </a:rPr>
              <a:t> (</a:t>
            </a:r>
            <a:br/>
            <a:r>
              <a:rPr>
                <a:latin typeface="Courier"/>
              </a:rPr>
              <a:t>    points.groupby([</a:t>
            </a:r>
            <a:r>
              <a:rPr>
                <a:solidFill>
                  <a:srgbClr val="4070A0"/>
                </a:solidFill>
                <a:latin typeface="Courier"/>
              </a:rPr>
              <a:t>"source_type"</a:t>
            </a:r>
            <a:r>
              <a:rPr>
                <a:latin typeface="Courier"/>
              </a:rPr>
              <a:t>, </a:t>
            </a:r>
            <a:r>
              <a:rPr>
                <a:solidFill>
                  <a:srgbClr val="4070A0"/>
                </a:solidFill>
                <a:latin typeface="Courier"/>
              </a:rPr>
              <a:t>"dry_season"</a:t>
            </a:r>
            <a:r>
              <a:rPr>
                <a:latin typeface="Courier"/>
              </a:rPr>
              <a:t>])[</a:t>
            </a:r>
            <a:r>
              <a:rPr>
                <a:solidFill>
                  <a:srgbClr val="4070A0"/>
                </a:solidFill>
                <a:latin typeface="Courier"/>
              </a:rPr>
              <a:t>"ok"</a:t>
            </a:r>
            <a:r>
              <a:rPr>
                <a:latin typeface="Courier"/>
              </a:rPr>
              <a:t>].mean().unstack()</a:t>
            </a:r>
            <a:br/>
            <a:r>
              <a:rPr>
                <a:latin typeface="Courier"/>
              </a:rPr>
              <a:t>)</a:t>
            </a:r>
            <a:br/>
            <a:r>
              <a:rPr>
                <a:latin typeface="Courier"/>
              </a:rPr>
              <a:t>seasonal.columns </a:t>
            </a:r>
            <a:r>
              <a:rPr>
                <a:solidFill>
                  <a:srgbClr val="666666"/>
                </a:solidFill>
                <a:latin typeface="Courier"/>
              </a:rPr>
              <a:t>=</a:t>
            </a:r>
            <a:r>
              <a:rPr>
                <a:latin typeface="Courier"/>
              </a:rPr>
              <a:t> [</a:t>
            </a:r>
            <a:r>
              <a:rPr>
                <a:solidFill>
                  <a:srgbClr val="4070A0"/>
                </a:solidFill>
                <a:latin typeface="Courier"/>
              </a:rPr>
              <a:t>"wet"</a:t>
            </a:r>
            <a:r>
              <a:rPr>
                <a:latin typeface="Courier"/>
              </a:rPr>
              <a:t>, </a:t>
            </a:r>
            <a:r>
              <a:rPr>
                <a:solidFill>
                  <a:srgbClr val="4070A0"/>
                </a:solidFill>
                <a:latin typeface="Courier"/>
              </a:rPr>
              <a:t>"dry"</a:t>
            </a:r>
            <a:r>
              <a:rPr>
                <a:latin typeface="Courier"/>
              </a:rPr>
              <a:t>]</a:t>
            </a:r>
            <a:br/>
            <a:r>
              <a:rPr>
                <a:latin typeface="Courier"/>
              </a:rPr>
              <a:t>seasonal[</a:t>
            </a:r>
            <a:r>
              <a:rPr>
                <a:solidFill>
                  <a:srgbClr val="4070A0"/>
                </a:solidFill>
                <a:latin typeface="Courier"/>
              </a:rPr>
              <a:t>"swing"</a:t>
            </a:r>
            <a:r>
              <a:rPr>
                <a:latin typeface="Courier"/>
              </a:rPr>
              <a:t>] </a:t>
            </a:r>
            <a:r>
              <a:rPr>
                <a:solidFill>
                  <a:srgbClr val="666666"/>
                </a:solidFill>
                <a:latin typeface="Courier"/>
              </a:rPr>
              <a:t>=</a:t>
            </a:r>
            <a:r>
              <a:rPr>
                <a:latin typeface="Courier"/>
              </a:rPr>
              <a:t> seasonal[</a:t>
            </a:r>
            <a:r>
              <a:rPr>
                <a:solidFill>
                  <a:srgbClr val="4070A0"/>
                </a:solidFill>
                <a:latin typeface="Courier"/>
              </a:rPr>
              <a:t>"wet"</a:t>
            </a:r>
            <a:r>
              <a:rPr>
                <a:latin typeface="Courier"/>
              </a:rPr>
              <a:t>] </a:t>
            </a:r>
            <a:r>
              <a:rPr>
                <a:solidFill>
                  <a:srgbClr val="666666"/>
                </a:solidFill>
                <a:latin typeface="Courier"/>
              </a:rPr>
              <a:t>-</a:t>
            </a:r>
            <a:r>
              <a:rPr>
                <a:latin typeface="Courier"/>
              </a:rPr>
              <a:t> seasonal[</a:t>
            </a:r>
            <a:r>
              <a:rPr>
                <a:solidFill>
                  <a:srgbClr val="4070A0"/>
                </a:solidFill>
                <a:latin typeface="Courier"/>
              </a:rPr>
              <a:t>"dry"</a:t>
            </a:r>
            <a:r>
              <a:rPr>
                <a:latin typeface="Courier"/>
              </a:rPr>
              <a:t>]</a:t>
            </a:r>
            <a:br/>
            <a:r>
              <a:rPr>
                <a:solidFill>
                  <a:srgbClr val="008000"/>
                </a:solidFill>
                <a:latin typeface="Courier"/>
              </a:rPr>
              <a:t>print</a:t>
            </a:r>
            <a:r>
              <a:rPr>
                <a:latin typeface="Courier"/>
              </a:rPr>
              <a:t>((seasonal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).sort_values(</a:t>
            </a:r>
            <a:r>
              <a:rPr>
                <a:solidFill>
                  <a:srgbClr val="4070A0"/>
                </a:solidFill>
                <a:latin typeface="Courier"/>
              </a:rPr>
              <a:t>"swing"</a:t>
            </a:r>
            <a:r>
              <a:rPr>
                <a:latin typeface="Courier"/>
              </a:rPr>
              <a:t>, ascending</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signal, and where it is not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functionality =</a:t>
            </a:r>
            <a:r>
              <a:rPr>
                <a:latin typeface="Courier"/>
              </a:rPr>
              <a:t> </a:t>
            </a:r>
            <a:r>
              <a:rPr>
                <a:solidFill>
                  <a:srgbClr val="06287E"/>
                </a:solidFill>
                <a:latin typeface="Courier"/>
              </a:rPr>
              <a:t>mean</a:t>
            </a:r>
            <a:r>
              <a:rPr>
                <a:latin typeface="Courier"/>
              </a:rPr>
              <a:t>(ok), </a:t>
            </a:r>
            <a:r>
              <a:rPr>
                <a:solidFill>
                  <a:srgbClr val="7D9029"/>
                </a:solidFill>
                <a:latin typeface="Courier"/>
              </a:rPr>
              <a:t>.by =</a:t>
            </a:r>
            <a:r>
              <a:rPr>
                <a:latin typeface="Courier"/>
              </a:rPr>
              <a:t> </a:t>
            </a:r>
            <a:r>
              <a:rPr>
                <a:solidFill>
                  <a:srgbClr val="06287E"/>
                </a:solidFill>
                <a:latin typeface="Courier"/>
              </a:rPr>
              <a:t>c</a:t>
            </a:r>
            <a:r>
              <a:rPr>
                <a:latin typeface="Courier"/>
              </a:rPr>
              <a:t>(source_type, dry))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dry, </a:t>
            </a:r>
            <a:r>
              <a:rPr>
                <a:solidFill>
                  <a:srgbClr val="7D9029"/>
                </a:solidFill>
                <a:latin typeface="Courier"/>
              </a:rPr>
              <a:t>values_from =</a:t>
            </a:r>
            <a:r>
              <a:rPr>
                <a:latin typeface="Courier"/>
              </a:rPr>
              <a:t> functionality)</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signal, and where it is not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Source type</a:t>
                      </a:r>
                    </a:p>
                  </a:txBody>
                  <a:tcPr/>
                </a:tc>
                <a:tc>
                  <a:txBody>
                    <a:bodyPr/>
                    <a:lstStyle/>
                    <a:p>
                      <a:pPr lvl="0" indent="0" marL="0">
                        <a:buNone/>
                      </a:pPr>
                      <a:r>
                        <a:rPr/>
                        <a:t>Wet</a:t>
                      </a:r>
                    </a:p>
                  </a:txBody>
                  <a:tcPr/>
                </a:tc>
                <a:tc>
                  <a:txBody>
                    <a:bodyPr/>
                    <a:lstStyle/>
                    <a:p>
                      <a:pPr lvl="0" indent="0" marL="0">
                        <a:buNone/>
                      </a:pPr>
                      <a:r>
                        <a:rPr/>
                        <a:t>Dry</a:t>
                      </a:r>
                    </a:p>
                  </a:txBody>
                  <a:tcPr/>
                </a:tc>
                <a:tc>
                  <a:txBody>
                    <a:bodyPr/>
                    <a:lstStyle/>
                    <a:p>
                      <a:pPr lvl="0" indent="0" marL="0">
                        <a:buNone/>
                      </a:pPr>
                      <a:r>
                        <a:rPr/>
                        <a:t>Swing</a:t>
                      </a:r>
                    </a:p>
                  </a:txBody>
                  <a:tcPr/>
                </a:tc>
              </a:tr>
              <a:tr h="0">
                <a:tc>
                  <a:txBody>
                    <a:bodyPr/>
                    <a:lstStyle/>
                    <a:p>
                      <a:pPr lvl="0" indent="0" marL="0">
                        <a:buNone/>
                      </a:pPr>
                      <a:r>
                        <a:rPr/>
                        <a:t>Protected well</a:t>
                      </a:r>
                    </a:p>
                  </a:txBody>
                </a:tc>
                <a:tc>
                  <a:txBody>
                    <a:bodyPr/>
                    <a:lstStyle/>
                    <a:p>
                      <a:pPr lvl="0" indent="0" marL="0">
                        <a:buNone/>
                      </a:pPr>
                      <a:r>
                        <a:rPr/>
                        <a:t>74.7%</a:t>
                      </a:r>
                    </a:p>
                  </a:txBody>
                </a:tc>
                <a:tc>
                  <a:txBody>
                    <a:bodyPr/>
                    <a:lstStyle/>
                    <a:p>
                      <a:pPr lvl="0" indent="0" marL="0">
                        <a:buNone/>
                      </a:pPr>
                      <a:r>
                        <a:rPr b="1"/>
                        <a:t>36.4%</a:t>
                      </a:r>
                    </a:p>
                  </a:txBody>
                </a:tc>
                <a:tc>
                  <a:txBody>
                    <a:bodyPr/>
                    <a:lstStyle/>
                    <a:p>
                      <a:pPr lvl="0" indent="0" marL="0">
                        <a:buNone/>
                      </a:pPr>
                      <a:r>
                        <a:rPr/>
                        <a:t>38.3</a:t>
                      </a:r>
                    </a:p>
                  </a:txBody>
                </a:tc>
              </a:tr>
              <a:tr h="0">
                <a:tc>
                  <a:txBody>
                    <a:bodyPr/>
                    <a:lstStyle/>
                    <a:p>
                      <a:pPr lvl="0" indent="0" marL="0">
                        <a:buNone/>
                      </a:pPr>
                      <a:r>
                        <a:rPr/>
                        <a:t>Protected spring</a:t>
                      </a:r>
                    </a:p>
                  </a:txBody>
                </a:tc>
                <a:tc>
                  <a:txBody>
                    <a:bodyPr/>
                    <a:lstStyle/>
                    <a:p>
                      <a:pPr lvl="0" indent="0" marL="0">
                        <a:buNone/>
                      </a:pPr>
                      <a:r>
                        <a:rPr/>
                        <a:t>84.8%</a:t>
                      </a:r>
                    </a:p>
                  </a:txBody>
                </a:tc>
                <a:tc>
                  <a:txBody>
                    <a:bodyPr/>
                    <a:lstStyle/>
                    <a:p>
                      <a:pPr lvl="0" indent="0" marL="0">
                        <a:buNone/>
                      </a:pPr>
                      <a:r>
                        <a:rPr b="1"/>
                        <a:t>41.0%</a:t>
                      </a:r>
                    </a:p>
                  </a:txBody>
                </a:tc>
                <a:tc>
                  <a:txBody>
                    <a:bodyPr/>
                    <a:lstStyle/>
                    <a:p>
                      <a:pPr lvl="0" indent="0" marL="0">
                        <a:buNone/>
                      </a:pPr>
                      <a:r>
                        <a:rPr/>
                        <a:t>43.8</a:t>
                      </a:r>
                    </a:p>
                  </a:txBody>
                </a:tc>
              </a:tr>
              <a:tr h="0">
                <a:tc>
                  <a:txBody>
                    <a:bodyPr/>
                    <a:lstStyle/>
                    <a:p>
                      <a:pPr lvl="0" indent="0" marL="0">
                        <a:buNone/>
                      </a:pPr>
                      <a:r>
                        <a:rPr/>
                        <a:t>Handpump borehole</a:t>
                      </a:r>
                    </a:p>
                  </a:txBody>
                </a:tc>
                <a:tc>
                  <a:txBody>
                    <a:bodyPr/>
                    <a:lstStyle/>
                    <a:p>
                      <a:pPr lvl="0" indent="0" marL="0">
                        <a:buNone/>
                      </a:pPr>
                      <a:r>
                        <a:rPr/>
                        <a:t>75.0%</a:t>
                      </a:r>
                    </a:p>
                  </a:txBody>
                </a:tc>
                <a:tc>
                  <a:txBody>
                    <a:bodyPr/>
                    <a:lstStyle/>
                    <a:p>
                      <a:pPr lvl="0" indent="0" marL="0">
                        <a:buNone/>
                      </a:pPr>
                      <a:r>
                        <a:rPr/>
                        <a:t>76.1%</a:t>
                      </a:r>
                    </a:p>
                  </a:txBody>
                </a:tc>
                <a:tc>
                  <a:txBody>
                    <a:bodyPr/>
                    <a:lstStyle/>
                    <a:p>
                      <a:pPr lvl="0" indent="0" marL="0">
                        <a:buNone/>
                      </a:pPr>
                      <a:r>
                        <a:rPr/>
                        <a:t>−1.1</a:t>
                      </a:r>
                    </a:p>
                  </a:txBody>
                </a:tc>
              </a:tr>
              <a:tr h="0">
                <a:tc>
                  <a:txBody>
                    <a:bodyPr/>
                    <a:lstStyle/>
                    <a:p>
                      <a:pPr lvl="0" indent="0" marL="0">
                        <a:buNone/>
                      </a:pPr>
                      <a:r>
                        <a:rPr/>
                        <a:t>Piped scheme tap</a:t>
                      </a:r>
                    </a:p>
                  </a:txBody>
                </a:tc>
                <a:tc>
                  <a:txBody>
                    <a:bodyPr/>
                    <a:lstStyle/>
                    <a:p>
                      <a:pPr lvl="0" indent="0" marL="0">
                        <a:buNone/>
                      </a:pPr>
                      <a:r>
                        <a:rPr/>
                        <a:t>95.9%</a:t>
                      </a:r>
                    </a:p>
                  </a:txBody>
                </a:tc>
                <a:tc>
                  <a:txBody>
                    <a:bodyPr/>
                    <a:lstStyle/>
                    <a:p>
                      <a:pPr lvl="0" indent="0" marL="0">
                        <a:buNone/>
                      </a:pPr>
                      <a:r>
                        <a:rPr/>
                        <a:t>98.8%</a:t>
                      </a:r>
                    </a:p>
                  </a:txBody>
                </a:tc>
                <a:tc>
                  <a:txBody>
                    <a:bodyPr/>
                    <a:lstStyle/>
                    <a:p>
                      <a:pPr lvl="0" indent="0" marL="0">
                        <a:buNone/>
                      </a:pPr>
                      <a:r>
                        <a:rPr/>
                        <a:t>−2.9</a:t>
                      </a:r>
                    </a:p>
                  </a:txBody>
                </a:tc>
              </a:tr>
            </a:tbl>
          </a:graphicData>
        </a:graphic>
      </p:graphicFrame>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seasonal signal, and where it is not</a:t>
            </a:r>
          </a:p>
        </p:txBody>
      </p:sp>
      <p:sp>
        <p:nvSpPr>
          <p:cNvPr id="3" name="Content Placeholder 2"/>
          <p:cNvSpPr>
            <a:spLocks noGrp="1"/>
          </p:cNvSpPr>
          <p:nvPr>
            <p:ph idx="1"/>
          </p:nvPr>
        </p:nvSpPr>
        <p:spPr/>
        <p:txBody>
          <a:bodyPr/>
          <a:lstStyle/>
          <a:p>
            <a:pPr lvl="0"/>
            <a:r>
              <a:rPr/>
              <a:t>Two source types carry the entire seasonal effect and two do not move at all — Shallow wells and springs draw on a…</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Classifying each point from its own sequence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classify(group):</a:t>
            </a:r>
            <a:br/>
            <a:r>
              <a:rPr>
                <a:latin typeface="Courier"/>
              </a:rPr>
              <a:t>    group </a:t>
            </a:r>
            <a:r>
              <a:rPr>
                <a:solidFill>
                  <a:srgbClr val="666666"/>
                </a:solidFill>
                <a:latin typeface="Courier"/>
              </a:rPr>
              <a:t>=</a:t>
            </a:r>
            <a:r>
              <a:rPr>
                <a:latin typeface="Courier"/>
              </a:rPr>
              <a:t> group.sort_values(</a:t>
            </a:r>
            <a:r>
              <a:rPr>
                <a:solidFill>
                  <a:srgbClr val="4070A0"/>
                </a:solidFill>
                <a:latin typeface="Courier"/>
              </a:rPr>
              <a:t>"visit_date"</a:t>
            </a:r>
            <a:r>
              <a:rPr>
                <a:latin typeface="Courier"/>
              </a:rPr>
              <a:t>)</a:t>
            </a:r>
            <a:br/>
            <a:r>
              <a:rPr>
                <a:latin typeface="Courier"/>
              </a:rPr>
              <a:t>    failures </a:t>
            </a:r>
            <a:r>
              <a:rPr>
                <a:solidFill>
                  <a:srgbClr val="666666"/>
                </a:solidFill>
                <a:latin typeface="Courier"/>
              </a:rPr>
              <a:t>=</a:t>
            </a:r>
            <a:r>
              <a:rPr>
                <a:latin typeface="Courier"/>
              </a:rPr>
              <a:t> group.loc[</a:t>
            </a:r>
            <a:r>
              <a:rPr>
                <a:solidFill>
                  <a:srgbClr val="666666"/>
                </a:solidFill>
                <a:latin typeface="Courier"/>
              </a:rPr>
              <a:t>~</a:t>
            </a:r>
            <a:r>
              <a:rPr>
                <a:latin typeface="Courier"/>
              </a:rPr>
              <a:t>group[</a:t>
            </a:r>
            <a:r>
              <a:rPr>
                <a:solidFill>
                  <a:srgbClr val="4070A0"/>
                </a:solidFill>
                <a:latin typeface="Courier"/>
              </a:rPr>
              <a:t>"ok"</a:t>
            </a:r>
            <a:r>
              <a:rPr>
                <a:latin typeface="Courier"/>
              </a:rPr>
              <a:t>]]</a:t>
            </a:r>
            <a:br/>
            <a:r>
              <a:rPr>
                <a:latin typeface="Courier"/>
              </a:rPr>
              <a:t>    </a:t>
            </a:r>
            <a:r>
              <a:rPr b="1">
                <a:solidFill>
                  <a:srgbClr val="007020"/>
                </a:solidFill>
                <a:latin typeface="Courier"/>
              </a:rPr>
              <a:t>if</a:t>
            </a:r>
            <a:r>
              <a:rPr>
                <a:latin typeface="Courier"/>
              </a:rPr>
              <a:t> failures.empty:</a:t>
            </a:r>
            <a:br/>
            <a:r>
              <a:rPr>
                <a:latin typeface="Courier"/>
              </a:rPr>
              <a:t>        </a:t>
            </a:r>
            <a:r>
              <a:rPr b="1">
                <a:solidFill>
                  <a:srgbClr val="007020"/>
                </a:solidFill>
                <a:latin typeface="Courier"/>
              </a:rPr>
              <a:t>return</a:t>
            </a:r>
            <a:r>
              <a:rPr>
                <a:latin typeface="Courier"/>
              </a:rPr>
              <a:t> </a:t>
            </a:r>
            <a:r>
              <a:rPr>
                <a:solidFill>
                  <a:srgbClr val="4070A0"/>
                </a:solidFill>
                <a:latin typeface="Courier"/>
              </a:rPr>
              <a:t>"never failed"</a:t>
            </a:r>
            <a:br/>
            <a:r>
              <a:rPr>
                <a:latin typeface="Courier"/>
              </a:rPr>
              <a:t>    </a:t>
            </a:r>
            <a:r>
              <a:rPr b="1">
                <a:solidFill>
                  <a:srgbClr val="007020"/>
                </a:solidFill>
                <a:latin typeface="Courier"/>
              </a:rPr>
              <a:t>if</a:t>
            </a:r>
            <a:r>
              <a:rPr>
                <a:latin typeface="Courier"/>
              </a:rPr>
              <a:t> </a:t>
            </a:r>
            <a:r>
              <a:rPr b="1">
                <a:solidFill>
                  <a:srgbClr val="007020"/>
                </a:solidFill>
                <a:latin typeface="Courier"/>
              </a:rPr>
              <a:t>not</a:t>
            </a:r>
            <a:r>
              <a:rPr>
                <a:latin typeface="Courier"/>
              </a:rPr>
              <a:t> group[</a:t>
            </a:r>
            <a:r>
              <a:rPr>
                <a:solidFill>
                  <a:srgbClr val="4070A0"/>
                </a:solidFill>
                <a:latin typeface="Courier"/>
              </a:rPr>
              <a:t>"ok"</a:t>
            </a:r>
            <a:r>
              <a:rPr>
                <a:latin typeface="Courier"/>
              </a:rPr>
              <a:t>].tail(</a:t>
            </a:r>
            <a:r>
              <a:rPr>
                <a:solidFill>
                  <a:srgbClr val="40A070"/>
                </a:solidFill>
                <a:latin typeface="Courier"/>
              </a:rPr>
              <a:t>3</a:t>
            </a:r>
            <a:r>
              <a:rPr>
                <a:latin typeface="Courier"/>
              </a:rPr>
              <a:t>).</a:t>
            </a:r>
            <a:r>
              <a:rPr>
                <a:solidFill>
                  <a:srgbClr val="008000"/>
                </a:solidFill>
                <a:latin typeface="Courier"/>
              </a:rPr>
              <a:t>any</a:t>
            </a:r>
            <a:r>
              <a:rPr>
                <a:latin typeface="Courier"/>
              </a:rPr>
              <a:t>() </a:t>
            </a:r>
            <a:r>
              <a:rPr b="1">
                <a:solidFill>
                  <a:srgbClr val="007020"/>
                </a:solidFill>
                <a:latin typeface="Courier"/>
              </a:rPr>
              <a:t>and</a:t>
            </a:r>
            <a:r>
              <a:rPr>
                <a:latin typeface="Courier"/>
              </a:rPr>
              <a:t> </a:t>
            </a:r>
            <a:r>
              <a:rPr>
                <a:solidFill>
                  <a:srgbClr val="008000"/>
                </a:solidFill>
                <a:latin typeface="Courier"/>
              </a:rPr>
              <a:t>len</a:t>
            </a:r>
            <a:r>
              <a:rPr>
                <a:latin typeface="Courier"/>
              </a:rPr>
              <a:t>(group) </a:t>
            </a:r>
            <a:r>
              <a:rPr>
                <a:solidFill>
                  <a:srgbClr val="666666"/>
                </a:solidFill>
                <a:latin typeface="Courier"/>
              </a:rPr>
              <a:t>&gt;=</a:t>
            </a:r>
            <a:r>
              <a:rPr>
                <a:latin typeface="Courier"/>
              </a:rPr>
              <a:t> </a:t>
            </a:r>
            <a:r>
              <a:rPr>
                <a:solidFill>
                  <a:srgbClr val="40A070"/>
                </a:solidFill>
                <a:latin typeface="Courier"/>
              </a:rPr>
              <a:t>3</a:t>
            </a:r>
            <a:r>
              <a:rPr>
                <a:latin typeface="Courier"/>
              </a:rPr>
              <a:t>:</a:t>
            </a:r>
            <a:br/>
            <a:r>
              <a:rPr>
                <a:latin typeface="Courier"/>
              </a:rPr>
              <a:t>        </a:t>
            </a:r>
            <a:r>
              <a:rPr b="1">
                <a:solidFill>
                  <a:srgbClr val="007020"/>
                </a:solidFill>
                <a:latin typeface="Courier"/>
              </a:rPr>
              <a:t>return</a:t>
            </a:r>
            <a:r>
              <a:rPr>
                <a:latin typeface="Courier"/>
              </a:rPr>
              <a:t> </a:t>
            </a:r>
            <a:r>
              <a:rPr>
                <a:solidFill>
                  <a:srgbClr val="4070A0"/>
                </a:solidFill>
                <a:latin typeface="Courier"/>
              </a:rPr>
              <a:t>"down at year end"</a:t>
            </a:r>
            <a:br/>
            <a:r>
              <a:rPr>
                <a:latin typeface="Courier"/>
              </a:rPr>
              <a:t>    </a:t>
            </a:r>
            <a:r>
              <a:rPr b="1">
                <a:solidFill>
                  <a:srgbClr val="007020"/>
                </a:solidFill>
                <a:latin typeface="Courier"/>
              </a:rPr>
              <a:t>if</a:t>
            </a:r>
            <a:r>
              <a:rPr>
                <a:latin typeface="Courier"/>
              </a:rPr>
              <a:t> failures[</a:t>
            </a:r>
            <a:r>
              <a:rPr>
                <a:solidFill>
                  <a:srgbClr val="4070A0"/>
                </a:solidFill>
                <a:latin typeface="Courier"/>
              </a:rPr>
              <a:t>"dry_season"</a:t>
            </a:r>
            <a:r>
              <a:rPr>
                <a:latin typeface="Courier"/>
              </a:rPr>
              <a:t>].</a:t>
            </a:r>
            <a:r>
              <a:rPr>
                <a:solidFill>
                  <a:srgbClr val="008000"/>
                </a:solidFill>
                <a:latin typeface="Courier"/>
              </a:rPr>
              <a:t>all</a:t>
            </a:r>
            <a:r>
              <a:rPr>
                <a:latin typeface="Courier"/>
              </a:rPr>
              <a:t>():</a:t>
            </a:r>
            <a:br/>
            <a:r>
              <a:rPr>
                <a:latin typeface="Courier"/>
              </a:rPr>
              <a:t>        </a:t>
            </a:r>
            <a:r>
              <a:rPr b="1">
                <a:solidFill>
                  <a:srgbClr val="007020"/>
                </a:solidFill>
                <a:latin typeface="Courier"/>
              </a:rPr>
              <a:t>return</a:t>
            </a:r>
            <a:r>
              <a:rPr>
                <a:latin typeface="Courier"/>
              </a:rPr>
              <a:t> </a:t>
            </a:r>
            <a:r>
              <a:rPr>
                <a:solidFill>
                  <a:srgbClr val="4070A0"/>
                </a:solidFill>
                <a:latin typeface="Courier"/>
              </a:rPr>
              <a:t>"seasonal"</a:t>
            </a:r>
            <a:br/>
            <a:r>
              <a:rPr>
                <a:latin typeface="Courier"/>
              </a:rPr>
              <a:t>    </a:t>
            </a:r>
            <a:r>
              <a:rPr b="1">
                <a:solidFill>
                  <a:srgbClr val="007020"/>
                </a:solidFill>
                <a:latin typeface="Courier"/>
              </a:rPr>
              <a:t>return</a:t>
            </a:r>
            <a:r>
              <a:rPr>
                <a:latin typeface="Courier"/>
              </a:rPr>
              <a:t> </a:t>
            </a:r>
            <a:r>
              <a:rPr>
                <a:solidFill>
                  <a:srgbClr val="4070A0"/>
                </a:solidFill>
                <a:latin typeface="Courier"/>
              </a:rPr>
              <a:t>"intermittent"</a:t>
            </a:r>
            <a:br/>
            <a:br/>
            <a:r>
              <a:rPr>
                <a:latin typeface="Courier"/>
              </a:rPr>
              <a:t>shape </a:t>
            </a:r>
            <a:r>
              <a:rPr>
                <a:solidFill>
                  <a:srgbClr val="666666"/>
                </a:solidFill>
                <a:latin typeface="Courier"/>
              </a:rPr>
              <a:t>=</a:t>
            </a:r>
            <a:r>
              <a:rPr>
                <a:latin typeface="Courier"/>
              </a:rPr>
              <a:t> points.groupby(</a:t>
            </a:r>
            <a:r>
              <a:rPr>
                <a:solidFill>
                  <a:srgbClr val="4070A0"/>
                </a:solidFill>
                <a:latin typeface="Courier"/>
              </a:rPr>
              <a:t>"water_point_id"</a:t>
            </a:r>
            <a:r>
              <a:rPr>
                <a:latin typeface="Courier"/>
              </a:rPr>
              <a:t>).</a:t>
            </a:r>
            <a:r>
              <a:rPr>
                <a:solidFill>
                  <a:srgbClr val="008000"/>
                </a:solidFill>
                <a:latin typeface="Courier"/>
              </a:rPr>
              <a:t>apply</a:t>
            </a:r>
            <a:r>
              <a:rPr>
                <a:latin typeface="Courier"/>
              </a:rPr>
              <a:t>(classify, include_groups</a:t>
            </a:r>
            <a:r>
              <a:rPr>
                <a:solidFill>
                  <a:srgbClr val="666666"/>
                </a:solidFill>
                <a:latin typeface="Courier"/>
              </a:rPr>
              <a:t>=</a:t>
            </a:r>
            <a:r>
              <a:rPr>
                <a:solidFill>
                  <a:srgbClr val="19177C"/>
                </a:solidFill>
                <a:latin typeface="Courier"/>
              </a:rPr>
              <a:t>False</a:t>
            </a:r>
            <a:r>
              <a:rPr>
                <a:latin typeface="Courier"/>
              </a:rPr>
              <a:t>)</a:t>
            </a:r>
            <a:br/>
            <a:r>
              <a:rPr>
                <a:solidFill>
                  <a:srgbClr val="008000"/>
                </a:solidFill>
                <a:latin typeface="Courier"/>
              </a:rPr>
              <a:t>print</a:t>
            </a:r>
            <a:r>
              <a:rPr>
                <a:latin typeface="Courier"/>
              </a:rPr>
              <a:t>(shape.value_counts())</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Classifying each point from its own sequence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arrange</a:t>
            </a:r>
            <a:r>
              <a:rPr>
                <a:latin typeface="Courier"/>
              </a:rPr>
              <a:t>(visit_date)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shape =</a:t>
            </a:r>
            <a:r>
              <a:rPr>
                <a:latin typeface="Courier"/>
              </a:rPr>
              <a:t> </a:t>
            </a:r>
            <a:r>
              <a:rPr>
                <a:solidFill>
                  <a:srgbClr val="06287E"/>
                </a:solidFill>
                <a:latin typeface="Courier"/>
              </a:rPr>
              <a:t>case_when</a:t>
            </a:r>
            <a:r>
              <a:rPr>
                <a:latin typeface="Courier"/>
              </a:rPr>
              <a:t>(</a:t>
            </a:r>
            <a:br/>
            <a:r>
              <a:rPr>
                <a:latin typeface="Courier"/>
              </a:rPr>
              <a:t>      </a:t>
            </a:r>
            <a:r>
              <a:rPr>
                <a:solidFill>
                  <a:srgbClr val="06287E"/>
                </a:solidFill>
                <a:latin typeface="Courier"/>
              </a:rPr>
              <a:t>all</a:t>
            </a:r>
            <a:r>
              <a:rPr>
                <a:latin typeface="Courier"/>
              </a:rPr>
              <a:t>(ok) </a:t>
            </a:r>
            <a:r>
              <a:rPr>
                <a:solidFill>
                  <a:srgbClr val="4070A0"/>
                </a:solidFill>
                <a:latin typeface="Courier"/>
              </a:rPr>
              <a:t>~</a:t>
            </a:r>
            <a:r>
              <a:rPr>
                <a:latin typeface="Courier"/>
              </a:rPr>
              <a:t> </a:t>
            </a:r>
            <a:r>
              <a:rPr>
                <a:solidFill>
                  <a:srgbClr val="4070A0"/>
                </a:solidFill>
                <a:latin typeface="Courier"/>
              </a:rPr>
              <a:t>"never failed"</a:t>
            </a:r>
            <a:r>
              <a:rPr>
                <a:latin typeface="Courier"/>
              </a:rPr>
              <a:t>,</a:t>
            </a:r>
            <a:br/>
            <a:r>
              <a:rPr>
                <a:latin typeface="Courier"/>
              </a:rPr>
              <a:t>      </a:t>
            </a:r>
            <a:r>
              <a:rPr>
                <a:solidFill>
                  <a:srgbClr val="4070A0"/>
                </a:solidFill>
                <a:latin typeface="Courier"/>
              </a:rPr>
              <a:t>!</a:t>
            </a:r>
            <a:r>
              <a:rPr>
                <a:solidFill>
                  <a:srgbClr val="06287E"/>
                </a:solidFill>
                <a:latin typeface="Courier"/>
              </a:rPr>
              <a:t>any</a:t>
            </a:r>
            <a:r>
              <a:rPr>
                <a:latin typeface="Courier"/>
              </a:rPr>
              <a:t>(</a:t>
            </a:r>
            <a:r>
              <a:rPr>
                <a:solidFill>
                  <a:srgbClr val="06287E"/>
                </a:solidFill>
                <a:latin typeface="Courier"/>
              </a:rPr>
              <a:t>tail</a:t>
            </a:r>
            <a:r>
              <a:rPr>
                <a:latin typeface="Courier"/>
              </a:rPr>
              <a:t>(ok, </a:t>
            </a:r>
            <a:r>
              <a:rPr>
                <a:solidFill>
                  <a:srgbClr val="40A070"/>
                </a:solidFill>
                <a:latin typeface="Courier"/>
              </a:rPr>
              <a:t>3</a:t>
            </a:r>
            <a:r>
              <a:rPr>
                <a:latin typeface="Courier"/>
              </a:rPr>
              <a:t>)) </a:t>
            </a:r>
            <a:r>
              <a:rPr>
                <a:solidFill>
                  <a:srgbClr val="4070A0"/>
                </a:solidFill>
                <a:latin typeface="Courier"/>
              </a:rPr>
              <a:t>&amp;</a:t>
            </a:r>
            <a:r>
              <a:rPr>
                <a:latin typeface="Courier"/>
              </a:rPr>
              <a:t> </a:t>
            </a:r>
            <a:r>
              <a:rPr>
                <a:solidFill>
                  <a:srgbClr val="06287E"/>
                </a:solidFill>
                <a:latin typeface="Courier"/>
              </a:rPr>
              <a:t>n</a:t>
            </a:r>
            <a:r>
              <a:rPr>
                <a:latin typeface="Courier"/>
              </a:rPr>
              <a:t>() </a:t>
            </a:r>
            <a:r>
              <a:rPr>
                <a:solidFill>
                  <a:srgbClr val="4070A0"/>
                </a:solidFill>
                <a:latin typeface="Courier"/>
              </a:rPr>
              <a:t>&gt;=</a:t>
            </a:r>
            <a:r>
              <a:rPr>
                <a:latin typeface="Courier"/>
              </a:rPr>
              <a:t> </a:t>
            </a:r>
            <a:r>
              <a:rPr>
                <a:solidFill>
                  <a:srgbClr val="40A070"/>
                </a:solidFill>
                <a:latin typeface="Courier"/>
              </a:rPr>
              <a:t>3</a:t>
            </a:r>
            <a:r>
              <a:rPr>
                <a:latin typeface="Courier"/>
              </a:rPr>
              <a:t> </a:t>
            </a:r>
            <a:r>
              <a:rPr>
                <a:solidFill>
                  <a:srgbClr val="4070A0"/>
                </a:solidFill>
                <a:latin typeface="Courier"/>
              </a:rPr>
              <a:t>~</a:t>
            </a:r>
            <a:r>
              <a:rPr>
                <a:latin typeface="Courier"/>
              </a:rPr>
              <a:t> </a:t>
            </a:r>
            <a:r>
              <a:rPr>
                <a:solidFill>
                  <a:srgbClr val="4070A0"/>
                </a:solidFill>
                <a:latin typeface="Courier"/>
              </a:rPr>
              <a:t>"down at year end"</a:t>
            </a:r>
            <a:r>
              <a:rPr>
                <a:latin typeface="Courier"/>
              </a:rPr>
              <a:t>,</a:t>
            </a:r>
            <a:br/>
            <a:r>
              <a:rPr>
                <a:latin typeface="Courier"/>
              </a:rPr>
              <a:t>      </a:t>
            </a:r>
            <a:r>
              <a:rPr>
                <a:solidFill>
                  <a:srgbClr val="06287E"/>
                </a:solidFill>
                <a:latin typeface="Courier"/>
              </a:rPr>
              <a:t>all</a:t>
            </a:r>
            <a:r>
              <a:rPr>
                <a:latin typeface="Courier"/>
              </a:rPr>
              <a:t>(dry[</a:t>
            </a:r>
            <a:r>
              <a:rPr>
                <a:solidFill>
                  <a:srgbClr val="4070A0"/>
                </a:solidFill>
                <a:latin typeface="Courier"/>
              </a:rPr>
              <a:t>!</a:t>
            </a:r>
            <a:r>
              <a:rPr>
                <a:latin typeface="Courier"/>
              </a:rPr>
              <a:t>ok]) </a:t>
            </a:r>
            <a:r>
              <a:rPr>
                <a:solidFill>
                  <a:srgbClr val="4070A0"/>
                </a:solidFill>
                <a:latin typeface="Courier"/>
              </a:rPr>
              <a:t>~</a:t>
            </a:r>
            <a:r>
              <a:rPr>
                <a:latin typeface="Courier"/>
              </a:rPr>
              <a:t> </a:t>
            </a:r>
            <a:r>
              <a:rPr>
                <a:solidFill>
                  <a:srgbClr val="4070A0"/>
                </a:solidFill>
                <a:latin typeface="Courier"/>
              </a:rPr>
              <a:t>"seasonal"</a:t>
            </a:r>
            <a:r>
              <a:rPr>
                <a:latin typeface="Courier"/>
              </a:rPr>
              <a:t>,</a:t>
            </a:r>
            <a:br/>
            <a:r>
              <a:rPr>
                <a:latin typeface="Courier"/>
              </a:rPr>
              <a:t>      </a:t>
            </a:r>
            <a:r>
              <a:rPr>
                <a:solidFill>
                  <a:srgbClr val="880000"/>
                </a:solidFill>
                <a:latin typeface="Courier"/>
              </a:rPr>
              <a:t>TRUE</a:t>
            </a:r>
            <a:r>
              <a:rPr>
                <a:latin typeface="Courier"/>
              </a:rPr>
              <a:t> </a:t>
            </a:r>
            <a:r>
              <a:rPr>
                <a:solidFill>
                  <a:srgbClr val="4070A0"/>
                </a:solidFill>
                <a:latin typeface="Courier"/>
              </a:rPr>
              <a:t>~</a:t>
            </a:r>
            <a:r>
              <a:rPr>
                <a:latin typeface="Courier"/>
              </a:rPr>
              <a:t> </a:t>
            </a:r>
            <a:r>
              <a:rPr>
                <a:solidFill>
                  <a:srgbClr val="4070A0"/>
                </a:solidFill>
                <a:latin typeface="Courier"/>
              </a:rPr>
              <a:t>"intermittent"</a:t>
            </a:r>
            <a:br/>
            <a:r>
              <a:rPr>
                <a:latin typeface="Courier"/>
              </a:rPr>
              <a:t>    ), </a:t>
            </a:r>
            <a:r>
              <a:rPr>
                <a:solidFill>
                  <a:srgbClr val="7D9029"/>
                </a:solidFill>
                <a:latin typeface="Courier"/>
              </a:rPr>
              <a:t>.by =</a:t>
            </a:r>
            <a:r>
              <a:rPr>
                <a:latin typeface="Courier"/>
              </a:rPr>
              <a:t> water_point_id) </a:t>
            </a:r>
            <a:r>
              <a:rPr>
                <a:solidFill>
                  <a:srgbClr val="4070A0"/>
                </a:solidFill>
                <a:latin typeface="Courier"/>
              </a:rPr>
              <a:t>|&gt;</a:t>
            </a:r>
            <a:br/>
            <a:r>
              <a:rPr>
                <a:latin typeface="Courier"/>
              </a:rPr>
              <a:t>  </a:t>
            </a:r>
            <a:r>
              <a:rPr>
                <a:solidFill>
                  <a:srgbClr val="06287E"/>
                </a:solidFill>
                <a:latin typeface="Courier"/>
              </a:rPr>
              <a:t>count</a:t>
            </a:r>
            <a:r>
              <a:rPr>
                <a:latin typeface="Courier"/>
              </a:rPr>
              <a:t>(shape)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Classifying each point from its own sequence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Shape</a:t>
                      </a:r>
                    </a:p>
                  </a:txBody>
                  <a:tcPr/>
                </a:tc>
                <a:tc>
                  <a:txBody>
                    <a:bodyPr/>
                    <a:lstStyle/>
                    <a:p>
                      <a:pPr lvl="0" indent="0" marL="0">
                        <a:buNone/>
                      </a:pPr>
                      <a:r>
                        <a:rPr/>
                        <a:t>Points</a:t>
                      </a:r>
                    </a:p>
                  </a:txBody>
                  <a:tcPr/>
                </a:tc>
              </a:tr>
              <a:tr h="0">
                <a:tc>
                  <a:txBody>
                    <a:bodyPr/>
                    <a:lstStyle/>
                    <a:p>
                      <a:pPr lvl="0" indent="0" marL="0">
                        <a:buNone/>
                      </a:pPr>
                      <a:r>
                        <a:rPr/>
                        <a:t>Never failed</a:t>
                      </a:r>
                    </a:p>
                  </a:txBody>
                </a:tc>
                <a:tc>
                  <a:txBody>
                    <a:bodyPr/>
                    <a:lstStyle/>
                    <a:p>
                      <a:pPr lvl="0" indent="0" marL="0">
                        <a:buNone/>
                      </a:pPr>
                      <a:r>
                        <a:rPr/>
                        <a:t>82</a:t>
                      </a:r>
                    </a:p>
                  </a:txBody>
                </a:tc>
              </a:tr>
              <a:tr h="0">
                <a:tc>
                  <a:txBody>
                    <a:bodyPr/>
                    <a:lstStyle/>
                    <a:p>
                      <a:pPr lvl="0" indent="0" marL="0">
                        <a:buNone/>
                      </a:pPr>
                      <a:r>
                        <a:rPr/>
                        <a:t>Intermittent</a:t>
                      </a:r>
                    </a:p>
                  </a:txBody>
                </a:tc>
                <a:tc>
                  <a:txBody>
                    <a:bodyPr/>
                    <a:lstStyle/>
                    <a:p>
                      <a:pPr lvl="0" indent="0" marL="0">
                        <a:buNone/>
                      </a:pPr>
                      <a:r>
                        <a:rPr/>
                        <a:t>80</a:t>
                      </a:r>
                    </a:p>
                  </a:txBody>
                </a:tc>
              </a:tr>
              <a:tr h="0">
                <a:tc>
                  <a:txBody>
                    <a:bodyPr/>
                    <a:lstStyle/>
                    <a:p>
                      <a:pPr lvl="0" indent="0" marL="0">
                        <a:buNone/>
                      </a:pPr>
                      <a:r>
                        <a:rPr b="1"/>
                        <a:t>Seasonal</a:t>
                      </a:r>
                    </a:p>
                  </a:txBody>
                </a:tc>
                <a:tc>
                  <a:txBody>
                    <a:bodyPr/>
                    <a:lstStyle/>
                    <a:p>
                      <a:pPr lvl="0" indent="0" marL="0">
                        <a:buNone/>
                      </a:pPr>
                      <a:r>
                        <a:rPr/>
                        <a:t>46</a:t>
                      </a:r>
                    </a:p>
                  </a:txBody>
                </a:tc>
              </a:tr>
              <a:tr h="0">
                <a:tc>
                  <a:txBody>
                    <a:bodyPr/>
                    <a:lstStyle/>
                    <a:p>
                      <a:pPr lvl="0" indent="0" marL="0">
                        <a:buNone/>
                      </a:pPr>
                      <a:r>
                        <a:rPr b="1"/>
                        <a:t>Down at year end</a:t>
                      </a:r>
                    </a:p>
                  </a:txBody>
                </a:tc>
                <a:tc>
                  <a:txBody>
                    <a:bodyPr/>
                    <a:lstStyle/>
                    <a:p>
                      <a:pPr lvl="0" indent="0" marL="0">
                        <a:buNone/>
                      </a:pPr>
                      <a:r>
                        <a:rPr/>
                        <a:t>34</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Classifying each point from its own sequence</a:t>
            </a:r>
          </a:p>
        </p:txBody>
      </p:sp>
      <p:sp>
        <p:nvSpPr>
          <p:cNvPr id="3" name="Content Placeholder 2"/>
          <p:cNvSpPr>
            <a:spLocks noGrp="1"/>
          </p:cNvSpPr>
          <p:nvPr>
            <p:ph idx="1"/>
          </p:nvPr>
        </p:nvSpPr>
        <p:spPr/>
        <p:txBody>
          <a:bodyPr/>
          <a:lstStyle/>
          <a:p>
            <a:pPr lvl="0"/>
            <a:r>
              <a:rPr/>
              <a:t>The order of the tests matters and it is a judgement, not a detail — A point that fails only in dry months and is still…</a:t>
            </a:r>
          </a:p>
          <a:p>
            <a:pPr lvl="0"/>
            <a:r>
              <a:rPr/>
              <a:t>Write down which order you used — Two analysts with the same file and different orderings will produce different counts…</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status value that looks like the answer and is not — In Python</a:t>
            </a:r>
          </a:p>
        </p:txBody>
      </p:sp>
      <p:sp>
        <p:nvSpPr>
          <p:cNvPr id="3" name="Content Placeholder 2"/>
          <p:cNvSpPr>
            <a:spLocks noGrp="1"/>
          </p:cNvSpPr>
          <p:nvPr>
            <p:ph idx="1"/>
          </p:nvPr>
        </p:nvSpPr>
        <p:spPr/>
        <p:txBody>
          <a:bodyPr/>
          <a:lstStyle/>
          <a:p>
            <a:pPr lvl="0" indent="0">
              <a:buNone/>
            </a:pPr>
            <a:r>
              <a:rPr>
                <a:latin typeface="Courier"/>
              </a:rPr>
              <a:t>ever_abandoned </a:t>
            </a:r>
            <a:r>
              <a:rPr>
                <a:solidFill>
                  <a:srgbClr val="666666"/>
                </a:solidFill>
                <a:latin typeface="Courier"/>
              </a:rPr>
              <a:t>=</a:t>
            </a:r>
            <a:r>
              <a:rPr>
                <a:latin typeface="Courier"/>
              </a:rPr>
              <a:t> points.loc[points[</a:t>
            </a:r>
            <a:r>
              <a:rPr>
                <a:solidFill>
                  <a:srgbClr val="4070A0"/>
                </a:solidFill>
                <a:latin typeface="Courier"/>
              </a:rPr>
              <a:t>"functional_status"</a:t>
            </a:r>
            <a:r>
              <a:rPr>
                <a:latin typeface="Courier"/>
              </a:rPr>
              <a:t>].eq(</a:t>
            </a:r>
            <a:r>
              <a:rPr>
                <a:solidFill>
                  <a:srgbClr val="4070A0"/>
                </a:solidFill>
                <a:latin typeface="Courier"/>
              </a:rPr>
              <a:t>"abandoned"</a:t>
            </a:r>
            <a:r>
              <a:rPr>
                <a:latin typeface="Courier"/>
              </a:rPr>
              <a:t>),</a:t>
            </a:r>
            <a:br/>
            <a:r>
              <a:rPr>
                <a:latin typeface="Courier"/>
              </a:rPr>
              <a:t>                            </a:t>
            </a:r>
            <a:r>
              <a:rPr>
                <a:solidFill>
                  <a:srgbClr val="4070A0"/>
                </a:solidFill>
                <a:latin typeface="Courier"/>
              </a:rPr>
              <a:t>"water_point_id"</a:t>
            </a:r>
            <a:r>
              <a:rPr>
                <a:latin typeface="Courier"/>
              </a:rPr>
              <a:t>].nunique()</a:t>
            </a:r>
            <a:br/>
            <a:r>
              <a:rPr>
                <a:solidFill>
                  <a:srgbClr val="008000"/>
                </a:solidFill>
                <a:latin typeface="Courier"/>
              </a:rPr>
              <a:t>print</a:t>
            </a:r>
            <a:r>
              <a:rPr>
                <a:latin typeface="Courier"/>
              </a:rPr>
              <a:t>(</a:t>
            </a:r>
            <a:r>
              <a:rPr>
                <a:solidFill>
                  <a:srgbClr val="BB6688"/>
                </a:solidFill>
                <a:latin typeface="Courier"/>
              </a:rPr>
              <a:t>f"points ever recorded as abandoned: </a:t>
            </a:r>
            <a:r>
              <a:rPr>
                <a:solidFill>
                  <a:srgbClr val="4070A0"/>
                </a:solidFill>
                <a:latin typeface="Courier"/>
              </a:rPr>
              <a:t>{</a:t>
            </a:r>
            <a:r>
              <a:rPr>
                <a:latin typeface="Courier"/>
              </a:rPr>
              <a:t>ever_abandoned</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f"points down at the end of the year: 34"</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status value that looks like the answer and is not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r>
              <a:rPr>
                <a:latin typeface="Courier"/>
              </a:rPr>
              <a:t> </a:t>
            </a:r>
            <a:r>
              <a:rPr>
                <a:solidFill>
                  <a:srgbClr val="06287E"/>
                </a:solidFill>
                <a:latin typeface="Courier"/>
              </a:rPr>
              <a:t>filter</a:t>
            </a:r>
            <a:r>
              <a:rPr>
                <a:latin typeface="Courier"/>
              </a:rPr>
              <a:t>(functional_status </a:t>
            </a:r>
            <a:r>
              <a:rPr>
                <a:solidFill>
                  <a:srgbClr val="4070A0"/>
                </a:solidFill>
                <a:latin typeface="Courier"/>
              </a:rPr>
              <a:t>==</a:t>
            </a:r>
            <a:r>
              <a:rPr>
                <a:latin typeface="Courier"/>
              </a:rPr>
              <a:t> </a:t>
            </a:r>
            <a:r>
              <a:rPr>
                <a:solidFill>
                  <a:srgbClr val="4070A0"/>
                </a:solidFill>
                <a:latin typeface="Courier"/>
              </a:rPr>
              <a:t>"abandoned"</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points =</a:t>
            </a:r>
            <a:r>
              <a:rPr>
                <a:latin typeface="Courier"/>
              </a:rPr>
              <a:t> </a:t>
            </a:r>
            <a:r>
              <a:rPr>
                <a:solidFill>
                  <a:srgbClr val="06287E"/>
                </a:solidFill>
                <a:latin typeface="Courier"/>
              </a:rPr>
              <a:t>n_distinct</a:t>
            </a:r>
            <a:r>
              <a:rPr>
                <a:latin typeface="Courier"/>
              </a:rPr>
              <a:t>(water_point_id))</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status value that looks like the answer and is not</a:t>
            </a:r>
          </a:p>
        </p:txBody>
      </p:sp>
      <p:sp>
        <p:nvSpPr>
          <p:cNvPr id="3" name="Content Placeholder 2"/>
          <p:cNvSpPr>
            <a:spLocks noGrp="1"/>
          </p:cNvSpPr>
          <p:nvPr>
            <p:ph idx="1"/>
          </p:nvPr>
        </p:nvSpPr>
        <p:spPr/>
        <p:txBody>
          <a:bodyPr/>
          <a:lstStyle/>
          <a:p>
            <a:pPr lvl="0"/>
            <a:r>
              <a:rPr/>
              <a:t>Derive the state from the history where you can, and use the recorded status as a cross-check — A field an enumerator…</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Downtime is a management statistic — In Python</a:t>
            </a:r>
          </a:p>
        </p:txBody>
      </p:sp>
      <p:sp>
        <p:nvSpPr>
          <p:cNvPr id="3" name="Content Placeholder 2"/>
          <p:cNvSpPr>
            <a:spLocks noGrp="1"/>
          </p:cNvSpPr>
          <p:nvPr>
            <p:ph idx="1"/>
          </p:nvPr>
        </p:nvSpPr>
        <p:spPr/>
        <p:txBody>
          <a:bodyPr/>
          <a:lstStyle/>
          <a:p>
            <a:pPr lvl="0" indent="0">
              <a:buNone/>
            </a:pPr>
            <a:r>
              <a:rPr>
                <a:latin typeface="Courier"/>
              </a:rPr>
              <a:t>down </a:t>
            </a:r>
            <a:r>
              <a:rPr>
                <a:solidFill>
                  <a:srgbClr val="666666"/>
                </a:solidFill>
                <a:latin typeface="Courier"/>
              </a:rPr>
              <a:t>=</a:t>
            </a:r>
            <a:r>
              <a:rPr>
                <a:latin typeface="Courier"/>
              </a:rPr>
              <a:t> points.loc[</a:t>
            </a:r>
            <a:r>
              <a:rPr>
                <a:solidFill>
                  <a:srgbClr val="666666"/>
                </a:solidFill>
                <a:latin typeface="Courier"/>
              </a:rPr>
              <a:t>~</a:t>
            </a:r>
            <a:r>
              <a:rPr>
                <a:latin typeface="Courier"/>
              </a:rPr>
              <a:t>points[</a:t>
            </a:r>
            <a:r>
              <a:rPr>
                <a:solidFill>
                  <a:srgbClr val="4070A0"/>
                </a:solidFill>
                <a:latin typeface="Courier"/>
              </a:rPr>
              <a:t>"ok"</a:t>
            </a:r>
            <a:r>
              <a:rPr>
                <a:latin typeface="Courier"/>
              </a:rPr>
              <a:t>] </a:t>
            </a:r>
            <a:r>
              <a:rPr>
                <a:solidFill>
                  <a:srgbClr val="666666"/>
                </a:solidFill>
                <a:latin typeface="Courier"/>
              </a:rPr>
              <a:t>&amp;</a:t>
            </a:r>
            <a:r>
              <a:rPr>
                <a:latin typeface="Courier"/>
              </a:rPr>
              <a:t> points[</a:t>
            </a:r>
            <a:r>
              <a:rPr>
                <a:solidFill>
                  <a:srgbClr val="4070A0"/>
                </a:solidFill>
                <a:latin typeface="Courier"/>
              </a:rPr>
              <a:t>"days_since_breakdown"</a:t>
            </a:r>
            <a:r>
              <a:rPr>
                <a:latin typeface="Courier"/>
              </a:rPr>
              <a:t>].notna()]</a:t>
            </a:r>
            <a:br/>
            <a:r>
              <a:rPr>
                <a:solidFill>
                  <a:srgbClr val="008000"/>
                </a:solidFill>
                <a:latin typeface="Courier"/>
              </a:rPr>
              <a:t>print</a:t>
            </a:r>
            <a:r>
              <a:rPr>
                <a:latin typeface="Courier"/>
              </a:rPr>
              <a:t>(down.groupby(</a:t>
            </a:r>
            <a:r>
              <a:rPr>
                <a:solidFill>
                  <a:srgbClr val="4070A0"/>
                </a:solidFill>
                <a:latin typeface="Courier"/>
              </a:rPr>
              <a:t>"management"</a:t>
            </a:r>
            <a:r>
              <a:rPr>
                <a:latin typeface="Courier"/>
              </a:rPr>
              <a:t>)[</a:t>
            </a:r>
            <a:r>
              <a:rPr>
                <a:solidFill>
                  <a:srgbClr val="4070A0"/>
                </a:solidFill>
                <a:latin typeface="Courier"/>
              </a:rPr>
              <a:t>"days_since_breakdown"</a:t>
            </a:r>
            <a:r>
              <a:rPr>
                <a:latin typeface="Courier"/>
              </a:rPr>
              <a:t>].agg(</a:t>
            </a:r>
            <a:br/>
            <a:r>
              <a:rPr>
                <a:latin typeface="Courier"/>
              </a:rPr>
              <a:t>    median</a:t>
            </a:r>
            <a:r>
              <a:rPr>
                <a:solidFill>
                  <a:srgbClr val="666666"/>
                </a:solidFill>
                <a:latin typeface="Courier"/>
              </a:rPr>
              <a:t>=</a:t>
            </a:r>
            <a:r>
              <a:rPr>
                <a:solidFill>
                  <a:srgbClr val="4070A0"/>
                </a:solidFill>
                <a:latin typeface="Courier"/>
              </a:rPr>
              <a:t>"median"</a:t>
            </a:r>
            <a:r>
              <a:rPr>
                <a:latin typeface="Courier"/>
              </a:rPr>
              <a:t>, visits</a:t>
            </a:r>
            <a:r>
              <a:rPr>
                <a:solidFill>
                  <a:srgbClr val="666666"/>
                </a:solidFill>
                <a:latin typeface="Courier"/>
              </a:rPr>
              <a:t>=</a:t>
            </a:r>
            <a:r>
              <a:rPr>
                <a:solidFill>
                  <a:srgbClr val="4070A0"/>
                </a:solidFill>
                <a:latin typeface="Courier"/>
              </a:rPr>
              <a:t>"size"</a:t>
            </a:r>
            <a:br/>
            <a:r>
              <a:rPr>
                <a:latin typeface="Courier"/>
              </a:rPr>
              <a:t>).sort_values(</a:t>
            </a:r>
            <a:r>
              <a:rPr>
                <a:solidFill>
                  <a:srgbClr val="4070A0"/>
                </a:solidFill>
                <a:latin typeface="Courier"/>
              </a:rPr>
              <a:t>"median"</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Downtime is a management statistic — In R</a:t>
            </a:r>
          </a:p>
        </p:txBody>
      </p:sp>
      <p:sp>
        <p:nvSpPr>
          <p:cNvPr id="3" name="Content Placeholder 2"/>
          <p:cNvSpPr>
            <a:spLocks noGrp="1"/>
          </p:cNvSpPr>
          <p:nvPr>
            <p:ph idx="1"/>
          </p:nvPr>
        </p:nvSpPr>
        <p:spPr/>
        <p:txBody>
          <a:bodyPr/>
          <a:lstStyle/>
          <a:p>
            <a:pPr lvl="0" indent="0">
              <a:buNone/>
            </a:pPr>
            <a:r>
              <a:rPr>
                <a:latin typeface="Courier"/>
              </a:rPr>
              <a:t>points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latin typeface="Courier"/>
              </a:rPr>
              <a:t>ok, </a:t>
            </a:r>
            <a:r>
              <a:rPr>
                <a:solidFill>
                  <a:srgbClr val="4070A0"/>
                </a:solidFill>
                <a:latin typeface="Courier"/>
              </a:rPr>
              <a:t>!</a:t>
            </a:r>
            <a:r>
              <a:rPr>
                <a:solidFill>
                  <a:srgbClr val="06287E"/>
                </a:solidFill>
                <a:latin typeface="Courier"/>
              </a:rPr>
              <a:t>is.na</a:t>
            </a:r>
            <a:r>
              <a:rPr>
                <a:latin typeface="Courier"/>
              </a:rPr>
              <a:t>(days_since_breakdown))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median_days =</a:t>
            </a:r>
            <a:r>
              <a:rPr>
                <a:latin typeface="Courier"/>
              </a:rPr>
              <a:t> </a:t>
            </a:r>
            <a:r>
              <a:rPr>
                <a:solidFill>
                  <a:srgbClr val="06287E"/>
                </a:solidFill>
                <a:latin typeface="Courier"/>
              </a:rPr>
              <a:t>median</a:t>
            </a:r>
            <a:r>
              <a:rPr>
                <a:latin typeface="Courier"/>
              </a:rPr>
              <a:t>(days_since_breakdown),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management)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Downtime is a management statistic</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Management</a:t>
                      </a:r>
                    </a:p>
                  </a:txBody>
                  <a:tcPr/>
                </a:tc>
                <a:tc>
                  <a:txBody>
                    <a:bodyPr/>
                    <a:lstStyle/>
                    <a:p>
                      <a:pPr lvl="0" indent="0" marL="0">
                        <a:buNone/>
                      </a:pPr>
                      <a:r>
                        <a:rPr/>
                        <a:t>Median days down at the visit</a:t>
                      </a:r>
                    </a:p>
                  </a:txBody>
                  <a:tcPr/>
                </a:tc>
              </a:tr>
              <a:tr h="0">
                <a:tc>
                  <a:txBody>
                    <a:bodyPr/>
                    <a:lstStyle/>
                    <a:p>
                      <a:pPr lvl="0" indent="0" marL="0">
                        <a:buNone/>
                      </a:pPr>
                      <a:r>
                        <a:rPr/>
                        <a:t>Private operator</a:t>
                      </a:r>
                    </a:p>
                  </a:txBody>
                </a:tc>
                <a:tc>
                  <a:txBody>
                    <a:bodyPr/>
                    <a:lstStyle/>
                    <a:p>
                      <a:pPr lvl="0" indent="0" marL="0">
                        <a:buNone/>
                      </a:pPr>
                      <a:r>
                        <a:rPr/>
                        <a:t>29</a:t>
                      </a:r>
                    </a:p>
                  </a:txBody>
                </a:tc>
              </a:tr>
              <a:tr h="0">
                <a:tc>
                  <a:txBody>
                    <a:bodyPr/>
                    <a:lstStyle/>
                    <a:p>
                      <a:pPr lvl="0" indent="0" marL="0">
                        <a:buNone/>
                      </a:pPr>
                      <a:r>
                        <a:rPr/>
                        <a:t>Utility</a:t>
                      </a:r>
                    </a:p>
                  </a:txBody>
                </a:tc>
                <a:tc>
                  <a:txBody>
                    <a:bodyPr/>
                    <a:lstStyle/>
                    <a:p>
                      <a:pPr lvl="0" indent="0" marL="0">
                        <a:buNone/>
                      </a:pPr>
                      <a:r>
                        <a:rPr/>
                        <a:t>32</a:t>
                      </a:r>
                    </a:p>
                  </a:txBody>
                </a:tc>
              </a:tr>
              <a:tr h="0">
                <a:tc>
                  <a:txBody>
                    <a:bodyPr/>
                    <a:lstStyle/>
                    <a:p>
                      <a:pPr lvl="0" indent="0" marL="0">
                        <a:buNone/>
                      </a:pPr>
                      <a:r>
                        <a:rPr/>
                        <a:t>NGO-managed</a:t>
                      </a:r>
                    </a:p>
                  </a:txBody>
                </a:tc>
                <a:tc>
                  <a:txBody>
                    <a:bodyPr/>
                    <a:lstStyle/>
                    <a:p>
                      <a:pPr lvl="0" indent="0" marL="0">
                        <a:buNone/>
                      </a:pPr>
                      <a:r>
                        <a:rPr/>
                        <a:t>48</a:t>
                      </a:r>
                    </a:p>
                  </a:txBody>
                </a:tc>
              </a:tr>
              <a:tr h="0">
                <a:tc>
                  <a:txBody>
                    <a:bodyPr/>
                    <a:lstStyle/>
                    <a:p>
                      <a:pPr lvl="0" indent="0" marL="0">
                        <a:buNone/>
                      </a:pPr>
                      <a:r>
                        <a:rPr b="1"/>
                        <a:t>Community committee</a:t>
                      </a:r>
                    </a:p>
                  </a:txBody>
                </a:tc>
                <a:tc>
                  <a:txBody>
                    <a:bodyPr/>
                    <a:lstStyle/>
                    <a:p>
                      <a:pPr lvl="0" indent="0" marL="0">
                        <a:buNone/>
                      </a:pPr>
                      <a:r>
                        <a:rPr b="1"/>
                        <a:t>68</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the shapes, not just the rate — Example</a:t>
            </a:r>
          </a:p>
        </p:txBody>
      </p:sp>
      <p:sp>
        <p:nvSpPr>
          <p:cNvPr id="3" name="Content Placeholder 2"/>
          <p:cNvSpPr>
            <a:spLocks noGrp="1"/>
          </p:cNvSpPr>
          <p:nvPr>
            <p:ph idx="1"/>
          </p:nvPr>
        </p:nvSpPr>
        <p:spPr/>
        <p:txBody>
          <a:bodyPr/>
          <a:lstStyle/>
          <a:p>
            <a:pPr lvl="0" indent="0">
              <a:buNone/>
            </a:pPr>
            <a:r>
              <a:rPr>
                <a:latin typeface="Courier"/>
              </a:rPr>
              <a:t>Water point failure, 2024, 242 points
  Never failed                82    33.9%
  Intermittent                80    33.1%
  Seasonal (dry months only)  46    19.0%
  Down at year end            34    14.0%
  Seasonality is concentrated in protected wells (74.7% wet, 36.4% dry) and
  protected springs (84.8% wet, 41.0% dry). Handpump boreholes and piped
  schemes show no seasonal effect.
  Points classified as down at year end if not working at any of the last
  three visits; seasonal if every recorded failure fell in a dry month.
  Permanence tested before seasonality.</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number in this lesson is computed over visits that were made.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https://data-analysis.cassion.dev/courses/wash-analysis/wash-06-seasonal-or-abandoned</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Dry is not broken</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Protected wells run at 74.7% in the wet months and 36.4% in the dry ones. Handpump boreholes barely move. The status field cannot tell those two failures apart, and the sequence of visits can.</vt:lpwstr>
  </property>
</Properties>
</file>