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puits protégés tournent à 74,7 % en saison humide et à 36,4 % en saison sèche. Les forages à pompe manuelle ne bougent presque pas. Le champ d’état ne distingue pas ces deux défaillances, la séquence des visites le peut.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functional_status</a:t>
            </a:r>
            <a:r>
              <a:rPr/>
              <a:t> dit qu’un point ne fonctionne pas. Il ne dit pas si la pompe est cassée, si la nappe a baissé, si le comité a cessé de percevoir les redevances, ou si la communauté est partie. Ces cas appellent quatre réponses différentes et l’une d’elles n’est pas une réparation. La séquence des visites peut les séparer, parce qu’ils ont des formes différentes dans le temps.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67,8 % en saison sèche contre 79,4 % en saison humide. Onze points d’écart, qu’un rapport comparant une évaluation de mars à une de juillet lirait comme un effondrement ou comme un redressement selon le sens de la soustraction. Ventilez maintenant par type de source, où se trouve réellement le constat.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types de source portent tout l’effet saisonnier et deux ne bougent pas du tout. Les puits peu profonds et les sources puisent dans une nappe qui baisse ; un forage descend en dessous et un réseau dispose d’un réservoir. Les onze points de moyenne étaient un mélange d’un effet de quarante points et d’aucun effet. C’est là le constat. Les forages de ce parc n’ont pas de problème saisonnier et les puits en ont un, si bien qu’un programme de saison sèche qui réhabilite des forages réhabilite le mauvais ouvrage.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L’ordre des tests compte et c’est un jugement, non un détail. Un point qui ne défaille qu’en mois secs et qui est encore à l’arrêt en décembre satisfait les deux règles. Tester la permanence d’abord l’appelle abandonné ; tester la saisonnalité d’abord l’appelle saisonnier. Ce code teste la permanence d’abord, parce qu’un point qui n’a pas tourné depuis trois visites est un problème opérationnel maintenant quelle qu’en soit la cause — et parce que la lecture de décembre est celle sur laquelle un plan de janvier s’écrit. Notez l’ordre employé. Deux analystes avec le même fichier et des ordres différents produiront des effectifs différents et auront tous deux raison.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comporte un état </a:t>
            </a:r>
            <a:r>
              <a:rPr>
                <a:latin typeface="Courier"/>
              </a:rPr>
              <a:t>abandoned</a:t>
            </a:r>
            <a:r>
              <a:rPr/>
              <a:t>, et il est tentant de l’employer directement.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Dix-sept points sont enregistrés comme abandonnés lors d’une visite ; trente-quatre sont encore à l’arrêt en fin d’année. L’état est le jugement d’un enquêteur porté à une visite, et la séquence est une preuve. La moitié des points qui ne reviennent jamais n’ont jamais été étiquetés abandonnés, parce que l’enquêteur qui les a vus en juillet n’avait aucun moyen de savoir qu’ils seraient encore à l’arrêt en décembre. Dérivez l’état de l’historique là où vous le pouvez, et employez l’état enregistré comme recoupement. Un champ qu’un enquêteur remplit à partir d’une observation unique ne peut pas porter une information qui n’existe qu’à travers plusieurs observations.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point en panne sous comité communautaire est à l’arrêt depuis plus de deux fois plus longtemps qu’un point sous opérateur privé. C’est le seul nombre du registre qui désigne une action plutôt qu’un ouvrage — la différence tient à une chaîne d’approvisionnement en pièces et à un fonds d’entretien, non à la pompe. Méfiez-vous des trente-sept lignes où un point est enregistré comme fonctionnel et porte malgré tout un </a:t>
            </a:r>
            <a:r>
              <a:rPr>
                <a:latin typeface="Courier"/>
              </a:rPr>
              <a:t>days_since_breakdown</a:t>
            </a:r>
            <a:r>
              <a:rPr/>
              <a:t> : c’est la réponse du mois précédent reportée. Filtrez sur l’état, non sur la présence du champ.</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effectifs et la règle qui les a produits. Un pourcentage de fonctionnalité unique enverrait un budget de réhabilitation vers les mauvais quarante-six points, car ils n’ont pas besoin d’être réhabilités — il leur faut une alternative de saison sèche, et leurs pompes vont bien.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nombre de cette leçon est calculé sur les visites qui ont été faites. Un district a manqué un tiers de ses tournées en saison des pluies, et les points manqués n’étaient pas un tiers au hasard — c’est la leçon suivante, et la raison pour laquelle sa fonctionnalité semble s’améliorer quand les routes se ferment.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6-seasonal-or-abandon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Tari n’est pas en panne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puits protégés tournent à 74,7 % en saison humide et à 36,4 % en saison sèche. Les forages à pompe manuelle ne bougent presque pas. Le champ d’état ne distingue pas ces deux défaillances, la séquence des visites le peut.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seul état, plusieurs défaillances différentes</a:t>
            </a:r>
          </a:p>
          <a:p>
            <a:pPr lvl="0"/>
            <a:r>
              <a:rPr/>
              <a:t>Le signal saisonnier, et là où il n’est pas</a:t>
            </a:r>
          </a:p>
          <a:p>
            <a:pPr lvl="0"/>
            <a:r>
              <a:rPr/>
              <a:t>Classer chaque point à partir de sa propre séquence</a:t>
            </a:r>
          </a:p>
          <a:p>
            <a:pPr lvl="0"/>
            <a:r>
              <a:rPr/>
              <a:t>La valeur d’état qui ressemble à la réponse sans l’être</a:t>
            </a:r>
          </a:p>
          <a:p>
            <a:pPr lvl="0"/>
            <a:r>
              <a:rPr/>
              <a:t>La durée d’arrêt est une statistique de gestion</a:t>
            </a:r>
          </a:p>
          <a:p>
            <a:pPr lvl="0"/>
            <a:r>
              <a:rPr/>
              <a:t>Rapportez les formes, non le seul taux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seul état, plusieurs défaillances différentes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Forme sur l’année</a:t>
                      </a:r>
                    </a:p>
                  </a:txBody>
                  <a:tcPr/>
                </a:tc>
                <a:tc>
                  <a:txBody>
                    <a:bodyPr/>
                    <a:lstStyle/>
                    <a:p>
                      <a:pPr lvl="0" indent="0" marL="0">
                        <a:buNone/>
                      </a:pPr>
                      <a:r>
                        <a:rPr/>
                        <a:t>Ce que c’est</a:t>
                      </a:r>
                    </a:p>
                  </a:txBody>
                  <a:tcPr/>
                </a:tc>
                <a:tc>
                  <a:txBody>
                    <a:bodyPr/>
                    <a:lstStyle/>
                    <a:p>
                      <a:pPr lvl="0" indent="0" marL="0">
                        <a:buNone/>
                      </a:pPr>
                      <a:r>
                        <a:rPr/>
                        <a:t>Que faire</a:t>
                      </a:r>
                    </a:p>
                  </a:txBody>
                  <a:tcPr/>
                </a:tc>
              </a:tr>
              <a:tr h="0">
                <a:tc>
                  <a:txBody>
                    <a:bodyPr/>
                    <a:lstStyle/>
                    <a:p>
                      <a:pPr lvl="0" indent="0" marL="0">
                        <a:buNone/>
                      </a:pPr>
                      <a:r>
                        <a:rPr/>
                        <a:t>À l’arrêt les mêmes mois chaque année, en service entre-temps</a:t>
                      </a:r>
                    </a:p>
                  </a:txBody>
                </a:tc>
                <a:tc>
                  <a:txBody>
                    <a:bodyPr/>
                    <a:lstStyle/>
                    <a:p>
                      <a:pPr lvl="0" indent="0" marL="0">
                        <a:buNone/>
                      </a:pPr>
                      <a:r>
                        <a:rPr b="1"/>
                        <a:t>Saisonnier</a:t>
                      </a:r>
                      <a:r>
                        <a:rPr/>
                        <a:t> — la source se tarit</a:t>
                      </a:r>
                    </a:p>
                  </a:txBody>
                </a:tc>
                <a:tc>
                  <a:txBody>
                    <a:bodyPr/>
                    <a:lstStyle/>
                    <a:p>
                      <a:pPr lvl="0" indent="0" marL="0">
                        <a:buNone/>
                      </a:pPr>
                      <a:r>
                        <a:rPr/>
                        <a:t>Approfondir, ou prévoir une alternative de saison sèche</a:t>
                      </a:r>
                    </a:p>
                  </a:txBody>
                </a:tc>
              </a:tr>
              <a:tr h="0">
                <a:tc>
                  <a:txBody>
                    <a:bodyPr/>
                    <a:lstStyle/>
                    <a:p>
                      <a:pPr lvl="0" indent="0" marL="0">
                        <a:buNone/>
                      </a:pPr>
                      <a:r>
                        <a:rPr/>
                        <a:t>À l’arrêt une fois, puis en service après un intervalle</a:t>
                      </a:r>
                    </a:p>
                  </a:txBody>
                </a:tc>
                <a:tc>
                  <a:txBody>
                    <a:bodyPr/>
                    <a:lstStyle/>
                    <a:p>
                      <a:pPr lvl="0" indent="0" marL="0">
                        <a:buNone/>
                      </a:pPr>
                      <a:r>
                        <a:rPr b="1"/>
                        <a:t>Panne</a:t>
                      </a:r>
                      <a:r>
                        <a:rPr/>
                        <a:t> — réparée</a:t>
                      </a:r>
                    </a:p>
                  </a:txBody>
                </a:tc>
                <a:tc>
                  <a:txBody>
                    <a:bodyPr/>
                    <a:lstStyle/>
                    <a:p>
                      <a:pPr lvl="0" indent="0" marL="0">
                        <a:buNone/>
                      </a:pPr>
                      <a:r>
                        <a:rPr/>
                        <a:t>Regarder la longueur de l’intervalle</a:t>
                      </a:r>
                    </a:p>
                  </a:txBody>
                </a:tc>
              </a:tr>
              <a:tr h="0">
                <a:tc>
                  <a:txBody>
                    <a:bodyPr/>
                    <a:lstStyle/>
                    <a:p>
                      <a:pPr lvl="0" indent="0" marL="0">
                        <a:buNone/>
                      </a:pPr>
                      <a:r>
                        <a:rPr/>
                        <a:t>À l’arrêt et le reste jusqu’à la fin</a:t>
                      </a:r>
                    </a:p>
                  </a:txBody>
                </a:tc>
                <a:tc>
                  <a:txBody>
                    <a:bodyPr/>
                    <a:lstStyle/>
                    <a:p>
                      <a:pPr lvl="0" indent="0" marL="0">
                        <a:buNone/>
                      </a:pPr>
                      <a:r>
                        <a:rPr b="1"/>
                        <a:t>Abandonné ou en attente de pièces</a:t>
                      </a:r>
                    </a:p>
                  </a:txBody>
                </a:tc>
                <a:tc>
                  <a:txBody>
                    <a:bodyPr/>
                    <a:lstStyle/>
                    <a:p>
                      <a:pPr lvl="0" indent="0" marL="0">
                        <a:buNone/>
                      </a:pPr>
                      <a:r>
                        <a:rPr/>
                        <a:t>Déterminer lequel ; ce n’est pas la même chose</a:t>
                      </a:r>
                    </a:p>
                  </a:txBody>
                </a:tc>
              </a:tr>
              <a:tr h="0">
                <a:tc>
                  <a:txBody>
                    <a:bodyPr/>
                    <a:lstStyle/>
                    <a:p>
                      <a:pPr lvl="0" indent="0" marL="0">
                        <a:buNone/>
                      </a:pPr>
                      <a:r>
                        <a:rPr/>
                        <a:t>En service et à l’arrêt à répétition</a:t>
                      </a:r>
                    </a:p>
                  </a:txBody>
                </a:tc>
                <a:tc>
                  <a:txBody>
                    <a:bodyPr/>
                    <a:lstStyle/>
                    <a:p>
                      <a:pPr lvl="0" indent="0" marL="0">
                        <a:buNone/>
                      </a:pPr>
                      <a:r>
                        <a:rPr b="1"/>
                        <a:t>Chronique</a:t>
                      </a:r>
                      <a:r>
                        <a:rPr/>
                        <a:t> — sous-entretenu ou surchargé</a:t>
                      </a:r>
                    </a:p>
                  </a:txBody>
                </a:tc>
                <a:tc>
                  <a:txBody>
                    <a:bodyPr/>
                    <a:lstStyle/>
                    <a:p>
                      <a:pPr lvl="0" indent="0" marL="0">
                        <a:buNone/>
                      </a:pPr>
                      <a:r>
                        <a:rPr/>
                        <a:t>Problème de gestion, non d’ouvrage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DRY_MONTHS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br/>
            <a:r>
              <a:rPr>
                <a:latin typeface="Courier"/>
              </a:rPr>
              <a:t>points[</a:t>
            </a:r>
            <a:r>
              <a:rPr>
                <a:solidFill>
                  <a:srgbClr val="4070A0"/>
                </a:solidFill>
                <a:latin typeface="Courier"/>
              </a:rPr>
              <a:t>"dry_season"</a:t>
            </a:r>
            <a:r>
              <a:rPr>
                <a:latin typeface="Courier"/>
              </a:rPr>
              <a:t>] </a:t>
            </a:r>
            <a:r>
              <a:rPr>
                <a:solidFill>
                  <a:srgbClr val="666666"/>
                </a:solidFill>
                <a:latin typeface="Courier"/>
              </a:rPr>
              <a:t>=</a:t>
            </a:r>
            <a:r>
              <a:rPr>
                <a:latin typeface="Courier"/>
              </a:rPr>
              <a:t> points[</a:t>
            </a:r>
            <a:r>
              <a:rPr>
                <a:solidFill>
                  <a:srgbClr val="4070A0"/>
                </a:solidFill>
                <a:latin typeface="Courier"/>
              </a:rPr>
              <a:t>"visit_date"</a:t>
            </a:r>
            <a:r>
              <a:rPr>
                <a:latin typeface="Courier"/>
              </a:rPr>
              <a:t>].dt.month.isin(DRY_MONTHS)</a:t>
            </a:r>
            <a:br/>
            <a:r>
              <a:rPr>
                <a:latin typeface="Courier"/>
              </a:rPr>
              <a:t>points[</a:t>
            </a:r>
            <a:r>
              <a:rPr>
                <a:solidFill>
                  <a:srgbClr val="4070A0"/>
                </a:solidFill>
                <a:latin typeface="Courier"/>
              </a:rPr>
              <a:t>"ok"</a:t>
            </a:r>
            <a:r>
              <a:rPr>
                <a:latin typeface="Courier"/>
              </a:rPr>
              <a:t>]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solidFill>
                  <a:srgbClr val="008000"/>
                </a:solidFill>
                <a:latin typeface="Courier"/>
              </a:rPr>
              <a:t>print</a:t>
            </a:r>
            <a:r>
              <a:rPr>
                <a:latin typeface="Courier"/>
              </a:rPr>
              <a:t>(points.groupby(</a:t>
            </a:r>
            <a:r>
              <a:rPr>
                <a:solidFill>
                  <a:srgbClr val="4070A0"/>
                </a:solidFill>
                <a:latin typeface="Courier"/>
              </a:rPr>
              <a:t>"dry_season"</a:t>
            </a:r>
            <a:r>
              <a:rPr>
                <a:latin typeface="Courier"/>
              </a:rPr>
              <a:t>)[</a:t>
            </a:r>
            <a:r>
              <a:rPr>
                <a:solidFill>
                  <a:srgbClr val="4070A0"/>
                </a:solidFill>
                <a:latin typeface="Courier"/>
              </a:rPr>
              <a:t>"ok"</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dry =</a:t>
            </a:r>
            <a:r>
              <a:rPr>
                <a:latin typeface="Courier"/>
              </a:rPr>
              <a:t> lubridate</a:t>
            </a:r>
            <a:r>
              <a:rPr>
                <a:solidFill>
                  <a:srgbClr val="4070A0"/>
                </a:solidFill>
                <a:latin typeface="Courier"/>
              </a:rPr>
              <a:t>::</a:t>
            </a:r>
            <a:r>
              <a:rPr>
                <a:solidFill>
                  <a:srgbClr val="06287E"/>
                </a:solidFill>
                <a:latin typeface="Courier"/>
              </a:rPr>
              <a:t>month</a:t>
            </a:r>
            <a:r>
              <a:rPr>
                <a:latin typeface="Courier"/>
              </a:rPr>
              <a:t>(visit_date)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r>
              <a:rPr>
                <a:latin typeface="Courier"/>
              </a:rPr>
              <a:t>         </a:t>
            </a:r>
            <a:r>
              <a:rPr>
                <a:solidFill>
                  <a:srgbClr val="7D9029"/>
                </a:solidFill>
                <a:latin typeface="Courier"/>
              </a:rPr>
              <a:t>ok =</a:t>
            </a:r>
            <a:r>
              <a:rPr>
                <a:latin typeface="Courier"/>
              </a:rPr>
              <a:t> functional_status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(ok),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dry)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a:t>
            </a:r>
          </a:p>
        </p:txBody>
      </p:sp>
      <p:sp>
        <p:nvSpPr>
          <p:cNvPr id="3" name="Content Placeholder 2"/>
          <p:cNvSpPr>
            <a:spLocks noGrp="1"/>
          </p:cNvSpPr>
          <p:nvPr>
            <p:ph idx="1"/>
          </p:nvPr>
        </p:nvSpPr>
        <p:spPr/>
        <p:txBody>
          <a:bodyPr/>
          <a:lstStyle/>
          <a:p>
            <a:pPr lvl="0"/>
            <a:r>
              <a:rPr/>
              <a:t>67,8 % en saison sèche contre 79,4 % en saison humide — Onze points d’écart, qu’un rapport comparant une évaluation 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 — En Python</a:t>
            </a:r>
          </a:p>
        </p:txBody>
      </p:sp>
      <p:sp>
        <p:nvSpPr>
          <p:cNvPr id="3" name="Content Placeholder 2"/>
          <p:cNvSpPr>
            <a:spLocks noGrp="1"/>
          </p:cNvSpPr>
          <p:nvPr>
            <p:ph idx="1"/>
          </p:nvPr>
        </p:nvSpPr>
        <p:spPr/>
        <p:txBody>
          <a:bodyPr/>
          <a:lstStyle/>
          <a:p>
            <a:pPr lvl="0" indent="0">
              <a:buNone/>
            </a:pPr>
            <a:r>
              <a:rPr>
                <a:latin typeface="Courier"/>
              </a:rPr>
              <a:t>seasonal </a:t>
            </a:r>
            <a:r>
              <a:rPr>
                <a:solidFill>
                  <a:srgbClr val="666666"/>
                </a:solidFill>
                <a:latin typeface="Courier"/>
              </a:rPr>
              <a:t>=</a:t>
            </a:r>
            <a:r>
              <a:rPr>
                <a:latin typeface="Courier"/>
              </a:rPr>
              <a:t> (</a:t>
            </a:r>
            <a:br/>
            <a:r>
              <a:rPr>
                <a:latin typeface="Courier"/>
              </a:rPr>
              <a:t>    points.groupby([</a:t>
            </a:r>
            <a:r>
              <a:rPr>
                <a:solidFill>
                  <a:srgbClr val="4070A0"/>
                </a:solidFill>
                <a:latin typeface="Courier"/>
              </a:rPr>
              <a:t>"source_type"</a:t>
            </a:r>
            <a:r>
              <a:rPr>
                <a:latin typeface="Courier"/>
              </a:rPr>
              <a:t>, </a:t>
            </a:r>
            <a:r>
              <a:rPr>
                <a:solidFill>
                  <a:srgbClr val="4070A0"/>
                </a:solidFill>
                <a:latin typeface="Courier"/>
              </a:rPr>
              <a:t>"dry_season"</a:t>
            </a:r>
            <a:r>
              <a:rPr>
                <a:latin typeface="Courier"/>
              </a:rPr>
              <a:t>])[</a:t>
            </a:r>
            <a:r>
              <a:rPr>
                <a:solidFill>
                  <a:srgbClr val="4070A0"/>
                </a:solidFill>
                <a:latin typeface="Courier"/>
              </a:rPr>
              <a:t>"ok"</a:t>
            </a:r>
            <a:r>
              <a:rPr>
                <a:latin typeface="Courier"/>
              </a:rPr>
              <a:t>].mean().unstack()</a:t>
            </a:r>
            <a:br/>
            <a:r>
              <a:rPr>
                <a:latin typeface="Courier"/>
              </a:rPr>
              <a:t>)</a:t>
            </a:r>
            <a:br/>
            <a:r>
              <a:rPr>
                <a:latin typeface="Courier"/>
              </a:rPr>
              <a:t>seasonal.columns </a:t>
            </a:r>
            <a:r>
              <a:rPr>
                <a:solidFill>
                  <a:srgbClr val="666666"/>
                </a:solidFill>
                <a:latin typeface="Courier"/>
              </a:rPr>
              <a:t>=</a:t>
            </a:r>
            <a:r>
              <a:rPr>
                <a:latin typeface="Courier"/>
              </a:rPr>
              <a:t> [</a:t>
            </a:r>
            <a:r>
              <a:rPr>
                <a:solidFill>
                  <a:srgbClr val="4070A0"/>
                </a:solidFill>
                <a:latin typeface="Courier"/>
              </a:rPr>
              <a:t>"wet"</a:t>
            </a:r>
            <a:r>
              <a:rPr>
                <a:latin typeface="Courier"/>
              </a:rPr>
              <a:t>, </a:t>
            </a:r>
            <a:r>
              <a:rPr>
                <a:solidFill>
                  <a:srgbClr val="4070A0"/>
                </a:solidFill>
                <a:latin typeface="Courier"/>
              </a:rPr>
              <a:t>"dry"</a:t>
            </a:r>
            <a:r>
              <a:rPr>
                <a:latin typeface="Courier"/>
              </a:rPr>
              <a:t>]</a:t>
            </a:r>
            <a:br/>
            <a:r>
              <a:rPr>
                <a:latin typeface="Courier"/>
              </a:rPr>
              <a:t>seasonal[</a:t>
            </a:r>
            <a:r>
              <a:rPr>
                <a:solidFill>
                  <a:srgbClr val="4070A0"/>
                </a:solidFill>
                <a:latin typeface="Courier"/>
              </a:rPr>
              <a:t>"swing"</a:t>
            </a:r>
            <a:r>
              <a:rPr>
                <a:latin typeface="Courier"/>
              </a:rPr>
              <a:t>] </a:t>
            </a:r>
            <a:r>
              <a:rPr>
                <a:solidFill>
                  <a:srgbClr val="666666"/>
                </a:solidFill>
                <a:latin typeface="Courier"/>
              </a:rPr>
              <a:t>=</a:t>
            </a:r>
            <a:r>
              <a:rPr>
                <a:latin typeface="Courier"/>
              </a:rPr>
              <a:t> seasonal[</a:t>
            </a:r>
            <a:r>
              <a:rPr>
                <a:solidFill>
                  <a:srgbClr val="4070A0"/>
                </a:solidFill>
                <a:latin typeface="Courier"/>
              </a:rPr>
              <a:t>"wet"</a:t>
            </a:r>
            <a:r>
              <a:rPr>
                <a:latin typeface="Courier"/>
              </a:rPr>
              <a:t>] </a:t>
            </a:r>
            <a:r>
              <a:rPr>
                <a:solidFill>
                  <a:srgbClr val="666666"/>
                </a:solidFill>
                <a:latin typeface="Courier"/>
              </a:rPr>
              <a:t>-</a:t>
            </a:r>
            <a:r>
              <a:rPr>
                <a:latin typeface="Courier"/>
              </a:rPr>
              <a:t> seasonal[</a:t>
            </a:r>
            <a:r>
              <a:rPr>
                <a:solidFill>
                  <a:srgbClr val="4070A0"/>
                </a:solidFill>
                <a:latin typeface="Courier"/>
              </a:rPr>
              <a:t>"dry"</a:t>
            </a:r>
            <a:r>
              <a:rPr>
                <a:latin typeface="Courier"/>
              </a:rPr>
              <a:t>]</a:t>
            </a:r>
            <a:br/>
            <a:r>
              <a:rPr>
                <a:solidFill>
                  <a:srgbClr val="008000"/>
                </a:solidFill>
                <a:latin typeface="Courier"/>
              </a:rPr>
              <a:t>print</a:t>
            </a:r>
            <a:r>
              <a:rPr>
                <a:latin typeface="Courier"/>
              </a:rPr>
              <a:t>((seasonal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r>
              <a:rPr>
                <a:solidFill>
                  <a:srgbClr val="4070A0"/>
                </a:solidFill>
                <a:latin typeface="Courier"/>
              </a:rPr>
              <a:t>"swing"</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(ok), </a:t>
            </a:r>
            <a:r>
              <a:rPr>
                <a:solidFill>
                  <a:srgbClr val="7D9029"/>
                </a:solidFill>
                <a:latin typeface="Courier"/>
              </a:rPr>
              <a:t>.by =</a:t>
            </a:r>
            <a:r>
              <a:rPr>
                <a:latin typeface="Courier"/>
              </a:rPr>
              <a:t> </a:t>
            </a:r>
            <a:r>
              <a:rPr>
                <a:solidFill>
                  <a:srgbClr val="06287E"/>
                </a:solidFill>
                <a:latin typeface="Courier"/>
              </a:rPr>
              <a:t>c</a:t>
            </a:r>
            <a:r>
              <a:rPr>
                <a:latin typeface="Courier"/>
              </a:rPr>
              <a:t>(source_type, dry))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dry, </a:t>
            </a:r>
            <a:r>
              <a:rPr>
                <a:solidFill>
                  <a:srgbClr val="7D9029"/>
                </a:solidFill>
                <a:latin typeface="Courier"/>
              </a:rPr>
              <a:t>values_from =</a:t>
            </a:r>
            <a:r>
              <a:rPr>
                <a:latin typeface="Courier"/>
              </a:rPr>
              <a:t> functionality)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Type de source</a:t>
                      </a:r>
                    </a:p>
                  </a:txBody>
                  <a:tcPr/>
                </a:tc>
                <a:tc>
                  <a:txBody>
                    <a:bodyPr/>
                    <a:lstStyle/>
                    <a:p>
                      <a:pPr lvl="0" indent="0" marL="0">
                        <a:buNone/>
                      </a:pPr>
                      <a:r>
                        <a:rPr/>
                        <a:t>Humide</a:t>
                      </a:r>
                    </a:p>
                  </a:txBody>
                  <a:tcPr/>
                </a:tc>
                <a:tc>
                  <a:txBody>
                    <a:bodyPr/>
                    <a:lstStyle/>
                    <a:p>
                      <a:pPr lvl="0" indent="0" marL="0">
                        <a:buNone/>
                      </a:pPr>
                      <a:r>
                        <a:rPr/>
                        <a:t>Sèche</a:t>
                      </a:r>
                    </a:p>
                  </a:txBody>
                  <a:tcPr/>
                </a:tc>
                <a:tc>
                  <a:txBody>
                    <a:bodyPr/>
                    <a:lstStyle/>
                    <a:p>
                      <a:pPr lvl="0" indent="0" marL="0">
                        <a:buNone/>
                      </a:pPr>
                      <a:r>
                        <a:rPr/>
                        <a:t>Écart</a:t>
                      </a:r>
                    </a:p>
                  </a:txBody>
                  <a:tcPr/>
                </a:tc>
              </a:tr>
              <a:tr h="0">
                <a:tc>
                  <a:txBody>
                    <a:bodyPr/>
                    <a:lstStyle/>
                    <a:p>
                      <a:pPr lvl="0" indent="0" marL="0">
                        <a:buNone/>
                      </a:pPr>
                      <a:r>
                        <a:rPr/>
                        <a:t>Puits protégé</a:t>
                      </a:r>
                    </a:p>
                  </a:txBody>
                </a:tc>
                <a:tc>
                  <a:txBody>
                    <a:bodyPr/>
                    <a:lstStyle/>
                    <a:p>
                      <a:pPr lvl="0" indent="0" marL="0">
                        <a:buNone/>
                      </a:pPr>
                      <a:r>
                        <a:rPr/>
                        <a:t>74,7 %</a:t>
                      </a:r>
                    </a:p>
                  </a:txBody>
                </a:tc>
                <a:tc>
                  <a:txBody>
                    <a:bodyPr/>
                    <a:lstStyle/>
                    <a:p>
                      <a:pPr lvl="0" indent="0" marL="0">
                        <a:buNone/>
                      </a:pPr>
                      <a:r>
                        <a:rPr b="1"/>
                        <a:t>36,4 %</a:t>
                      </a:r>
                    </a:p>
                  </a:txBody>
                </a:tc>
                <a:tc>
                  <a:txBody>
                    <a:bodyPr/>
                    <a:lstStyle/>
                    <a:p>
                      <a:pPr lvl="0" indent="0" marL="0">
                        <a:buNone/>
                      </a:pPr>
                      <a:r>
                        <a:rPr/>
                        <a:t>38,3</a:t>
                      </a:r>
                    </a:p>
                  </a:txBody>
                </a:tc>
              </a:tr>
              <a:tr h="0">
                <a:tc>
                  <a:txBody>
                    <a:bodyPr/>
                    <a:lstStyle/>
                    <a:p>
                      <a:pPr lvl="0" indent="0" marL="0">
                        <a:buNone/>
                      </a:pPr>
                      <a:r>
                        <a:rPr/>
                        <a:t>Source protégée</a:t>
                      </a:r>
                    </a:p>
                  </a:txBody>
                </a:tc>
                <a:tc>
                  <a:txBody>
                    <a:bodyPr/>
                    <a:lstStyle/>
                    <a:p>
                      <a:pPr lvl="0" indent="0" marL="0">
                        <a:buNone/>
                      </a:pPr>
                      <a:r>
                        <a:rPr/>
                        <a:t>84,8 %</a:t>
                      </a:r>
                    </a:p>
                  </a:txBody>
                </a:tc>
                <a:tc>
                  <a:txBody>
                    <a:bodyPr/>
                    <a:lstStyle/>
                    <a:p>
                      <a:pPr lvl="0" indent="0" marL="0">
                        <a:buNone/>
                      </a:pPr>
                      <a:r>
                        <a:rPr b="1"/>
                        <a:t>41,0 %</a:t>
                      </a:r>
                    </a:p>
                  </a:txBody>
                </a:tc>
                <a:tc>
                  <a:txBody>
                    <a:bodyPr/>
                    <a:lstStyle/>
                    <a:p>
                      <a:pPr lvl="0" indent="0" marL="0">
                        <a:buNone/>
                      </a:pPr>
                      <a:r>
                        <a:rPr/>
                        <a:t>43,8</a:t>
                      </a:r>
                    </a:p>
                  </a:txBody>
                </a:tc>
              </a:tr>
              <a:tr h="0">
                <a:tc>
                  <a:txBody>
                    <a:bodyPr/>
                    <a:lstStyle/>
                    <a:p>
                      <a:pPr lvl="0" indent="0" marL="0">
                        <a:buNone/>
                      </a:pPr>
                      <a:r>
                        <a:rPr/>
                        <a:t>Forage à pompe manuelle</a:t>
                      </a:r>
                    </a:p>
                  </a:txBody>
                </a:tc>
                <a:tc>
                  <a:txBody>
                    <a:bodyPr/>
                    <a:lstStyle/>
                    <a:p>
                      <a:pPr lvl="0" indent="0" marL="0">
                        <a:buNone/>
                      </a:pPr>
                      <a:r>
                        <a:rPr/>
                        <a:t>75,0 %</a:t>
                      </a:r>
                    </a:p>
                  </a:txBody>
                </a:tc>
                <a:tc>
                  <a:txBody>
                    <a:bodyPr/>
                    <a:lstStyle/>
                    <a:p>
                      <a:pPr lvl="0" indent="0" marL="0">
                        <a:buNone/>
                      </a:pPr>
                      <a:r>
                        <a:rPr/>
                        <a:t>76,1 %</a:t>
                      </a:r>
                    </a:p>
                  </a:txBody>
                </a:tc>
                <a:tc>
                  <a:txBody>
                    <a:bodyPr/>
                    <a:lstStyle/>
                    <a:p>
                      <a:pPr lvl="0" indent="0" marL="0">
                        <a:buNone/>
                      </a:pPr>
                      <a:r>
                        <a:rPr/>
                        <a:t>−1,1</a:t>
                      </a:r>
                    </a:p>
                  </a:txBody>
                </a:tc>
              </a:tr>
              <a:tr h="0">
                <a:tc>
                  <a:txBody>
                    <a:bodyPr/>
                    <a:lstStyle/>
                    <a:p>
                      <a:pPr lvl="0" indent="0" marL="0">
                        <a:buNone/>
                      </a:pPr>
                      <a:r>
                        <a:rPr/>
                        <a:t>Borne de réseau</a:t>
                      </a:r>
                    </a:p>
                  </a:txBody>
                </a:tc>
                <a:tc>
                  <a:txBody>
                    <a:bodyPr/>
                    <a:lstStyle/>
                    <a:p>
                      <a:pPr lvl="0" indent="0" marL="0">
                        <a:buNone/>
                      </a:pPr>
                      <a:r>
                        <a:rPr/>
                        <a:t>95,9 %</a:t>
                      </a:r>
                    </a:p>
                  </a:txBody>
                </a:tc>
                <a:tc>
                  <a:txBody>
                    <a:bodyPr/>
                    <a:lstStyle/>
                    <a:p>
                      <a:pPr lvl="0" indent="0" marL="0">
                        <a:buNone/>
                      </a:pPr>
                      <a:r>
                        <a:rPr/>
                        <a:t>98,8 %</a:t>
                      </a:r>
                    </a:p>
                  </a:txBody>
                </a:tc>
                <a:tc>
                  <a:txBody>
                    <a:bodyPr/>
                    <a:lstStyle/>
                    <a:p>
                      <a:pPr lvl="0" indent="0" marL="0">
                        <a:buNone/>
                      </a:pPr>
                      <a:r>
                        <a:rPr/>
                        <a:t>−2,9</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signal saisonnier, et là où il n’est pas</a:t>
            </a:r>
          </a:p>
        </p:txBody>
      </p:sp>
      <p:sp>
        <p:nvSpPr>
          <p:cNvPr id="3" name="Content Placeholder 2"/>
          <p:cNvSpPr>
            <a:spLocks noGrp="1"/>
          </p:cNvSpPr>
          <p:nvPr>
            <p:ph idx="1"/>
          </p:nvPr>
        </p:nvSpPr>
        <p:spPr/>
        <p:txBody>
          <a:bodyPr/>
          <a:lstStyle/>
          <a:p>
            <a:pPr lvl="0"/>
            <a:r>
              <a:rPr/>
              <a:t>Deux types de source portent tout l’effet saisonnier et deux ne bougent pas du tout — Les puits peu profonds et les…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Classer chaque point à partir de sa propre séquence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classify(group):</a:t>
            </a:r>
            <a:br/>
            <a:r>
              <a:rPr>
                <a:latin typeface="Courier"/>
              </a:rPr>
              <a:t>    group </a:t>
            </a:r>
            <a:r>
              <a:rPr>
                <a:solidFill>
                  <a:srgbClr val="666666"/>
                </a:solidFill>
                <a:latin typeface="Courier"/>
              </a:rPr>
              <a:t>=</a:t>
            </a:r>
            <a:r>
              <a:rPr>
                <a:latin typeface="Courier"/>
              </a:rPr>
              <a:t> group.sort_values(</a:t>
            </a:r>
            <a:r>
              <a:rPr>
                <a:solidFill>
                  <a:srgbClr val="4070A0"/>
                </a:solidFill>
                <a:latin typeface="Courier"/>
              </a:rPr>
              <a:t>"visit_date"</a:t>
            </a:r>
            <a:r>
              <a:rPr>
                <a:latin typeface="Courier"/>
              </a:rPr>
              <a:t>)</a:t>
            </a:r>
            <a:br/>
            <a:r>
              <a:rPr>
                <a:latin typeface="Courier"/>
              </a:rPr>
              <a:t>    failures </a:t>
            </a:r>
            <a:r>
              <a:rPr>
                <a:solidFill>
                  <a:srgbClr val="666666"/>
                </a:solidFill>
                <a:latin typeface="Courier"/>
              </a:rPr>
              <a:t>=</a:t>
            </a:r>
            <a:r>
              <a:rPr>
                <a:latin typeface="Courier"/>
              </a:rPr>
              <a:t> group.loc[</a:t>
            </a:r>
            <a:r>
              <a:rPr>
                <a:solidFill>
                  <a:srgbClr val="666666"/>
                </a:solidFill>
                <a:latin typeface="Courier"/>
              </a:rPr>
              <a:t>~</a:t>
            </a:r>
            <a:r>
              <a:rPr>
                <a:latin typeface="Courier"/>
              </a:rPr>
              <a:t>group[</a:t>
            </a:r>
            <a:r>
              <a:rPr>
                <a:solidFill>
                  <a:srgbClr val="4070A0"/>
                </a:solidFill>
                <a:latin typeface="Courier"/>
              </a:rPr>
              <a:t>"ok"</a:t>
            </a:r>
            <a:r>
              <a:rPr>
                <a:latin typeface="Courier"/>
              </a:rPr>
              <a:t>]]</a:t>
            </a:r>
            <a:br/>
            <a:r>
              <a:rPr>
                <a:latin typeface="Courier"/>
              </a:rPr>
              <a:t>    </a:t>
            </a:r>
            <a:r>
              <a:rPr b="1">
                <a:solidFill>
                  <a:srgbClr val="007020"/>
                </a:solidFill>
                <a:latin typeface="Courier"/>
              </a:rPr>
              <a:t>if</a:t>
            </a:r>
            <a:r>
              <a:rPr>
                <a:latin typeface="Courier"/>
              </a:rPr>
              <a:t> failures.empty:</a:t>
            </a:r>
            <a:br/>
            <a:r>
              <a:rPr>
                <a:latin typeface="Courier"/>
              </a:rPr>
              <a:t>        </a:t>
            </a:r>
            <a:r>
              <a:rPr b="1">
                <a:solidFill>
                  <a:srgbClr val="007020"/>
                </a:solidFill>
                <a:latin typeface="Courier"/>
              </a:rPr>
              <a:t>return</a:t>
            </a:r>
            <a:r>
              <a:rPr>
                <a:latin typeface="Courier"/>
              </a:rPr>
              <a:t> </a:t>
            </a:r>
            <a:r>
              <a:rPr>
                <a:solidFill>
                  <a:srgbClr val="4070A0"/>
                </a:solidFill>
                <a:latin typeface="Courier"/>
              </a:rPr>
              <a:t>"never failed"</a:t>
            </a:r>
            <a:br/>
            <a:r>
              <a:rPr>
                <a:latin typeface="Courier"/>
              </a:rPr>
              <a:t>    </a:t>
            </a:r>
            <a:r>
              <a:rPr b="1">
                <a:solidFill>
                  <a:srgbClr val="007020"/>
                </a:solidFill>
                <a:latin typeface="Courier"/>
              </a:rPr>
              <a:t>if</a:t>
            </a:r>
            <a:r>
              <a:rPr>
                <a:latin typeface="Courier"/>
              </a:rPr>
              <a:t> </a:t>
            </a:r>
            <a:r>
              <a:rPr b="1">
                <a:solidFill>
                  <a:srgbClr val="007020"/>
                </a:solidFill>
                <a:latin typeface="Courier"/>
              </a:rPr>
              <a:t>not</a:t>
            </a:r>
            <a:r>
              <a:rPr>
                <a:latin typeface="Courier"/>
              </a:rPr>
              <a:t> group[</a:t>
            </a:r>
            <a:r>
              <a:rPr>
                <a:solidFill>
                  <a:srgbClr val="4070A0"/>
                </a:solidFill>
                <a:latin typeface="Courier"/>
              </a:rPr>
              <a:t>"ok"</a:t>
            </a:r>
            <a:r>
              <a:rPr>
                <a:latin typeface="Courier"/>
              </a:rPr>
              <a:t>].tail(</a:t>
            </a:r>
            <a:r>
              <a:rPr>
                <a:solidFill>
                  <a:srgbClr val="40A070"/>
                </a:solidFill>
                <a:latin typeface="Courier"/>
              </a:rPr>
              <a:t>3</a:t>
            </a:r>
            <a:r>
              <a:rPr>
                <a:latin typeface="Courier"/>
              </a:rPr>
              <a:t>).</a:t>
            </a:r>
            <a:r>
              <a:rPr>
                <a:solidFill>
                  <a:srgbClr val="008000"/>
                </a:solidFill>
                <a:latin typeface="Courier"/>
              </a:rPr>
              <a:t>any</a:t>
            </a:r>
            <a:r>
              <a:rPr>
                <a:latin typeface="Courier"/>
              </a:rPr>
              <a:t>() </a:t>
            </a:r>
            <a:r>
              <a:rPr b="1">
                <a:solidFill>
                  <a:srgbClr val="007020"/>
                </a:solidFill>
                <a:latin typeface="Courier"/>
              </a:rPr>
              <a:t>and</a:t>
            </a:r>
            <a:r>
              <a:rPr>
                <a:latin typeface="Courier"/>
              </a:rPr>
              <a:t> </a:t>
            </a:r>
            <a:r>
              <a:rPr>
                <a:solidFill>
                  <a:srgbClr val="008000"/>
                </a:solidFill>
                <a:latin typeface="Courier"/>
              </a:rPr>
              <a:t>len</a:t>
            </a:r>
            <a:r>
              <a:rPr>
                <a:latin typeface="Courier"/>
              </a:rPr>
              <a:t>(group) </a:t>
            </a:r>
            <a:r>
              <a:rPr>
                <a:solidFill>
                  <a:srgbClr val="666666"/>
                </a:solidFill>
                <a:latin typeface="Courier"/>
              </a:rPr>
              <a:t>&gt;=</a:t>
            </a:r>
            <a:r>
              <a:rPr>
                <a:latin typeface="Courier"/>
              </a:rPr>
              <a:t> </a:t>
            </a:r>
            <a:r>
              <a:rPr>
                <a:solidFill>
                  <a:srgbClr val="40A070"/>
                </a:solidFill>
                <a:latin typeface="Courier"/>
              </a:rPr>
              <a:t>3</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"down at year end"</a:t>
            </a:r>
            <a:br/>
            <a:r>
              <a:rPr>
                <a:latin typeface="Courier"/>
              </a:rPr>
              <a:t>    </a:t>
            </a:r>
            <a:r>
              <a:rPr b="1">
                <a:solidFill>
                  <a:srgbClr val="007020"/>
                </a:solidFill>
                <a:latin typeface="Courier"/>
              </a:rPr>
              <a:t>if</a:t>
            </a:r>
            <a:r>
              <a:rPr>
                <a:latin typeface="Courier"/>
              </a:rPr>
              <a:t> failures[</a:t>
            </a:r>
            <a:r>
              <a:rPr>
                <a:solidFill>
                  <a:srgbClr val="4070A0"/>
                </a:solidFill>
                <a:latin typeface="Courier"/>
              </a:rPr>
              <a:t>"dry_season"</a:t>
            </a:r>
            <a:r>
              <a:rPr>
                <a:latin typeface="Courier"/>
              </a:rPr>
              <a:t>].</a:t>
            </a:r>
            <a:r>
              <a:rPr>
                <a:solidFill>
                  <a:srgbClr val="008000"/>
                </a:solidFill>
                <a:latin typeface="Courier"/>
              </a:rPr>
              <a:t>all</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"seasonal"</a:t>
            </a:r>
            <a:br/>
            <a:r>
              <a:rPr>
                <a:latin typeface="Courier"/>
              </a:rPr>
              <a:t>    </a:t>
            </a:r>
            <a:r>
              <a:rPr b="1">
                <a:solidFill>
                  <a:srgbClr val="007020"/>
                </a:solidFill>
                <a:latin typeface="Courier"/>
              </a:rPr>
              <a:t>return</a:t>
            </a:r>
            <a:r>
              <a:rPr>
                <a:latin typeface="Courier"/>
              </a:rPr>
              <a:t> </a:t>
            </a:r>
            <a:r>
              <a:rPr>
                <a:solidFill>
                  <a:srgbClr val="4070A0"/>
                </a:solidFill>
                <a:latin typeface="Courier"/>
              </a:rPr>
              <a:t>"intermittent"</a:t>
            </a:r>
            <a:br/>
            <a:br/>
            <a:r>
              <a:rPr>
                <a:latin typeface="Courier"/>
              </a:rPr>
              <a:t>shape </a:t>
            </a:r>
            <a:r>
              <a:rPr>
                <a:solidFill>
                  <a:srgbClr val="666666"/>
                </a:solidFill>
                <a:latin typeface="Courier"/>
              </a:rPr>
              <a:t>=</a:t>
            </a:r>
            <a:r>
              <a:rPr>
                <a:latin typeface="Courier"/>
              </a:rPr>
              <a:t> points.groupby(</a:t>
            </a:r>
            <a:r>
              <a:rPr>
                <a:solidFill>
                  <a:srgbClr val="4070A0"/>
                </a:solidFill>
                <a:latin typeface="Courier"/>
              </a:rPr>
              <a:t>"water_point_id"</a:t>
            </a:r>
            <a:r>
              <a:rPr>
                <a:latin typeface="Courier"/>
              </a:rPr>
              <a:t>).</a:t>
            </a:r>
            <a:r>
              <a:rPr>
                <a:solidFill>
                  <a:srgbClr val="008000"/>
                </a:solidFill>
                <a:latin typeface="Courier"/>
              </a:rPr>
              <a:t>apply</a:t>
            </a:r>
            <a:r>
              <a:rPr>
                <a:latin typeface="Courier"/>
              </a:rPr>
              <a:t>(classify, include_groups</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(shape.value_counts())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Classer chaque point à partir de sa propre séquence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arrange</a:t>
            </a:r>
            <a:r>
              <a:rPr>
                <a:latin typeface="Courier"/>
              </a:rPr>
              <a:t>(visit_date)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shape =</a:t>
            </a:r>
            <a:r>
              <a:rPr>
                <a:latin typeface="Courier"/>
              </a:rPr>
              <a:t> </a:t>
            </a:r>
            <a:r>
              <a:rPr>
                <a:solidFill>
                  <a:srgbClr val="06287E"/>
                </a:solidFill>
                <a:latin typeface="Courier"/>
              </a:rPr>
              <a:t>case_when</a:t>
            </a:r>
            <a:r>
              <a:rPr>
                <a:latin typeface="Courier"/>
              </a:rPr>
              <a:t>(</a:t>
            </a:r>
            <a:br/>
            <a:r>
              <a:rPr>
                <a:latin typeface="Courier"/>
              </a:rPr>
              <a:t>      </a:t>
            </a:r>
            <a:r>
              <a:rPr>
                <a:solidFill>
                  <a:srgbClr val="06287E"/>
                </a:solidFill>
                <a:latin typeface="Courier"/>
              </a:rPr>
              <a:t>all</a:t>
            </a:r>
            <a:r>
              <a:rPr>
                <a:latin typeface="Courier"/>
              </a:rPr>
              <a:t>(ok) </a:t>
            </a:r>
            <a:r>
              <a:rPr>
                <a:solidFill>
                  <a:srgbClr val="4070A0"/>
                </a:solidFill>
                <a:latin typeface="Courier"/>
              </a:rPr>
              <a:t>~</a:t>
            </a:r>
            <a:r>
              <a:rPr>
                <a:latin typeface="Courier"/>
              </a:rPr>
              <a:t> </a:t>
            </a:r>
            <a:r>
              <a:rPr>
                <a:solidFill>
                  <a:srgbClr val="4070A0"/>
                </a:solidFill>
                <a:latin typeface="Courier"/>
              </a:rPr>
              <a:t>"never failed"</a:t>
            </a:r>
            <a:r>
              <a:rPr>
                <a:latin typeface="Courier"/>
              </a:rPr>
              <a:t>,</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tail</a:t>
            </a:r>
            <a:r>
              <a:rPr>
                <a:latin typeface="Courier"/>
              </a:rPr>
              <a:t>(ok, </a:t>
            </a:r>
            <a:r>
              <a:rPr>
                <a:solidFill>
                  <a:srgbClr val="40A070"/>
                </a:solidFill>
                <a:latin typeface="Courier"/>
              </a:rPr>
              <a:t>3</a:t>
            </a:r>
            <a:r>
              <a:rPr>
                <a:latin typeface="Courier"/>
              </a:rPr>
              <a:t>)) </a:t>
            </a:r>
            <a:r>
              <a:rPr>
                <a:solidFill>
                  <a:srgbClr val="4070A0"/>
                </a:solidFill>
                <a:latin typeface="Courier"/>
              </a:rPr>
              <a:t>&amp;</a:t>
            </a:r>
            <a:r>
              <a:rPr>
                <a:latin typeface="Courier"/>
              </a:rPr>
              <a:t> </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4070A0"/>
                </a:solidFill>
                <a:latin typeface="Courier"/>
              </a:rPr>
              <a:t>"down at year end"</a:t>
            </a:r>
            <a:r>
              <a:rPr>
                <a:latin typeface="Courier"/>
              </a:rPr>
              <a:t>,</a:t>
            </a:r>
            <a:br/>
            <a:r>
              <a:rPr>
                <a:latin typeface="Courier"/>
              </a:rPr>
              <a:t>      </a:t>
            </a:r>
            <a:r>
              <a:rPr>
                <a:solidFill>
                  <a:srgbClr val="06287E"/>
                </a:solidFill>
                <a:latin typeface="Courier"/>
              </a:rPr>
              <a:t>all</a:t>
            </a:r>
            <a:r>
              <a:rPr>
                <a:latin typeface="Courier"/>
              </a:rPr>
              <a:t>(dry[</a:t>
            </a:r>
            <a:r>
              <a:rPr>
                <a:solidFill>
                  <a:srgbClr val="4070A0"/>
                </a:solidFill>
                <a:latin typeface="Courier"/>
              </a:rPr>
              <a:t>!</a:t>
            </a:r>
            <a:r>
              <a:rPr>
                <a:latin typeface="Courier"/>
              </a:rPr>
              <a:t>ok]) </a:t>
            </a:r>
            <a:r>
              <a:rPr>
                <a:solidFill>
                  <a:srgbClr val="4070A0"/>
                </a:solidFill>
                <a:latin typeface="Courier"/>
              </a:rPr>
              <a:t>~</a:t>
            </a:r>
            <a:r>
              <a:rPr>
                <a:latin typeface="Courier"/>
              </a:rPr>
              <a:t> </a:t>
            </a:r>
            <a:r>
              <a:rPr>
                <a:solidFill>
                  <a:srgbClr val="4070A0"/>
                </a:solidFill>
                <a:latin typeface="Courier"/>
              </a:rPr>
              <a:t>"seasonal"</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"intermittent"</a:t>
            </a:r>
            <a:br/>
            <a:r>
              <a:rPr>
                <a:latin typeface="Courier"/>
              </a:rPr>
              <a:t>    ), </a:t>
            </a:r>
            <a:r>
              <a:rPr>
                <a:solidFill>
                  <a:srgbClr val="7D9029"/>
                </a:solidFill>
                <a:latin typeface="Courier"/>
              </a:rPr>
              <a:t>.by =</a:t>
            </a:r>
            <a:r>
              <a:rPr>
                <a:latin typeface="Courier"/>
              </a:rPr>
              <a:t> water_point_id) </a:t>
            </a:r>
            <a:r>
              <a:rPr>
                <a:solidFill>
                  <a:srgbClr val="4070A0"/>
                </a:solidFill>
                <a:latin typeface="Courier"/>
              </a:rPr>
              <a:t>|&gt;</a:t>
            </a:r>
            <a:br/>
            <a:r>
              <a:rPr>
                <a:latin typeface="Courier"/>
              </a:rPr>
              <a:t>  </a:t>
            </a:r>
            <a:r>
              <a:rPr>
                <a:solidFill>
                  <a:srgbClr val="06287E"/>
                </a:solidFill>
                <a:latin typeface="Courier"/>
              </a:rPr>
              <a:t>count</a:t>
            </a:r>
            <a:r>
              <a:rPr>
                <a:latin typeface="Courier"/>
              </a:rPr>
              <a:t>(shape)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Classer chaque point à partir de sa propre séquence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Forme</a:t>
                      </a:r>
                    </a:p>
                  </a:txBody>
                  <a:tcPr/>
                </a:tc>
                <a:tc>
                  <a:txBody>
                    <a:bodyPr/>
                    <a:lstStyle/>
                    <a:p>
                      <a:pPr lvl="0" indent="0" marL="0">
                        <a:buNone/>
                      </a:pPr>
                      <a:r>
                        <a:rPr/>
                        <a:t>Points</a:t>
                      </a:r>
                    </a:p>
                  </a:txBody>
                  <a:tcPr/>
                </a:tc>
              </a:tr>
              <a:tr h="0">
                <a:tc>
                  <a:txBody>
                    <a:bodyPr/>
                    <a:lstStyle/>
                    <a:p>
                      <a:pPr lvl="0" indent="0" marL="0">
                        <a:buNone/>
                      </a:pPr>
                      <a:r>
                        <a:rPr/>
                        <a:t>Jamais défailli</a:t>
                      </a:r>
                    </a:p>
                  </a:txBody>
                </a:tc>
                <a:tc>
                  <a:txBody>
                    <a:bodyPr/>
                    <a:lstStyle/>
                    <a:p>
                      <a:pPr lvl="0" indent="0" marL="0">
                        <a:buNone/>
                      </a:pPr>
                      <a:r>
                        <a:rPr/>
                        <a:t>82</a:t>
                      </a:r>
                    </a:p>
                  </a:txBody>
                </a:tc>
              </a:tr>
              <a:tr h="0">
                <a:tc>
                  <a:txBody>
                    <a:bodyPr/>
                    <a:lstStyle/>
                    <a:p>
                      <a:pPr lvl="0" indent="0" marL="0">
                        <a:buNone/>
                      </a:pPr>
                      <a:r>
                        <a:rPr/>
                        <a:t>Intermittent</a:t>
                      </a:r>
                    </a:p>
                  </a:txBody>
                </a:tc>
                <a:tc>
                  <a:txBody>
                    <a:bodyPr/>
                    <a:lstStyle/>
                    <a:p>
                      <a:pPr lvl="0" indent="0" marL="0">
                        <a:buNone/>
                      </a:pPr>
                      <a:r>
                        <a:rPr/>
                        <a:t>80</a:t>
                      </a:r>
                    </a:p>
                  </a:txBody>
                </a:tc>
              </a:tr>
              <a:tr h="0">
                <a:tc>
                  <a:txBody>
                    <a:bodyPr/>
                    <a:lstStyle/>
                    <a:p>
                      <a:pPr lvl="0" indent="0" marL="0">
                        <a:buNone/>
                      </a:pPr>
                      <a:r>
                        <a:rPr b="1"/>
                        <a:t>Saisonnier</a:t>
                      </a:r>
                    </a:p>
                  </a:txBody>
                </a:tc>
                <a:tc>
                  <a:txBody>
                    <a:bodyPr/>
                    <a:lstStyle/>
                    <a:p>
                      <a:pPr lvl="0" indent="0" marL="0">
                        <a:buNone/>
                      </a:pPr>
                      <a:r>
                        <a:rPr/>
                        <a:t>46</a:t>
                      </a:r>
                    </a:p>
                  </a:txBody>
                </a:tc>
              </a:tr>
              <a:tr h="0">
                <a:tc>
                  <a:txBody>
                    <a:bodyPr/>
                    <a:lstStyle/>
                    <a:p>
                      <a:pPr lvl="0" indent="0" marL="0">
                        <a:buNone/>
                      </a:pPr>
                      <a:r>
                        <a:rPr b="1"/>
                        <a:t>À l’arrêt en fin d’année</a:t>
                      </a:r>
                    </a:p>
                  </a:txBody>
                </a:tc>
                <a:tc>
                  <a:txBody>
                    <a:bodyPr/>
                    <a:lstStyle/>
                    <a:p>
                      <a:pPr lvl="0" indent="0" marL="0">
                        <a:buNone/>
                      </a:pPr>
                      <a:r>
                        <a:rPr/>
                        <a:t>34</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Classer chaque point à partir de sa propre séquence</a:t>
            </a:r>
          </a:p>
        </p:txBody>
      </p:sp>
      <p:sp>
        <p:nvSpPr>
          <p:cNvPr id="3" name="Content Placeholder 2"/>
          <p:cNvSpPr>
            <a:spLocks noGrp="1"/>
          </p:cNvSpPr>
          <p:nvPr>
            <p:ph idx="1"/>
          </p:nvPr>
        </p:nvSpPr>
        <p:spPr/>
        <p:txBody>
          <a:bodyPr/>
          <a:lstStyle/>
          <a:p>
            <a:pPr lvl="0"/>
            <a:r>
              <a:rPr/>
              <a:t>L’ordre des tests compte et c’est un jugement, non un détail — Un point qui ne défaille qu’en mois secs et qui est…</a:t>
            </a:r>
          </a:p>
          <a:p>
            <a:pPr lvl="0"/>
            <a:r>
              <a:rPr/>
              <a:t>Notez l’ordre employé — Deux analystes avec le même fichier et des ordres différents produiront des effectifs…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d’état qui ressemble à la réponse sans l’être — En Python</a:t>
            </a:r>
          </a:p>
        </p:txBody>
      </p:sp>
      <p:sp>
        <p:nvSpPr>
          <p:cNvPr id="3" name="Content Placeholder 2"/>
          <p:cNvSpPr>
            <a:spLocks noGrp="1"/>
          </p:cNvSpPr>
          <p:nvPr>
            <p:ph idx="1"/>
          </p:nvPr>
        </p:nvSpPr>
        <p:spPr/>
        <p:txBody>
          <a:bodyPr/>
          <a:lstStyle/>
          <a:p>
            <a:pPr lvl="0" indent="0">
              <a:buNone/>
            </a:pPr>
            <a:r>
              <a:rPr>
                <a:latin typeface="Courier"/>
              </a:rPr>
              <a:t>ever_abandoned </a:t>
            </a:r>
            <a:r>
              <a:rPr>
                <a:solidFill>
                  <a:srgbClr val="666666"/>
                </a:solidFill>
                <a:latin typeface="Courier"/>
              </a:rPr>
              <a:t>=</a:t>
            </a:r>
            <a:r>
              <a:rPr>
                <a:latin typeface="Courier"/>
              </a:rPr>
              <a:t> points.loc[points[</a:t>
            </a:r>
            <a:r>
              <a:rPr>
                <a:solidFill>
                  <a:srgbClr val="4070A0"/>
                </a:solidFill>
                <a:latin typeface="Courier"/>
              </a:rPr>
              <a:t>"functional_status"</a:t>
            </a:r>
            <a:r>
              <a:rPr>
                <a:latin typeface="Courier"/>
              </a:rPr>
              <a:t>].eq(</a:t>
            </a:r>
            <a:r>
              <a:rPr>
                <a:solidFill>
                  <a:srgbClr val="4070A0"/>
                </a:solidFill>
                <a:latin typeface="Courier"/>
              </a:rPr>
              <a:t>"abandoned"</a:t>
            </a:r>
            <a:r>
              <a:rPr>
                <a:latin typeface="Courier"/>
              </a:rPr>
              <a:t>),</a:t>
            </a:r>
            <a:br/>
            <a:r>
              <a:rPr>
                <a:latin typeface="Courier"/>
              </a:rPr>
              <a:t>                            </a:t>
            </a:r>
            <a:r>
              <a:rPr>
                <a:solidFill>
                  <a:srgbClr val="4070A0"/>
                </a:solidFill>
                <a:latin typeface="Courier"/>
              </a:rPr>
              <a:t>"water_point_id"</a:t>
            </a:r>
            <a:r>
              <a:rPr>
                <a:latin typeface="Courier"/>
              </a:rPr>
              <a:t>].nunique()</a:t>
            </a:r>
            <a:br/>
            <a:r>
              <a:rPr>
                <a:solidFill>
                  <a:srgbClr val="008000"/>
                </a:solidFill>
                <a:latin typeface="Courier"/>
              </a:rPr>
              <a:t>print</a:t>
            </a:r>
            <a:r>
              <a:rPr>
                <a:latin typeface="Courier"/>
              </a:rPr>
              <a:t>(</a:t>
            </a:r>
            <a:r>
              <a:rPr>
                <a:solidFill>
                  <a:srgbClr val="BB6688"/>
                </a:solidFill>
                <a:latin typeface="Courier"/>
              </a:rPr>
              <a:t>f"points ever recorded as abandoned: </a:t>
            </a:r>
            <a:r>
              <a:rPr>
                <a:solidFill>
                  <a:srgbClr val="4070A0"/>
                </a:solidFill>
                <a:latin typeface="Courier"/>
              </a:rPr>
              <a:t>{</a:t>
            </a:r>
            <a:r>
              <a:rPr>
                <a:latin typeface="Courier"/>
              </a:rPr>
              <a:t>ever_abandoned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f"points down at the end of the year: 34"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d’état qui ressemble à la réponse sans l’être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filter</a:t>
            </a:r>
            <a:r>
              <a:rPr>
                <a:latin typeface="Courier"/>
              </a:rPr>
              <a:t>(functional_status </a:t>
            </a:r>
            <a:r>
              <a:rPr>
                <a:solidFill>
                  <a:srgbClr val="4070A0"/>
                </a:solidFill>
                <a:latin typeface="Courier"/>
              </a:rPr>
              <a:t>==</a:t>
            </a:r>
            <a:r>
              <a:rPr>
                <a:latin typeface="Courier"/>
              </a:rPr>
              <a:t> </a:t>
            </a:r>
            <a:r>
              <a:rPr>
                <a:solidFill>
                  <a:srgbClr val="4070A0"/>
                </a:solidFill>
                <a:latin typeface="Courier"/>
              </a:rPr>
              <a:t>"abandoned"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points =</a:t>
            </a:r>
            <a:r>
              <a:rPr>
                <a:latin typeface="Courier"/>
              </a:rPr>
              <a:t> </a:t>
            </a:r>
            <a:r>
              <a:rPr>
                <a:solidFill>
                  <a:srgbClr val="06287E"/>
                </a:solidFill>
                <a:latin typeface="Courier"/>
              </a:rPr>
              <a:t>n_distinct</a:t>
            </a:r>
            <a:r>
              <a:rPr>
                <a:latin typeface="Courier"/>
              </a:rPr>
              <a:t>(water_point_id))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valeur d’état qui ressemble à la réponse sans l’être</a:t>
            </a:r>
          </a:p>
        </p:txBody>
      </p:sp>
      <p:sp>
        <p:nvSpPr>
          <p:cNvPr id="3" name="Content Placeholder 2"/>
          <p:cNvSpPr>
            <a:spLocks noGrp="1"/>
          </p:cNvSpPr>
          <p:nvPr>
            <p:ph idx="1"/>
          </p:nvPr>
        </p:nvSpPr>
        <p:spPr/>
        <p:txBody>
          <a:bodyPr/>
          <a:lstStyle/>
          <a:p>
            <a:pPr lvl="0"/>
            <a:r>
              <a:rPr/>
              <a:t>Dérivez l’état de l’historique là où vous le pouvez, et employez l’état enregistré comme recoupement — Un champ qu’un…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durée d’arrêt est une statistique de gestion — En Python</a:t>
            </a:r>
          </a:p>
        </p:txBody>
      </p:sp>
      <p:sp>
        <p:nvSpPr>
          <p:cNvPr id="3" name="Content Placeholder 2"/>
          <p:cNvSpPr>
            <a:spLocks noGrp="1"/>
          </p:cNvSpPr>
          <p:nvPr>
            <p:ph idx="1"/>
          </p:nvPr>
        </p:nvSpPr>
        <p:spPr/>
        <p:txBody>
          <a:bodyPr/>
          <a:lstStyle/>
          <a:p>
            <a:pPr lvl="0" indent="0">
              <a:buNone/>
            </a:pPr>
            <a:r>
              <a:rPr>
                <a:latin typeface="Courier"/>
              </a:rPr>
              <a:t>down </a:t>
            </a:r>
            <a:r>
              <a:rPr>
                <a:solidFill>
                  <a:srgbClr val="666666"/>
                </a:solidFill>
                <a:latin typeface="Courier"/>
              </a:rPr>
              <a:t>=</a:t>
            </a:r>
            <a:r>
              <a:rPr>
                <a:latin typeface="Courier"/>
              </a:rPr>
              <a:t> points.loc[</a:t>
            </a:r>
            <a:r>
              <a:rPr>
                <a:solidFill>
                  <a:srgbClr val="666666"/>
                </a:solidFill>
                <a:latin typeface="Courier"/>
              </a:rPr>
              <a:t>~</a:t>
            </a:r>
            <a:r>
              <a:rPr>
                <a:latin typeface="Courier"/>
              </a:rPr>
              <a:t>points[</a:t>
            </a:r>
            <a:r>
              <a:rPr>
                <a:solidFill>
                  <a:srgbClr val="4070A0"/>
                </a:solidFill>
                <a:latin typeface="Courier"/>
              </a:rPr>
              <a:t>"ok"</a:t>
            </a:r>
            <a:r>
              <a:rPr>
                <a:latin typeface="Courier"/>
              </a:rPr>
              <a:t>] </a:t>
            </a:r>
            <a:r>
              <a:rPr>
                <a:solidFill>
                  <a:srgbClr val="666666"/>
                </a:solidFill>
                <a:latin typeface="Courier"/>
              </a:rPr>
              <a:t>&amp;</a:t>
            </a:r>
            <a:r>
              <a:rPr>
                <a:latin typeface="Courier"/>
              </a:rPr>
              <a:t> points[</a:t>
            </a:r>
            <a:r>
              <a:rPr>
                <a:solidFill>
                  <a:srgbClr val="4070A0"/>
                </a:solidFill>
                <a:latin typeface="Courier"/>
              </a:rPr>
              <a:t>"days_since_breakdown"</a:t>
            </a:r>
            <a:r>
              <a:rPr>
                <a:latin typeface="Courier"/>
              </a:rPr>
              <a:t>].notna()]</a:t>
            </a:r>
            <a:br/>
            <a:r>
              <a:rPr>
                <a:solidFill>
                  <a:srgbClr val="008000"/>
                </a:solidFill>
                <a:latin typeface="Courier"/>
              </a:rPr>
              <a:t>print</a:t>
            </a:r>
            <a:r>
              <a:rPr>
                <a:latin typeface="Courier"/>
              </a:rPr>
              <a:t>(down.groupby(</a:t>
            </a:r>
            <a:r>
              <a:rPr>
                <a:solidFill>
                  <a:srgbClr val="4070A0"/>
                </a:solidFill>
                <a:latin typeface="Courier"/>
              </a:rPr>
              <a:t>"management"</a:t>
            </a:r>
            <a:r>
              <a:rPr>
                <a:latin typeface="Courier"/>
              </a:rPr>
              <a:t>)[</a:t>
            </a:r>
            <a:r>
              <a:rPr>
                <a:solidFill>
                  <a:srgbClr val="4070A0"/>
                </a:solidFill>
                <a:latin typeface="Courier"/>
              </a:rPr>
              <a:t>"days_since_breakdown"</a:t>
            </a:r>
            <a:r>
              <a:rPr>
                <a:latin typeface="Courier"/>
              </a:rPr>
              <a:t>].agg(</a:t>
            </a:r>
            <a:br/>
            <a:r>
              <a:rPr>
                <a:latin typeface="Courier"/>
              </a:rPr>
              <a:t>    median</a:t>
            </a:r>
            <a:r>
              <a:rPr>
                <a:solidFill>
                  <a:srgbClr val="666666"/>
                </a:solidFill>
                <a:latin typeface="Courier"/>
              </a:rPr>
              <a:t>=</a:t>
            </a:r>
            <a:r>
              <a:rPr>
                <a:solidFill>
                  <a:srgbClr val="4070A0"/>
                </a:solidFill>
                <a:latin typeface="Courier"/>
              </a:rPr>
              <a:t>"median"</a:t>
            </a:r>
            <a:r>
              <a:rPr>
                <a:latin typeface="Courier"/>
              </a:rPr>
              <a:t>, visits</a:t>
            </a:r>
            <a:r>
              <a:rPr>
                <a:solidFill>
                  <a:srgbClr val="666666"/>
                </a:solidFill>
                <a:latin typeface="Courier"/>
              </a:rPr>
              <a:t>=</a:t>
            </a:r>
            <a:r>
              <a:rPr>
                <a:solidFill>
                  <a:srgbClr val="4070A0"/>
                </a:solidFill>
                <a:latin typeface="Courier"/>
              </a:rPr>
              <a:t>"size"</a:t>
            </a:r>
            <a:br/>
            <a:r>
              <a:rPr>
                <a:latin typeface="Courier"/>
              </a:rPr>
              <a:t>).sort_values(</a:t>
            </a:r>
            <a:r>
              <a:rPr>
                <a:solidFill>
                  <a:srgbClr val="4070A0"/>
                </a:solidFill>
                <a:latin typeface="Courier"/>
              </a:rPr>
              <a:t>"median"</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durée d’arrêt est une statistique de gestion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latin typeface="Courier"/>
              </a:rPr>
              <a:t>ok, </a:t>
            </a:r>
            <a:r>
              <a:rPr>
                <a:solidFill>
                  <a:srgbClr val="4070A0"/>
                </a:solidFill>
                <a:latin typeface="Courier"/>
              </a:rPr>
              <a:t>!</a:t>
            </a:r>
            <a:r>
              <a:rPr>
                <a:solidFill>
                  <a:srgbClr val="06287E"/>
                </a:solidFill>
                <a:latin typeface="Courier"/>
              </a:rPr>
              <a:t>is.na</a:t>
            </a:r>
            <a:r>
              <a:rPr>
                <a:latin typeface="Courier"/>
              </a:rPr>
              <a:t>(days_since_breakdown))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median_days =</a:t>
            </a:r>
            <a:r>
              <a:rPr>
                <a:latin typeface="Courier"/>
              </a:rPr>
              <a:t> </a:t>
            </a:r>
            <a:r>
              <a:rPr>
                <a:solidFill>
                  <a:srgbClr val="06287E"/>
                </a:solidFill>
                <a:latin typeface="Courier"/>
              </a:rPr>
              <a:t>median</a:t>
            </a:r>
            <a:r>
              <a:rPr>
                <a:latin typeface="Courier"/>
              </a:rPr>
              <a:t>(days_since_breakdown),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management)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durée d’arrêt est une statistique de gestion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Gestion</a:t>
                      </a:r>
                    </a:p>
                  </a:txBody>
                  <a:tcPr/>
                </a:tc>
                <a:tc>
                  <a:txBody>
                    <a:bodyPr/>
                    <a:lstStyle/>
                    <a:p>
                      <a:pPr lvl="0" indent="0" marL="0">
                        <a:buNone/>
                      </a:pPr>
                      <a:r>
                        <a:rPr/>
                        <a:t>Jours d’arrêt médians à la visite</a:t>
                      </a:r>
                    </a:p>
                  </a:txBody>
                  <a:tcPr/>
                </a:tc>
              </a:tr>
              <a:tr h="0">
                <a:tc>
                  <a:txBody>
                    <a:bodyPr/>
                    <a:lstStyle/>
                    <a:p>
                      <a:pPr lvl="0" indent="0" marL="0">
                        <a:buNone/>
                      </a:pPr>
                      <a:r>
                        <a:rPr/>
                        <a:t>Opérateur privé</a:t>
                      </a:r>
                    </a:p>
                  </a:txBody>
                </a:tc>
                <a:tc>
                  <a:txBody>
                    <a:bodyPr/>
                    <a:lstStyle/>
                    <a:p>
                      <a:pPr lvl="0" indent="0" marL="0">
                        <a:buNone/>
                      </a:pPr>
                      <a:r>
                        <a:rPr/>
                        <a:t>29</a:t>
                      </a:r>
                    </a:p>
                  </a:txBody>
                </a:tc>
              </a:tr>
              <a:tr h="0">
                <a:tc>
                  <a:txBody>
                    <a:bodyPr/>
                    <a:lstStyle/>
                    <a:p>
                      <a:pPr lvl="0" indent="0" marL="0">
                        <a:buNone/>
                      </a:pPr>
                      <a:r>
                        <a:rPr/>
                        <a:t>Service public</a:t>
                      </a:r>
                    </a:p>
                  </a:txBody>
                </a:tc>
                <a:tc>
                  <a:txBody>
                    <a:bodyPr/>
                    <a:lstStyle/>
                    <a:p>
                      <a:pPr lvl="0" indent="0" marL="0">
                        <a:buNone/>
                      </a:pPr>
                      <a:r>
                        <a:rPr/>
                        <a:t>32</a:t>
                      </a:r>
                    </a:p>
                  </a:txBody>
                </a:tc>
              </a:tr>
              <a:tr h="0">
                <a:tc>
                  <a:txBody>
                    <a:bodyPr/>
                    <a:lstStyle/>
                    <a:p>
                      <a:pPr lvl="0" indent="0" marL="0">
                        <a:buNone/>
                      </a:pPr>
                      <a:r>
                        <a:rPr/>
                        <a:t>Géré par une ONG</a:t>
                      </a:r>
                    </a:p>
                  </a:txBody>
                </a:tc>
                <a:tc>
                  <a:txBody>
                    <a:bodyPr/>
                    <a:lstStyle/>
                    <a:p>
                      <a:pPr lvl="0" indent="0" marL="0">
                        <a:buNone/>
                      </a:pPr>
                      <a:r>
                        <a:rPr/>
                        <a:t>48</a:t>
                      </a:r>
                    </a:p>
                  </a:txBody>
                </a:tc>
              </a:tr>
              <a:tr h="0">
                <a:tc>
                  <a:txBody>
                    <a:bodyPr/>
                    <a:lstStyle/>
                    <a:p>
                      <a:pPr lvl="0" indent="0" marL="0">
                        <a:buNone/>
                      </a:pPr>
                      <a:r>
                        <a:rPr b="1"/>
                        <a:t>Comité communautaire</a:t>
                      </a:r>
                    </a:p>
                  </a:txBody>
                </a:tc>
                <a:tc>
                  <a:txBody>
                    <a:bodyPr/>
                    <a:lstStyle/>
                    <a:p>
                      <a:pPr lvl="0" indent="0" marL="0">
                        <a:buNone/>
                      </a:pPr>
                      <a:r>
                        <a:rPr b="1"/>
                        <a:t>68</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les formes, non le seul taux — Exemple</a:t>
            </a:r>
          </a:p>
        </p:txBody>
      </p:sp>
      <p:sp>
        <p:nvSpPr>
          <p:cNvPr id="3" name="Content Placeholder 2"/>
          <p:cNvSpPr>
            <a:spLocks noGrp="1"/>
          </p:cNvSpPr>
          <p:nvPr>
            <p:ph idx="1"/>
          </p:nvPr>
        </p:nvSpPr>
        <p:spPr/>
        <p:txBody>
          <a:bodyPr/>
          <a:lstStyle/>
          <a:p>
            <a:pPr lvl="0" indent="0">
              <a:buNone/>
            </a:pPr>
            <a:r>
              <a:rPr>
                <a:latin typeface="Courier"/>
              </a:rPr>
              <a:t>Water point failure, 2024, 242 points
  Never failed                82    33.9%
  Intermittent                80    33.1%
  Seasonal (dry months only)  46    19.0%
  Down at year end            34    14.0%
  Seasonality is concentrated in protected wells (74.7% wet, 36.4% dry) and
  protected springs (84.8% wet, 41.0% dry). Handpump boreholes and piped
  schemes show no seasonal effect.
  Points classified as down at year end if not working at any of the last
  three visits; seasonal if every recorded failure fell in a dry month.
  Permanence tested before seasonality.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nombre de cette leçon est calculé sur les visites qui ont été faites.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https://data-analysis.cassion.dev/fr/cours/wash-analysis/wash-06-seasonal-or-abandoned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 n’est pas en panne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Les puits protégés tournent à 74,7 % en saison humide et à 36,4 % en saison sèche. Les forages à pompe manuelle ne bougent presque pas. Le champ d’état ne distingue pas ces deux défaillances, la séquence des visites le peut.</vt:lpwstr>
  </property>
</Properties>
</file>