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2,629 visits were made of 2,904 due. Nord-Ouest reads best of the three districts at 76.4% and its answer is uncertain by thirteen points, against two and a half for the district that visited nearly everything.</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functionality figure in the last two lessons divided by visits made. Nobody chose that denominator; it is what a </a:t>
            </a:r>
            <a:r>
              <a:rPr>
                <a:latin typeface="Courier"/>
              </a:rPr>
              <a:t>groupby</a:t>
            </a:r>
            <a:r>
              <a:rPr/>
              <a:t> produces from a file whose rows are visits. The denominator you meant is visits due, and the register knows what that is: 242 points, twelve scheduled rounds.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2,629 of 2,904 — 90.5% coverage. Two hundred and seventy-five rounds were never driven, and the register does not contain a row saying so. This is the DHIS2 course’s reporting rate arriving in a different file format: absence is not a value, and nothing in the data will remind you it happened.</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Nord-Ouest’s rounds collapse when the roads close.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From about 77 points a month to between 51 and 60 in June, July, August and September. Centre and Sud-Est barely move.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honest response to a denominator you cannot fully observe is not a correction factor. It is a range, computed from the two assumptions that bracket the truth.</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Nord-Ouest is the best district on the observed figure and the only one whose ranking is not safe. Its band overlaps both other districts completely. Sud-Est looks worst and is the only one you can be confident about, because it visited nearly everything. A number computed on 96% of its denominator and a number computed on 83% are not comparable, and nothing in the table says so unless you put it there.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bounds are wide because they assume nothing. Narrowing them means arguing that the missed visits resemble the made ones, and that argument is testable.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26.7% of visits that were followed by a missed round found a broken point, against 24.7% of visits that were followed by a made one. The difference points the way you would fear — a point known to be broken is a little likelier to be skipped — and it is small enough that it neither proves the bias nor rules it out. That is a legitimate finding and it should be reported as one. A test that comes back ambiguous is not a failed test; it tells you the bounds cannot honestly be narrowed, which is what you needed to know.</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repairs that all look reasonable. Carry the last observation forward. Fill each missing round with the point’s previous status. It gives 74.2% overall, almost identical to the observed rate, and it is the assumption that a broken point stays broken and a working one keeps working — which is exactly the thing in question. It manufactures precision without adding information. Impute from the district mean. Assumes the missed points are like the visited ones in the same district, which is the assumption the whole lesson doubts. Drop the district. Removes the worst-covered district from the report, which is nearly always also the hardest to reach and the worst served.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rate, the coverage, the range, and a sentence declining to rank. Refusing to rank is a result, and it is more useful than a league table that reverses the moment somebody drives the missing rounds.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now have every WASH number this course can produce and a set of caveats attached to each. The last lesson is the report they go into — which figures belong on the same page, which denominators must be stated, and the one table that tells a reader what may be compared with what.</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wash-analysis/wash-07-the-round-nobody-drov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round nobody drove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2,629 visits were made of 2,904 due. Nord-Ouest reads best of the three districts at 76.4% and its answer is uncertain by thirteen points, against two and a half for the district that visited nearly everything.</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denominator that was never questioned</a:t>
            </a:r>
          </a:p>
          <a:p>
            <a:pPr lvl="0"/>
            <a:r>
              <a:rPr/>
              <a:t>Coverage is not spread evenly, which is the whole problem</a:t>
            </a:r>
          </a:p>
          <a:p>
            <a:pPr lvl="0"/>
            <a:r>
              <a:rPr/>
              <a:t>Bound the answer</a:t>
            </a:r>
          </a:p>
          <a:p>
            <a:pPr lvl="0"/>
            <a:r>
              <a:rPr/>
              <a:t>Is the missingness random?</a:t>
            </a:r>
          </a:p>
          <a:p>
            <a:pPr lvl="0"/>
            <a:r>
              <a:rPr/>
              <a:t>What not to do</a:t>
            </a:r>
          </a:p>
          <a:p>
            <a:pPr lvl="0"/>
            <a:r>
              <a:rPr/>
              <a:t>Report coverage beside every rate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denominator that was never questioned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points </a:t>
            </a:r>
            <a:r>
              <a:rPr>
                <a:solidFill>
                  <a:srgbClr val="666666"/>
                </a:solidFill>
                <a:latin typeface="Courier"/>
              </a:rPr>
              <a:t>=</a:t>
            </a:r>
            <a:r>
              <a:rPr>
                <a:latin typeface="Courier"/>
              </a:rPr>
              <a:t> pd.read_csv(</a:t>
            </a:r>
            <a:r>
              <a:rPr>
                <a:solidFill>
                  <a:srgbClr val="4070A0"/>
                </a:solidFill>
                <a:latin typeface="Courier"/>
              </a:rPr>
              <a:t>"water-point-monitoring-2024.v1.csv"</a:t>
            </a:r>
            <a:r>
              <a:rPr>
                <a:latin typeface="Courier"/>
              </a:rPr>
              <a:t>, parse_dates</a:t>
            </a:r>
            <a:r>
              <a:rPr>
                <a:solidFill>
                  <a:srgbClr val="666666"/>
                </a:solidFill>
                <a:latin typeface="Courier"/>
              </a:rPr>
              <a:t>=</a:t>
            </a:r>
            <a:r>
              <a:rPr>
                <a:latin typeface="Courier"/>
              </a:rPr>
              <a:t>[</a:t>
            </a:r>
            <a:r>
              <a:rPr>
                <a:solidFill>
                  <a:srgbClr val="4070A0"/>
                </a:solidFill>
                <a:latin typeface="Courier"/>
              </a:rPr>
              <a:t>"visit_date"</a:t>
            </a:r>
            <a:r>
              <a:rPr>
                <a:latin typeface="Courier"/>
              </a:rPr>
              <a:t>])</a:t>
            </a:r>
            <a:br/>
            <a:br/>
            <a:r>
              <a:rPr>
                <a:latin typeface="Courier"/>
              </a:rPr>
              <a:t>due </a:t>
            </a:r>
            <a:r>
              <a:rPr>
                <a:solidFill>
                  <a:srgbClr val="666666"/>
                </a:solidFill>
                <a:latin typeface="Courier"/>
              </a:rPr>
              <a:t>=</a:t>
            </a:r>
            <a:r>
              <a:rPr>
                <a:latin typeface="Courier"/>
              </a:rPr>
              <a:t> points[</a:t>
            </a:r>
            <a:r>
              <a:rPr>
                <a:solidFill>
                  <a:srgbClr val="4070A0"/>
                </a:solidFill>
                <a:latin typeface="Courier"/>
              </a:rPr>
              <a:t>"water_point_id"</a:t>
            </a:r>
            <a:r>
              <a:rPr>
                <a:latin typeface="Courier"/>
              </a:rPr>
              <a:t>].nunique() </a:t>
            </a:r>
            <a:r>
              <a:rPr>
                <a:solidFill>
                  <a:srgbClr val="666666"/>
                </a:solidFill>
                <a:latin typeface="Courier"/>
              </a:rPr>
              <a:t>*</a:t>
            </a:r>
            <a:r>
              <a:rPr>
                <a:latin typeface="Courier"/>
              </a:rPr>
              <a:t> </a:t>
            </a:r>
            <a:r>
              <a:rPr>
                <a:solidFill>
                  <a:srgbClr val="40A070"/>
                </a:solidFill>
                <a:latin typeface="Courier"/>
              </a:rPr>
              <a:t>12</a:t>
            </a:r>
            <a:br/>
            <a:r>
              <a:rPr>
                <a:latin typeface="Courier"/>
              </a:rPr>
              <a:t>made </a:t>
            </a:r>
            <a:r>
              <a:rPr>
                <a:solidFill>
                  <a:srgbClr val="666666"/>
                </a:solidFill>
                <a:latin typeface="Courier"/>
              </a:rPr>
              <a:t>=</a:t>
            </a:r>
            <a:r>
              <a:rPr>
                <a:latin typeface="Courier"/>
              </a:rPr>
              <a:t> </a:t>
            </a:r>
            <a:r>
              <a:rPr>
                <a:solidFill>
                  <a:srgbClr val="008000"/>
                </a:solidFill>
                <a:latin typeface="Courier"/>
              </a:rPr>
              <a:t>len</a:t>
            </a:r>
            <a:r>
              <a:rPr>
                <a:latin typeface="Courier"/>
              </a:rPr>
              <a:t>(points)</a:t>
            </a:r>
            <a:br/>
            <a:r>
              <a:rPr>
                <a:solidFill>
                  <a:srgbClr val="008000"/>
                </a:solidFill>
                <a:latin typeface="Courier"/>
              </a:rPr>
              <a:t>print</a:t>
            </a:r>
            <a:r>
              <a:rPr>
                <a:latin typeface="Courier"/>
              </a:rPr>
              <a:t>(</a:t>
            </a:r>
            <a:r>
              <a:rPr>
                <a:solidFill>
                  <a:srgbClr val="BB6688"/>
                </a:solidFill>
                <a:latin typeface="Courier"/>
              </a:rPr>
              <a:t>f"due </a:t>
            </a:r>
            <a:r>
              <a:rPr>
                <a:solidFill>
                  <a:srgbClr val="4070A0"/>
                </a:solidFill>
                <a:latin typeface="Courier"/>
              </a:rPr>
              <a:t>{</a:t>
            </a:r>
            <a:r>
              <a:rPr>
                <a:latin typeface="Courier"/>
              </a:rPr>
              <a:t>due</a:t>
            </a:r>
            <a:r>
              <a:rPr>
                <a:solidFill>
                  <a:srgbClr val="4070A0"/>
                </a:solidFill>
                <a:latin typeface="Courier"/>
              </a:rPr>
              <a:t>:,}</a:t>
            </a:r>
            <a:r>
              <a:rPr>
                <a:solidFill>
                  <a:srgbClr val="BB6688"/>
                </a:solidFill>
                <a:latin typeface="Courier"/>
              </a:rPr>
              <a:t>, made </a:t>
            </a:r>
            <a:r>
              <a:rPr>
                <a:solidFill>
                  <a:srgbClr val="4070A0"/>
                </a:solidFill>
                <a:latin typeface="Courier"/>
              </a:rPr>
              <a:t>{</a:t>
            </a:r>
            <a:r>
              <a:rPr>
                <a:latin typeface="Courier"/>
              </a:rPr>
              <a:t>made</a:t>
            </a:r>
            <a:r>
              <a:rPr>
                <a:solidFill>
                  <a:srgbClr val="4070A0"/>
                </a:solidFill>
                <a:latin typeface="Courier"/>
              </a:rPr>
              <a:t>:,}</a:t>
            </a:r>
            <a:r>
              <a:rPr>
                <a:solidFill>
                  <a:srgbClr val="BB6688"/>
                </a:solidFill>
                <a:latin typeface="Courier"/>
              </a:rPr>
              <a:t>, coverage </a:t>
            </a:r>
            <a:r>
              <a:rPr>
                <a:solidFill>
                  <a:srgbClr val="4070A0"/>
                </a:solidFill>
                <a:latin typeface="Courier"/>
              </a:rPr>
              <a:t>{</a:t>
            </a:r>
            <a:r>
              <a:rPr>
                <a:latin typeface="Courier"/>
              </a:rPr>
              <a:t>made </a:t>
            </a:r>
            <a:r>
              <a:rPr>
                <a:solidFill>
                  <a:srgbClr val="666666"/>
                </a:solidFill>
                <a:latin typeface="Courier"/>
              </a:rPr>
              <a:t>/</a:t>
            </a:r>
            <a:r>
              <a:rPr>
                <a:latin typeface="Courier"/>
              </a:rPr>
              <a:t> due</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denominator that was never questioned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points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due =</a:t>
            </a:r>
            <a:r>
              <a:rPr>
                <a:latin typeface="Courier"/>
              </a:rPr>
              <a:t> </a:t>
            </a:r>
            <a:r>
              <a:rPr>
                <a:solidFill>
                  <a:srgbClr val="06287E"/>
                </a:solidFill>
                <a:latin typeface="Courier"/>
              </a:rPr>
              <a:t>n_distinct</a:t>
            </a:r>
            <a:r>
              <a:rPr>
                <a:latin typeface="Courier"/>
              </a:rPr>
              <a:t>(water_point_id) </a:t>
            </a:r>
            <a:r>
              <a:rPr>
                <a:solidFill>
                  <a:srgbClr val="4070A0"/>
                </a:solidFill>
                <a:latin typeface="Courier"/>
              </a:rPr>
              <a:t>*</a:t>
            </a:r>
            <a:r>
              <a:rPr>
                <a:latin typeface="Courier"/>
              </a:rPr>
              <a:t> </a:t>
            </a:r>
            <a:r>
              <a:rPr>
                <a:solidFill>
                  <a:srgbClr val="40A070"/>
                </a:solidFill>
                <a:latin typeface="Courier"/>
              </a:rPr>
              <a:t>12</a:t>
            </a:r>
            <a:r>
              <a:rPr>
                <a:latin typeface="Courier"/>
              </a:rPr>
              <a:t>,</a:t>
            </a:r>
            <a:br/>
            <a:r>
              <a:rPr>
                <a:latin typeface="Courier"/>
              </a:rPr>
              <a:t>  </a:t>
            </a:r>
            <a:r>
              <a:rPr>
                <a:solidFill>
                  <a:srgbClr val="7D9029"/>
                </a:solidFill>
                <a:latin typeface="Courier"/>
              </a:rPr>
              <a:t>made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coverage =</a:t>
            </a:r>
            <a:r>
              <a:rPr>
                <a:latin typeface="Courier"/>
              </a:rPr>
              <a:t> </a:t>
            </a:r>
            <a:r>
              <a:rPr>
                <a:solidFill>
                  <a:srgbClr val="06287E"/>
                </a:solidFill>
                <a:latin typeface="Courier"/>
              </a:rPr>
              <a:t>n</a:t>
            </a:r>
            <a:r>
              <a:rPr>
                <a:latin typeface="Courier"/>
              </a:rPr>
              <a:t>() </a:t>
            </a:r>
            <a:r>
              <a:rPr>
                <a:solidFill>
                  <a:srgbClr val="4070A0"/>
                </a:solidFill>
                <a:latin typeface="Courier"/>
              </a:rPr>
              <a:t>/</a:t>
            </a:r>
            <a:r>
              <a:rPr>
                <a:latin typeface="Courier"/>
              </a:rPr>
              <a:t> (</a:t>
            </a:r>
            <a:r>
              <a:rPr>
                <a:solidFill>
                  <a:srgbClr val="06287E"/>
                </a:solidFill>
                <a:latin typeface="Courier"/>
              </a:rPr>
              <a:t>n_distinct</a:t>
            </a:r>
            <a:r>
              <a:rPr>
                <a:latin typeface="Courier"/>
              </a:rPr>
              <a:t>(water_point_id) </a:t>
            </a:r>
            <a:r>
              <a:rPr>
                <a:solidFill>
                  <a:srgbClr val="4070A0"/>
                </a:solidFill>
                <a:latin typeface="Courier"/>
              </a:rPr>
              <a:t>*</a:t>
            </a:r>
            <a:r>
              <a:rPr>
                <a:latin typeface="Courier"/>
              </a:rPr>
              <a:t> </a:t>
            </a:r>
            <a:r>
              <a:rPr>
                <a:solidFill>
                  <a:srgbClr val="40A070"/>
                </a:solidFill>
                <a:latin typeface="Courier"/>
              </a:rPr>
              <a:t>12</a:t>
            </a:r>
            <a:r>
              <a:rPr>
                <a:latin typeface="Courier"/>
              </a:rPr>
              <a:t>)</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denominator that was never questioned</a:t>
            </a:r>
          </a:p>
        </p:txBody>
      </p:sp>
      <p:sp>
        <p:nvSpPr>
          <p:cNvPr id="3" name="Content Placeholder 2"/>
          <p:cNvSpPr>
            <a:spLocks noGrp="1"/>
          </p:cNvSpPr>
          <p:nvPr>
            <p:ph idx="1"/>
          </p:nvPr>
        </p:nvSpPr>
        <p:spPr/>
        <p:txBody>
          <a:bodyPr/>
          <a:lstStyle/>
          <a:p>
            <a:pPr lvl="0"/>
            <a:r>
              <a:rPr/>
              <a:t>2,629 of 2,904 — 90.5% coverage — Two hundred and seventy-five rounds were never driven, and the register does not…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Coverage is not spread evenly, which is the whole problem — In Python</a:t>
            </a:r>
          </a:p>
        </p:txBody>
      </p:sp>
      <p:sp>
        <p:nvSpPr>
          <p:cNvPr id="3" name="Content Placeholder 2"/>
          <p:cNvSpPr>
            <a:spLocks noGrp="1"/>
          </p:cNvSpPr>
          <p:nvPr>
            <p:ph idx="1"/>
          </p:nvPr>
        </p:nvSpPr>
        <p:spPr/>
        <p:txBody>
          <a:bodyPr/>
          <a:lstStyle/>
          <a:p>
            <a:pPr lvl="0" indent="0">
              <a:buNone/>
            </a:pPr>
            <a:r>
              <a:rPr>
                <a:latin typeface="Courier"/>
              </a:rPr>
              <a:t>coverage </a:t>
            </a:r>
            <a:r>
              <a:rPr>
                <a:solidFill>
                  <a:srgbClr val="666666"/>
                </a:solidFill>
                <a:latin typeface="Courier"/>
              </a:rPr>
              <a:t>=</a:t>
            </a:r>
            <a:r>
              <a:rPr>
                <a:latin typeface="Courier"/>
              </a:rPr>
              <a:t> points.groupby(</a:t>
            </a:r>
            <a:r>
              <a:rPr>
                <a:solidFill>
                  <a:srgbClr val="4070A0"/>
                </a:solidFill>
                <a:latin typeface="Courier"/>
              </a:rPr>
              <a:t>"district"</a:t>
            </a:r>
            <a:r>
              <a:rPr>
                <a:latin typeface="Courier"/>
              </a:rPr>
              <a:t>).agg(</a:t>
            </a:r>
            <a:br/>
            <a:r>
              <a:rPr>
                <a:latin typeface="Courier"/>
              </a:rPr>
              <a:t>    points</a:t>
            </a:r>
            <a:r>
              <a:rPr>
                <a:solidFill>
                  <a:srgbClr val="666666"/>
                </a:solidFill>
                <a:latin typeface="Courier"/>
              </a:rPr>
              <a:t>=</a:t>
            </a:r>
            <a:r>
              <a:rPr>
                <a:latin typeface="Courier"/>
              </a:rPr>
              <a:t>(</a:t>
            </a:r>
            <a:r>
              <a:rPr>
                <a:solidFill>
                  <a:srgbClr val="4070A0"/>
                </a:solidFill>
                <a:latin typeface="Courier"/>
              </a:rPr>
              <a:t>"water_point_id"</a:t>
            </a:r>
            <a:r>
              <a:rPr>
                <a:latin typeface="Courier"/>
              </a:rPr>
              <a:t>, </a:t>
            </a:r>
            <a:r>
              <a:rPr>
                <a:solidFill>
                  <a:srgbClr val="4070A0"/>
                </a:solidFill>
                <a:latin typeface="Courier"/>
              </a:rPr>
              <a:t>"nunique"</a:t>
            </a:r>
            <a:r>
              <a:rPr>
                <a:latin typeface="Courier"/>
              </a:rPr>
              <a:t>),</a:t>
            </a:r>
            <a:br/>
            <a:r>
              <a:rPr>
                <a:latin typeface="Courier"/>
              </a:rPr>
              <a:t>    visits</a:t>
            </a:r>
            <a:r>
              <a:rPr>
                <a:solidFill>
                  <a:srgbClr val="666666"/>
                </a:solidFill>
                <a:latin typeface="Courier"/>
              </a:rPr>
              <a:t>=</a:t>
            </a:r>
            <a:r>
              <a:rPr>
                <a:latin typeface="Courier"/>
              </a:rPr>
              <a:t>(</a:t>
            </a:r>
            <a:r>
              <a:rPr>
                <a:solidFill>
                  <a:srgbClr val="4070A0"/>
                </a:solidFill>
                <a:latin typeface="Courier"/>
              </a:rPr>
              <a:t>"water_point_id"</a:t>
            </a:r>
            <a:r>
              <a:rPr>
                <a:latin typeface="Courier"/>
              </a:rPr>
              <a:t>, </a:t>
            </a:r>
            <a:r>
              <a:rPr>
                <a:solidFill>
                  <a:srgbClr val="4070A0"/>
                </a:solidFill>
                <a:latin typeface="Courier"/>
              </a:rPr>
              <a:t>"size"</a:t>
            </a:r>
            <a:r>
              <a:rPr>
                <a:latin typeface="Courier"/>
              </a:rPr>
              <a:t>),</a:t>
            </a:r>
            <a:br/>
            <a:r>
              <a:rPr>
                <a:latin typeface="Courier"/>
              </a:rPr>
              <a:t>)</a:t>
            </a:r>
            <a:br/>
            <a:r>
              <a:rPr>
                <a:latin typeface="Courier"/>
              </a:rPr>
              <a:t>coverage[</a:t>
            </a:r>
            <a:r>
              <a:rPr>
                <a:solidFill>
                  <a:srgbClr val="4070A0"/>
                </a:solidFill>
                <a:latin typeface="Courier"/>
              </a:rPr>
              <a:t>"due"</a:t>
            </a:r>
            <a:r>
              <a:rPr>
                <a:latin typeface="Courier"/>
              </a:rPr>
              <a:t>] </a:t>
            </a:r>
            <a:r>
              <a:rPr>
                <a:solidFill>
                  <a:srgbClr val="666666"/>
                </a:solidFill>
                <a:latin typeface="Courier"/>
              </a:rPr>
              <a:t>=</a:t>
            </a:r>
            <a:r>
              <a:rPr>
                <a:latin typeface="Courier"/>
              </a:rPr>
              <a:t> coverage[</a:t>
            </a:r>
            <a:r>
              <a:rPr>
                <a:solidFill>
                  <a:srgbClr val="4070A0"/>
                </a:solidFill>
                <a:latin typeface="Courier"/>
              </a:rPr>
              <a:t>"points"</a:t>
            </a:r>
            <a:r>
              <a:rPr>
                <a:latin typeface="Courier"/>
              </a:rPr>
              <a:t>] </a:t>
            </a:r>
            <a:r>
              <a:rPr>
                <a:solidFill>
                  <a:srgbClr val="666666"/>
                </a:solidFill>
                <a:latin typeface="Courier"/>
              </a:rPr>
              <a:t>*</a:t>
            </a:r>
            <a:r>
              <a:rPr>
                <a:latin typeface="Courier"/>
              </a:rPr>
              <a:t> </a:t>
            </a:r>
            <a:r>
              <a:rPr>
                <a:solidFill>
                  <a:srgbClr val="40A070"/>
                </a:solidFill>
                <a:latin typeface="Courier"/>
              </a:rPr>
              <a:t>12</a:t>
            </a:r>
            <a:br/>
            <a:r>
              <a:rPr>
                <a:latin typeface="Courier"/>
              </a:rPr>
              <a:t>coverage[</a:t>
            </a:r>
            <a:r>
              <a:rPr>
                <a:solidFill>
                  <a:srgbClr val="4070A0"/>
                </a:solidFill>
                <a:latin typeface="Courier"/>
              </a:rPr>
              <a:t>"coverage"</a:t>
            </a:r>
            <a:r>
              <a:rPr>
                <a:latin typeface="Courier"/>
              </a:rPr>
              <a:t>] </a:t>
            </a:r>
            <a:r>
              <a:rPr>
                <a:solidFill>
                  <a:srgbClr val="666666"/>
                </a:solidFill>
                <a:latin typeface="Courier"/>
              </a:rPr>
              <a:t>=</a:t>
            </a:r>
            <a:r>
              <a:rPr>
                <a:latin typeface="Courier"/>
              </a:rPr>
              <a:t> coverage[</a:t>
            </a:r>
            <a:r>
              <a:rPr>
                <a:solidFill>
                  <a:srgbClr val="4070A0"/>
                </a:solidFill>
                <a:latin typeface="Courier"/>
              </a:rPr>
              <a:t>"visits"</a:t>
            </a:r>
            <a:r>
              <a:rPr>
                <a:latin typeface="Courier"/>
              </a:rPr>
              <a:t>] </a:t>
            </a:r>
            <a:r>
              <a:rPr>
                <a:solidFill>
                  <a:srgbClr val="666666"/>
                </a:solidFill>
                <a:latin typeface="Courier"/>
              </a:rPr>
              <a:t>/</a:t>
            </a:r>
            <a:r>
              <a:rPr>
                <a:latin typeface="Courier"/>
              </a:rPr>
              <a:t> coverage[</a:t>
            </a:r>
            <a:r>
              <a:rPr>
                <a:solidFill>
                  <a:srgbClr val="4070A0"/>
                </a:solidFill>
                <a:latin typeface="Courier"/>
              </a:rPr>
              <a:t>"due"</a:t>
            </a:r>
            <a:r>
              <a:rPr>
                <a:latin typeface="Courier"/>
              </a:rPr>
              <a:t>]</a:t>
            </a:r>
            <a:br/>
            <a:r>
              <a:rPr>
                <a:solidFill>
                  <a:srgbClr val="008000"/>
                </a:solidFill>
                <a:latin typeface="Courier"/>
              </a:rPr>
              <a:t>print</a:t>
            </a:r>
            <a:r>
              <a:rPr>
                <a:latin typeface="Courier"/>
              </a:rPr>
              <a:t>(coverage.</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Coverage is not spread evenly, which is the whole problem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points =</a:t>
            </a:r>
            <a:r>
              <a:rPr>
                <a:latin typeface="Courier"/>
              </a:rPr>
              <a:t> </a:t>
            </a:r>
            <a:r>
              <a:rPr>
                <a:solidFill>
                  <a:srgbClr val="06287E"/>
                </a:solidFill>
                <a:latin typeface="Courier"/>
              </a:rPr>
              <a:t>n_distinct</a:t>
            </a:r>
            <a:r>
              <a:rPr>
                <a:latin typeface="Courier"/>
              </a:rPr>
              <a:t>(water_point_id), </a:t>
            </a:r>
            <a:r>
              <a:rPr>
                <a:solidFill>
                  <a:srgbClr val="7D9029"/>
                </a:solidFill>
                <a:latin typeface="Courier"/>
              </a:rPr>
              <a:t>visits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district)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due =</a:t>
            </a:r>
            <a:r>
              <a:rPr>
                <a:latin typeface="Courier"/>
              </a:rPr>
              <a:t> points </a:t>
            </a:r>
            <a:r>
              <a:rPr>
                <a:solidFill>
                  <a:srgbClr val="4070A0"/>
                </a:solidFill>
                <a:latin typeface="Courier"/>
              </a:rPr>
              <a:t>*</a:t>
            </a:r>
            <a:r>
              <a:rPr>
                <a:latin typeface="Courier"/>
              </a:rPr>
              <a:t> </a:t>
            </a:r>
            <a:r>
              <a:rPr>
                <a:solidFill>
                  <a:srgbClr val="40A070"/>
                </a:solidFill>
                <a:latin typeface="Courier"/>
              </a:rPr>
              <a:t>12</a:t>
            </a:r>
            <a:r>
              <a:rPr>
                <a:latin typeface="Courier"/>
              </a:rPr>
              <a:t>, </a:t>
            </a:r>
            <a:r>
              <a:rPr>
                <a:solidFill>
                  <a:srgbClr val="7D9029"/>
                </a:solidFill>
                <a:latin typeface="Courier"/>
              </a:rPr>
              <a:t>coverage =</a:t>
            </a:r>
            <a:r>
              <a:rPr>
                <a:latin typeface="Courier"/>
              </a:rPr>
              <a:t> visits </a:t>
            </a:r>
            <a:r>
              <a:rPr>
                <a:solidFill>
                  <a:srgbClr val="4070A0"/>
                </a:solidFill>
                <a:latin typeface="Courier"/>
              </a:rPr>
              <a:t>/</a:t>
            </a:r>
            <a:r>
              <a:rPr>
                <a:latin typeface="Courier"/>
              </a:rPr>
              <a:t> due)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Coverage is not spread evenly, which is the whole problem</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District</a:t>
                      </a:r>
                    </a:p>
                  </a:txBody>
                  <a:tcPr/>
                </a:tc>
                <a:tc>
                  <a:txBody>
                    <a:bodyPr/>
                    <a:lstStyle/>
                    <a:p>
                      <a:pPr lvl="0" indent="0" marL="0">
                        <a:buNone/>
                      </a:pPr>
                      <a:r>
                        <a:rPr/>
                        <a:t>Points</a:t>
                      </a:r>
                    </a:p>
                  </a:txBody>
                  <a:tcPr/>
                </a:tc>
                <a:tc>
                  <a:txBody>
                    <a:bodyPr/>
                    <a:lstStyle/>
                    <a:p>
                      <a:pPr lvl="0" indent="0" marL="0">
                        <a:buNone/>
                      </a:pPr>
                      <a:r>
                        <a:rPr/>
                        <a:t>Visits made</a:t>
                      </a:r>
                    </a:p>
                  </a:txBody>
                  <a:tcPr/>
                </a:tc>
                <a:tc>
                  <a:txBody>
                    <a:bodyPr/>
                    <a:lstStyle/>
                    <a:p>
                      <a:pPr lvl="0" indent="0" marL="0">
                        <a:buNone/>
                      </a:pPr>
                      <a:r>
                        <a:rPr/>
                        <a:t>Due</a:t>
                      </a:r>
                    </a:p>
                  </a:txBody>
                  <a:tcPr/>
                </a:tc>
                <a:tc>
                  <a:txBody>
                    <a:bodyPr/>
                    <a:lstStyle/>
                    <a:p>
                      <a:pPr lvl="0" indent="0" marL="0">
                        <a:buNone/>
                      </a:pPr>
                      <a:r>
                        <a:rPr/>
                        <a:t>Coverage</a:t>
                      </a:r>
                    </a:p>
                  </a:txBody>
                  <a:tcPr/>
                </a:tc>
              </a:tr>
              <a:tr h="0">
                <a:tc>
                  <a:txBody>
                    <a:bodyPr/>
                    <a:lstStyle/>
                    <a:p>
                      <a:pPr lvl="0" indent="0" marL="0">
                        <a:buNone/>
                      </a:pPr>
                      <a:r>
                        <a:rPr/>
                        <a:t>Sud-Est</a:t>
                      </a:r>
                    </a:p>
                  </a:txBody>
                </a:tc>
                <a:tc>
                  <a:txBody>
                    <a:bodyPr/>
                    <a:lstStyle/>
                    <a:p>
                      <a:pPr lvl="0" indent="0" marL="0">
                        <a:buNone/>
                      </a:pPr>
                      <a:r>
                        <a:rPr/>
                        <a:t>79</a:t>
                      </a:r>
                    </a:p>
                  </a:txBody>
                </a:tc>
                <a:tc>
                  <a:txBody>
                    <a:bodyPr/>
                    <a:lstStyle/>
                    <a:p>
                      <a:pPr lvl="0" indent="0" marL="0">
                        <a:buNone/>
                      </a:pPr>
                      <a:r>
                        <a:rPr/>
                        <a:t>913</a:t>
                      </a:r>
                    </a:p>
                  </a:txBody>
                </a:tc>
                <a:tc>
                  <a:txBody>
                    <a:bodyPr/>
                    <a:lstStyle/>
                    <a:p>
                      <a:pPr lvl="0" indent="0" marL="0">
                        <a:buNone/>
                      </a:pPr>
                      <a:r>
                        <a:rPr/>
                        <a:t>948</a:t>
                      </a:r>
                    </a:p>
                  </a:txBody>
                </a:tc>
                <a:tc>
                  <a:txBody>
                    <a:bodyPr/>
                    <a:lstStyle/>
                    <a:p>
                      <a:pPr lvl="0" indent="0" marL="0">
                        <a:buNone/>
                      </a:pPr>
                      <a:r>
                        <a:rPr b="1"/>
                        <a:t>96.3%</a:t>
                      </a:r>
                    </a:p>
                  </a:txBody>
                </a:tc>
              </a:tr>
              <a:tr h="0">
                <a:tc>
                  <a:txBody>
                    <a:bodyPr/>
                    <a:lstStyle/>
                    <a:p>
                      <a:pPr lvl="0" indent="0" marL="0">
                        <a:buNone/>
                      </a:pPr>
                      <a:r>
                        <a:rPr/>
                        <a:t>Centre</a:t>
                      </a:r>
                    </a:p>
                  </a:txBody>
                </a:tc>
                <a:tc>
                  <a:txBody>
                    <a:bodyPr/>
                    <a:lstStyle/>
                    <a:p>
                      <a:pPr lvl="0" indent="0" marL="0">
                        <a:buNone/>
                      </a:pPr>
                      <a:r>
                        <a:rPr/>
                        <a:t>79</a:t>
                      </a:r>
                    </a:p>
                  </a:txBody>
                </a:tc>
                <a:tc>
                  <a:txBody>
                    <a:bodyPr/>
                    <a:lstStyle/>
                    <a:p>
                      <a:pPr lvl="0" indent="0" marL="0">
                        <a:buNone/>
                      </a:pPr>
                      <a:r>
                        <a:rPr/>
                        <a:t>882</a:t>
                      </a:r>
                    </a:p>
                  </a:txBody>
                </a:tc>
                <a:tc>
                  <a:txBody>
                    <a:bodyPr/>
                    <a:lstStyle/>
                    <a:p>
                      <a:pPr lvl="0" indent="0" marL="0">
                        <a:buNone/>
                      </a:pPr>
                      <a:r>
                        <a:rPr/>
                        <a:t>948</a:t>
                      </a:r>
                    </a:p>
                  </a:txBody>
                </a:tc>
                <a:tc>
                  <a:txBody>
                    <a:bodyPr/>
                    <a:lstStyle/>
                    <a:p>
                      <a:pPr lvl="0" indent="0" marL="0">
                        <a:buNone/>
                      </a:pPr>
                      <a:r>
                        <a:rPr/>
                        <a:t>93.0%</a:t>
                      </a:r>
                    </a:p>
                  </a:txBody>
                </a:tc>
              </a:tr>
              <a:tr h="0">
                <a:tc>
                  <a:txBody>
                    <a:bodyPr/>
                    <a:lstStyle/>
                    <a:p>
                      <a:pPr lvl="0" indent="0" marL="0">
                        <a:buNone/>
                      </a:pPr>
                      <a:r>
                        <a:rPr b="1"/>
                        <a:t>Nord-Ouest</a:t>
                      </a:r>
                    </a:p>
                  </a:txBody>
                </a:tc>
                <a:tc>
                  <a:txBody>
                    <a:bodyPr/>
                    <a:lstStyle/>
                    <a:p>
                      <a:pPr lvl="0" indent="0" marL="0">
                        <a:buNone/>
                      </a:pPr>
                      <a:r>
                        <a:rPr/>
                        <a:t>84</a:t>
                      </a:r>
                    </a:p>
                  </a:txBody>
                </a:tc>
                <a:tc>
                  <a:txBody>
                    <a:bodyPr/>
                    <a:lstStyle/>
                    <a:p>
                      <a:pPr lvl="0" indent="0" marL="0">
                        <a:buNone/>
                      </a:pPr>
                      <a:r>
                        <a:rPr/>
                        <a:t>834</a:t>
                      </a:r>
                    </a:p>
                  </a:txBody>
                </a:tc>
                <a:tc>
                  <a:txBody>
                    <a:bodyPr/>
                    <a:lstStyle/>
                    <a:p>
                      <a:pPr lvl="0" indent="0" marL="0">
                        <a:buNone/>
                      </a:pPr>
                      <a:r>
                        <a:rPr/>
                        <a:t>1,008</a:t>
                      </a:r>
                    </a:p>
                  </a:txBody>
                </a:tc>
                <a:tc>
                  <a:txBody>
                    <a:bodyPr/>
                    <a:lstStyle/>
                    <a:p>
                      <a:pPr lvl="0" indent="0" marL="0">
                        <a:buNone/>
                      </a:pPr>
                      <a:r>
                        <a:rPr b="1"/>
                        <a:t>82.7%</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Coverage is not spread evenly, which is the whole problem — In Python</a:t>
            </a:r>
          </a:p>
        </p:txBody>
      </p:sp>
      <p:sp>
        <p:nvSpPr>
          <p:cNvPr id="3" name="Content Placeholder 2"/>
          <p:cNvSpPr>
            <a:spLocks noGrp="1"/>
          </p:cNvSpPr>
          <p:nvPr>
            <p:ph idx="1"/>
          </p:nvPr>
        </p:nvSpPr>
        <p:spPr/>
        <p:txBody>
          <a:bodyPr/>
          <a:lstStyle/>
          <a:p>
            <a:pPr lvl="0" indent="0">
              <a:buNone/>
            </a:pPr>
            <a:r>
              <a:rPr>
                <a:latin typeface="Courier"/>
              </a:rPr>
              <a:t>monthly </a:t>
            </a:r>
            <a:r>
              <a:rPr>
                <a:solidFill>
                  <a:srgbClr val="666666"/>
                </a:solidFill>
                <a:latin typeface="Courier"/>
              </a:rPr>
              <a:t>=</a:t>
            </a:r>
            <a:r>
              <a:rPr>
                <a:latin typeface="Courier"/>
              </a:rPr>
              <a:t> points.pivot_table(</a:t>
            </a:r>
            <a:br/>
            <a:r>
              <a:rPr>
                <a:latin typeface="Courier"/>
              </a:rPr>
              <a:t>    index</a:t>
            </a:r>
            <a:r>
              <a:rPr>
                <a:solidFill>
                  <a:srgbClr val="666666"/>
                </a:solidFill>
                <a:latin typeface="Courier"/>
              </a:rPr>
              <a:t>=</a:t>
            </a:r>
            <a:r>
              <a:rPr>
                <a:latin typeface="Courier"/>
              </a:rPr>
              <a:t>points[</a:t>
            </a:r>
            <a:r>
              <a:rPr>
                <a:solidFill>
                  <a:srgbClr val="4070A0"/>
                </a:solidFill>
                <a:latin typeface="Courier"/>
              </a:rPr>
              <a:t>"visit_date"</a:t>
            </a:r>
            <a:r>
              <a:rPr>
                <a:latin typeface="Courier"/>
              </a:rPr>
              <a:t>].dt.month, columns</a:t>
            </a:r>
            <a:r>
              <a:rPr>
                <a:solidFill>
                  <a:srgbClr val="666666"/>
                </a:solidFill>
                <a:latin typeface="Courier"/>
              </a:rPr>
              <a:t>=</a:t>
            </a:r>
            <a:r>
              <a:rPr>
                <a:solidFill>
                  <a:srgbClr val="4070A0"/>
                </a:solidFill>
                <a:latin typeface="Courier"/>
              </a:rPr>
              <a:t>"district"</a:t>
            </a:r>
            <a:r>
              <a:rPr>
                <a:latin typeface="Courier"/>
              </a:rPr>
              <a:t>,</a:t>
            </a:r>
            <a:br/>
            <a:r>
              <a:rPr>
                <a:latin typeface="Courier"/>
              </a:rPr>
              <a:t>    values</a:t>
            </a:r>
            <a:r>
              <a:rPr>
                <a:solidFill>
                  <a:srgbClr val="666666"/>
                </a:solidFill>
                <a:latin typeface="Courier"/>
              </a:rPr>
              <a:t>=</a:t>
            </a:r>
            <a:r>
              <a:rPr>
                <a:solidFill>
                  <a:srgbClr val="4070A0"/>
                </a:solidFill>
                <a:latin typeface="Courier"/>
              </a:rPr>
              <a:t>"water_point_id"</a:t>
            </a:r>
            <a:r>
              <a:rPr>
                <a:latin typeface="Courier"/>
              </a:rPr>
              <a:t>, aggfunc</a:t>
            </a:r>
            <a:r>
              <a:rPr>
                <a:solidFill>
                  <a:srgbClr val="666666"/>
                </a:solidFill>
                <a:latin typeface="Courier"/>
              </a:rPr>
              <a:t>=</a:t>
            </a:r>
            <a:r>
              <a:rPr>
                <a:solidFill>
                  <a:srgbClr val="4070A0"/>
                </a:solidFill>
                <a:latin typeface="Courier"/>
              </a:rPr>
              <a:t>"size"</a:t>
            </a:r>
            <a:r>
              <a:rPr>
                <a:latin typeface="Courier"/>
              </a:rPr>
              <a:t>,</a:t>
            </a:r>
            <a:br/>
            <a:r>
              <a:rPr>
                <a:latin typeface="Courier"/>
              </a:rPr>
              <a:t>)</a:t>
            </a:r>
            <a:br/>
            <a:r>
              <a:rPr>
                <a:solidFill>
                  <a:srgbClr val="008000"/>
                </a:solidFill>
                <a:latin typeface="Courier"/>
              </a:rPr>
              <a:t>print</a:t>
            </a:r>
            <a:r>
              <a:rPr>
                <a:latin typeface="Courier"/>
              </a:rPr>
              <a:t>(monthly)</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Coverage is not spread evenly, which is the whole problem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r>
              <a:rPr>
                <a:latin typeface="Courier"/>
              </a:rPr>
              <a:t> </a:t>
            </a:r>
            <a:r>
              <a:rPr>
                <a:solidFill>
                  <a:srgbClr val="06287E"/>
                </a:solidFill>
                <a:latin typeface="Courier"/>
              </a:rPr>
              <a:t>count</a:t>
            </a:r>
            <a:r>
              <a:rPr>
                <a:latin typeface="Courier"/>
              </a:rPr>
              <a:t>(district, </a:t>
            </a:r>
            <a:r>
              <a:rPr>
                <a:solidFill>
                  <a:srgbClr val="7D9029"/>
                </a:solidFill>
                <a:latin typeface="Courier"/>
              </a:rPr>
              <a:t>month =</a:t>
            </a:r>
            <a:r>
              <a:rPr>
                <a:latin typeface="Courier"/>
              </a:rPr>
              <a:t> lubridate</a:t>
            </a:r>
            <a:r>
              <a:rPr>
                <a:solidFill>
                  <a:srgbClr val="4070A0"/>
                </a:solidFill>
                <a:latin typeface="Courier"/>
              </a:rPr>
              <a:t>::</a:t>
            </a:r>
            <a:r>
              <a:rPr>
                <a:solidFill>
                  <a:srgbClr val="06287E"/>
                </a:solidFill>
                <a:latin typeface="Courier"/>
              </a:rPr>
              <a:t>month</a:t>
            </a:r>
            <a:r>
              <a:rPr>
                <a:latin typeface="Courier"/>
              </a:rPr>
              <a:t>(visit_date))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district, </a:t>
            </a:r>
            <a:r>
              <a:rPr>
                <a:solidFill>
                  <a:srgbClr val="7D9029"/>
                </a:solidFill>
                <a:latin typeface="Courier"/>
              </a:rPr>
              <a:t>values_from =</a:t>
            </a:r>
            <a:r>
              <a:rPr>
                <a:latin typeface="Courier"/>
              </a:rPr>
              <a:t> 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Bound the answer</a:t>
            </a:r>
          </a:p>
        </p:txBody>
      </p:sp>
      <p:sp>
        <p:nvSpPr>
          <p:cNvPr id="3" name="Content Placeholder 2"/>
          <p:cNvSpPr>
            <a:spLocks noGrp="1"/>
          </p:cNvSpPr>
          <p:nvPr>
            <p:ph idx="1"/>
          </p:nvPr>
        </p:nvSpPr>
        <p:spPr/>
        <p:txBody>
          <a:bodyPr/>
          <a:lstStyle/>
          <a:p>
            <a:pPr lvl="0"/>
            <a:r>
              <a:rPr b="1"/>
              <a:t>Upper bound</a:t>
            </a:r>
            <a:r>
              <a:rPr/>
              <a:t>: every missed visit would have found a working point. That is the observed rate, which already assumes…</a:t>
            </a:r>
          </a:p>
          <a:p>
            <a:pPr lvl="0"/>
            <a:r>
              <a:rPr b="1"/>
              <a:t>Lower bound</a:t>
            </a:r>
            <a:r>
              <a:rPr/>
              <a:t>: every missed visit would have found a broken point.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Bound the answer — In Python</a:t>
            </a:r>
          </a:p>
        </p:txBody>
      </p:sp>
      <p:sp>
        <p:nvSpPr>
          <p:cNvPr id="3" name="Content Placeholder 2"/>
          <p:cNvSpPr>
            <a:spLocks noGrp="1"/>
          </p:cNvSpPr>
          <p:nvPr>
            <p:ph idx="1"/>
          </p:nvPr>
        </p:nvSpPr>
        <p:spPr/>
        <p:txBody>
          <a:bodyPr/>
          <a:lstStyle/>
          <a:p>
            <a:pPr lvl="0" indent="0">
              <a:buNone/>
            </a:pPr>
            <a:r>
              <a:rPr>
                <a:latin typeface="Courier"/>
              </a:rPr>
              <a:t>WORKING </a:t>
            </a:r>
            <a:r>
              <a:rPr>
                <a:solidFill>
                  <a:srgbClr val="666666"/>
                </a:solidFill>
                <a:latin typeface="Courier"/>
              </a:rPr>
              <a:t>=</a:t>
            </a:r>
            <a:r>
              <a:rPr>
                <a:latin typeface="Courier"/>
              </a:rPr>
              <a:t> {</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a:t>
            </a:r>
            <a:br/>
            <a:r>
              <a:rPr>
                <a:latin typeface="Courier"/>
              </a:rPr>
              <a:t>ok </a:t>
            </a:r>
            <a:r>
              <a:rPr>
                <a:solidFill>
                  <a:srgbClr val="666666"/>
                </a:solidFill>
                <a:latin typeface="Courier"/>
              </a:rPr>
              <a:t>=</a:t>
            </a:r>
            <a:r>
              <a:rPr>
                <a:latin typeface="Courier"/>
              </a:rPr>
              <a:t> points[</a:t>
            </a:r>
            <a:r>
              <a:rPr>
                <a:solidFill>
                  <a:srgbClr val="4070A0"/>
                </a:solidFill>
                <a:latin typeface="Courier"/>
              </a:rPr>
              <a:t>"functional_status"</a:t>
            </a:r>
            <a:r>
              <a:rPr>
                <a:latin typeface="Courier"/>
              </a:rPr>
              <a:t>].isin(WORKING)</a:t>
            </a:r>
            <a:br/>
            <a:br/>
            <a:r>
              <a:rPr>
                <a:latin typeface="Courier"/>
              </a:rPr>
              <a:t>bounds </a:t>
            </a:r>
            <a:r>
              <a:rPr>
                <a:solidFill>
                  <a:srgbClr val="666666"/>
                </a:solidFill>
                <a:latin typeface="Courier"/>
              </a:rPr>
              <a:t>=</a:t>
            </a:r>
            <a:r>
              <a:rPr>
                <a:latin typeface="Courier"/>
              </a:rPr>
              <a:t> points.assign(ok</a:t>
            </a:r>
            <a:r>
              <a:rPr>
                <a:solidFill>
                  <a:srgbClr val="666666"/>
                </a:solidFill>
                <a:latin typeface="Courier"/>
              </a:rPr>
              <a:t>=</a:t>
            </a:r>
            <a:r>
              <a:rPr>
                <a:latin typeface="Courier"/>
              </a:rPr>
              <a:t>ok).groupby(</a:t>
            </a:r>
            <a:r>
              <a:rPr>
                <a:solidFill>
                  <a:srgbClr val="4070A0"/>
                </a:solidFill>
                <a:latin typeface="Courier"/>
              </a:rPr>
              <a:t>"district"</a:t>
            </a:r>
            <a:r>
              <a:rPr>
                <a:latin typeface="Courier"/>
              </a:rPr>
              <a:t>).agg(</a:t>
            </a:r>
            <a:br/>
            <a:r>
              <a:rPr>
                <a:latin typeface="Courier"/>
              </a:rPr>
              <a:t>    ok</a:t>
            </a:r>
            <a:r>
              <a:rPr>
                <a:solidFill>
                  <a:srgbClr val="666666"/>
                </a:solidFill>
                <a:latin typeface="Courier"/>
              </a:rPr>
              <a:t>=</a:t>
            </a:r>
            <a:r>
              <a:rPr>
                <a:latin typeface="Courier"/>
              </a:rPr>
              <a:t>(</a:t>
            </a:r>
            <a:r>
              <a:rPr>
                <a:solidFill>
                  <a:srgbClr val="4070A0"/>
                </a:solidFill>
                <a:latin typeface="Courier"/>
              </a:rPr>
              <a:t>"ok"</a:t>
            </a:r>
            <a:r>
              <a:rPr>
                <a:latin typeface="Courier"/>
              </a:rPr>
              <a:t>, </a:t>
            </a:r>
            <a:r>
              <a:rPr>
                <a:solidFill>
                  <a:srgbClr val="4070A0"/>
                </a:solidFill>
                <a:latin typeface="Courier"/>
              </a:rPr>
              <a:t>"sum"</a:t>
            </a:r>
            <a:r>
              <a:rPr>
                <a:latin typeface="Courier"/>
              </a:rPr>
              <a:t>), made</a:t>
            </a:r>
            <a:r>
              <a:rPr>
                <a:solidFill>
                  <a:srgbClr val="666666"/>
                </a:solidFill>
                <a:latin typeface="Courier"/>
              </a:rPr>
              <a:t>=</a:t>
            </a:r>
            <a:r>
              <a:rPr>
                <a:latin typeface="Courier"/>
              </a:rPr>
              <a:t>(</a:t>
            </a:r>
            <a:r>
              <a:rPr>
                <a:solidFill>
                  <a:srgbClr val="4070A0"/>
                </a:solidFill>
                <a:latin typeface="Courier"/>
              </a:rPr>
              <a:t>"ok"</a:t>
            </a:r>
            <a:r>
              <a:rPr>
                <a:latin typeface="Courier"/>
              </a:rPr>
              <a:t>, </a:t>
            </a:r>
            <a:r>
              <a:rPr>
                <a:solidFill>
                  <a:srgbClr val="4070A0"/>
                </a:solidFill>
                <a:latin typeface="Courier"/>
              </a:rPr>
              <a:t>"size"</a:t>
            </a:r>
            <a:r>
              <a:rPr>
                <a:latin typeface="Courier"/>
              </a:rPr>
              <a:t>), points</a:t>
            </a:r>
            <a:r>
              <a:rPr>
                <a:solidFill>
                  <a:srgbClr val="666666"/>
                </a:solidFill>
                <a:latin typeface="Courier"/>
              </a:rPr>
              <a:t>=</a:t>
            </a:r>
            <a:r>
              <a:rPr>
                <a:latin typeface="Courier"/>
              </a:rPr>
              <a:t>(</a:t>
            </a:r>
            <a:r>
              <a:rPr>
                <a:solidFill>
                  <a:srgbClr val="4070A0"/>
                </a:solidFill>
                <a:latin typeface="Courier"/>
              </a:rPr>
              <a:t>"water_point_id"</a:t>
            </a:r>
            <a:r>
              <a:rPr>
                <a:latin typeface="Courier"/>
              </a:rPr>
              <a:t>, </a:t>
            </a:r>
            <a:r>
              <a:rPr>
                <a:solidFill>
                  <a:srgbClr val="4070A0"/>
                </a:solidFill>
                <a:latin typeface="Courier"/>
              </a:rPr>
              <a:t>"nunique"</a:t>
            </a:r>
            <a:r>
              <a:rPr>
                <a:latin typeface="Courier"/>
              </a:rPr>
              <a:t>),</a:t>
            </a:r>
            <a:br/>
            <a:r>
              <a:rPr>
                <a:latin typeface="Courier"/>
              </a:rPr>
              <a:t>)</a:t>
            </a:r>
            <a:br/>
            <a:r>
              <a:rPr>
                <a:latin typeface="Courier"/>
              </a:rPr>
              <a:t>bounds[</a:t>
            </a:r>
            <a:r>
              <a:rPr>
                <a:solidFill>
                  <a:srgbClr val="4070A0"/>
                </a:solidFill>
                <a:latin typeface="Courier"/>
              </a:rPr>
              <a:t>"due"</a:t>
            </a:r>
            <a:r>
              <a:rPr>
                <a:latin typeface="Courier"/>
              </a:rPr>
              <a:t>] </a:t>
            </a:r>
            <a:r>
              <a:rPr>
                <a:solidFill>
                  <a:srgbClr val="666666"/>
                </a:solidFill>
                <a:latin typeface="Courier"/>
              </a:rPr>
              <a:t>=</a:t>
            </a:r>
            <a:r>
              <a:rPr>
                <a:latin typeface="Courier"/>
              </a:rPr>
              <a:t> bounds[</a:t>
            </a:r>
            <a:r>
              <a:rPr>
                <a:solidFill>
                  <a:srgbClr val="4070A0"/>
                </a:solidFill>
                <a:latin typeface="Courier"/>
              </a:rPr>
              <a:t>"points"</a:t>
            </a:r>
            <a:r>
              <a:rPr>
                <a:latin typeface="Courier"/>
              </a:rPr>
              <a:t>] </a:t>
            </a:r>
            <a:r>
              <a:rPr>
                <a:solidFill>
                  <a:srgbClr val="666666"/>
                </a:solidFill>
                <a:latin typeface="Courier"/>
              </a:rPr>
              <a:t>*</a:t>
            </a:r>
            <a:r>
              <a:rPr>
                <a:latin typeface="Courier"/>
              </a:rPr>
              <a:t> </a:t>
            </a:r>
            <a:r>
              <a:rPr>
                <a:solidFill>
                  <a:srgbClr val="40A070"/>
                </a:solidFill>
                <a:latin typeface="Courier"/>
              </a:rPr>
              <a:t>12</a:t>
            </a:r>
            <a:br/>
            <a:r>
              <a:rPr>
                <a:latin typeface="Courier"/>
              </a:rPr>
              <a:t>bounds[</a:t>
            </a:r>
            <a:r>
              <a:rPr>
                <a:solidFill>
                  <a:srgbClr val="4070A0"/>
                </a:solidFill>
                <a:latin typeface="Courier"/>
              </a:rPr>
              <a:t>"observed"</a:t>
            </a:r>
            <a:r>
              <a:rPr>
                <a:latin typeface="Courier"/>
              </a:rPr>
              <a:t>] </a:t>
            </a:r>
            <a:r>
              <a:rPr>
                <a:solidFill>
                  <a:srgbClr val="666666"/>
                </a:solidFill>
                <a:latin typeface="Courier"/>
              </a:rPr>
              <a:t>=</a:t>
            </a:r>
            <a:r>
              <a:rPr>
                <a:latin typeface="Courier"/>
              </a:rPr>
              <a:t> bounds[</a:t>
            </a:r>
            <a:r>
              <a:rPr>
                <a:solidFill>
                  <a:srgbClr val="4070A0"/>
                </a:solidFill>
                <a:latin typeface="Courier"/>
              </a:rPr>
              <a:t>"ok"</a:t>
            </a:r>
            <a:r>
              <a:rPr>
                <a:latin typeface="Courier"/>
              </a:rPr>
              <a:t>] </a:t>
            </a:r>
            <a:r>
              <a:rPr>
                <a:solidFill>
                  <a:srgbClr val="666666"/>
                </a:solidFill>
                <a:latin typeface="Courier"/>
              </a:rPr>
              <a:t>/</a:t>
            </a:r>
            <a:r>
              <a:rPr>
                <a:latin typeface="Courier"/>
              </a:rPr>
              <a:t> bounds[</a:t>
            </a:r>
            <a:r>
              <a:rPr>
                <a:solidFill>
                  <a:srgbClr val="4070A0"/>
                </a:solidFill>
                <a:latin typeface="Courier"/>
              </a:rPr>
              <a:t>"made"</a:t>
            </a:r>
            <a:r>
              <a:rPr>
                <a:latin typeface="Courier"/>
              </a:rPr>
              <a:t>]</a:t>
            </a:r>
            <a:br/>
            <a:r>
              <a:rPr>
                <a:latin typeface="Courier"/>
              </a:rPr>
              <a:t>bounds[</a:t>
            </a:r>
            <a:r>
              <a:rPr>
                <a:solidFill>
                  <a:srgbClr val="4070A0"/>
                </a:solidFill>
                <a:latin typeface="Courier"/>
              </a:rPr>
              <a:t>"lower"</a:t>
            </a:r>
            <a:r>
              <a:rPr>
                <a:latin typeface="Courier"/>
              </a:rPr>
              <a:t>] </a:t>
            </a:r>
            <a:r>
              <a:rPr>
                <a:solidFill>
                  <a:srgbClr val="666666"/>
                </a:solidFill>
                <a:latin typeface="Courier"/>
              </a:rPr>
              <a:t>=</a:t>
            </a:r>
            <a:r>
              <a:rPr>
                <a:latin typeface="Courier"/>
              </a:rPr>
              <a:t> bounds[</a:t>
            </a:r>
            <a:r>
              <a:rPr>
                <a:solidFill>
                  <a:srgbClr val="4070A0"/>
                </a:solidFill>
                <a:latin typeface="Courier"/>
              </a:rPr>
              <a:t>"ok"</a:t>
            </a:r>
            <a:r>
              <a:rPr>
                <a:latin typeface="Courier"/>
              </a:rPr>
              <a:t>] </a:t>
            </a:r>
            <a:r>
              <a:rPr>
                <a:solidFill>
                  <a:srgbClr val="666666"/>
                </a:solidFill>
                <a:latin typeface="Courier"/>
              </a:rPr>
              <a:t>/</a:t>
            </a:r>
            <a:r>
              <a:rPr>
                <a:latin typeface="Courier"/>
              </a:rPr>
              <a:t> bounds[</a:t>
            </a:r>
            <a:r>
              <a:rPr>
                <a:solidFill>
                  <a:srgbClr val="4070A0"/>
                </a:solidFill>
                <a:latin typeface="Courier"/>
              </a:rPr>
              <a:t>"due"</a:t>
            </a:r>
            <a:r>
              <a:rPr>
                <a:latin typeface="Courier"/>
              </a:rPr>
              <a:t>]</a:t>
            </a:r>
            <a:br/>
            <a:r>
              <a:rPr>
                <a:latin typeface="Courier"/>
              </a:rPr>
              <a:t>bounds[</a:t>
            </a:r>
            <a:r>
              <a:rPr>
                <a:solidFill>
                  <a:srgbClr val="4070A0"/>
                </a:solidFill>
                <a:latin typeface="Courier"/>
              </a:rPr>
              <a:t>"band"</a:t>
            </a:r>
            <a:r>
              <a:rPr>
                <a:latin typeface="Courier"/>
              </a:rPr>
              <a:t>] </a:t>
            </a:r>
            <a:r>
              <a:rPr>
                <a:solidFill>
                  <a:srgbClr val="666666"/>
                </a:solidFill>
                <a:latin typeface="Courier"/>
              </a:rPr>
              <a:t>=</a:t>
            </a:r>
            <a:r>
              <a:rPr>
                <a:latin typeface="Courier"/>
              </a:rPr>
              <a:t> bounds[</a:t>
            </a:r>
            <a:r>
              <a:rPr>
                <a:solidFill>
                  <a:srgbClr val="4070A0"/>
                </a:solidFill>
                <a:latin typeface="Courier"/>
              </a:rPr>
              <a:t>"observed"</a:t>
            </a:r>
            <a:r>
              <a:rPr>
                <a:latin typeface="Courier"/>
              </a:rPr>
              <a:t>] </a:t>
            </a:r>
            <a:r>
              <a:rPr>
                <a:solidFill>
                  <a:srgbClr val="666666"/>
                </a:solidFill>
                <a:latin typeface="Courier"/>
              </a:rPr>
              <a:t>-</a:t>
            </a:r>
            <a:r>
              <a:rPr>
                <a:latin typeface="Courier"/>
              </a:rPr>
              <a:t> bounds[</a:t>
            </a:r>
            <a:r>
              <a:rPr>
                <a:solidFill>
                  <a:srgbClr val="4070A0"/>
                </a:solidFill>
                <a:latin typeface="Courier"/>
              </a:rPr>
              <a:t>"lower"</a:t>
            </a:r>
            <a:r>
              <a:rPr>
                <a:latin typeface="Courier"/>
              </a:rPr>
              <a:t>]</a:t>
            </a:r>
            <a:br/>
            <a:r>
              <a:rPr>
                <a:solidFill>
                  <a:srgbClr val="008000"/>
                </a:solidFill>
                <a:latin typeface="Courier"/>
              </a:rPr>
              <a:t>print</a:t>
            </a:r>
            <a:r>
              <a:rPr>
                <a:latin typeface="Courier"/>
              </a:rPr>
              <a:t>((bounds[[</a:t>
            </a:r>
            <a:r>
              <a:rPr>
                <a:solidFill>
                  <a:srgbClr val="4070A0"/>
                </a:solidFill>
                <a:latin typeface="Courier"/>
              </a:rPr>
              <a:t>"observed"</a:t>
            </a:r>
            <a:r>
              <a:rPr>
                <a:latin typeface="Courier"/>
              </a:rPr>
              <a:t>, </a:t>
            </a:r>
            <a:r>
              <a:rPr>
                <a:solidFill>
                  <a:srgbClr val="4070A0"/>
                </a:solidFill>
                <a:latin typeface="Courier"/>
              </a:rPr>
              <a:t>"lower"</a:t>
            </a:r>
            <a:r>
              <a:rPr>
                <a:latin typeface="Courier"/>
              </a:rPr>
              <a:t>, </a:t>
            </a:r>
            <a:r>
              <a:rPr>
                <a:solidFill>
                  <a:srgbClr val="4070A0"/>
                </a:solidFill>
                <a:latin typeface="Courier"/>
              </a:rPr>
              <a:t>"band"</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Bound the answer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ok =</a:t>
            </a:r>
            <a:r>
              <a:rPr>
                <a:latin typeface="Courier"/>
              </a:rPr>
              <a:t> functional_status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ok =</a:t>
            </a:r>
            <a:r>
              <a:rPr>
                <a:latin typeface="Courier"/>
              </a:rPr>
              <a:t> </a:t>
            </a:r>
            <a:r>
              <a:rPr>
                <a:solidFill>
                  <a:srgbClr val="06287E"/>
                </a:solidFill>
                <a:latin typeface="Courier"/>
              </a:rPr>
              <a:t>sum</a:t>
            </a:r>
            <a:r>
              <a:rPr>
                <a:latin typeface="Courier"/>
              </a:rPr>
              <a:t>(ok), </a:t>
            </a:r>
            <a:r>
              <a:rPr>
                <a:solidFill>
                  <a:srgbClr val="7D9029"/>
                </a:solidFill>
                <a:latin typeface="Courier"/>
              </a:rPr>
              <a:t>made =</a:t>
            </a:r>
            <a:r>
              <a:rPr>
                <a:latin typeface="Courier"/>
              </a:rPr>
              <a:t> </a:t>
            </a:r>
            <a:r>
              <a:rPr>
                <a:solidFill>
                  <a:srgbClr val="06287E"/>
                </a:solidFill>
                <a:latin typeface="Courier"/>
              </a:rPr>
              <a:t>n</a:t>
            </a:r>
            <a:r>
              <a:rPr>
                <a:latin typeface="Courier"/>
              </a:rPr>
              <a:t>(), </a:t>
            </a:r>
            <a:r>
              <a:rPr>
                <a:solidFill>
                  <a:srgbClr val="7D9029"/>
                </a:solidFill>
                <a:latin typeface="Courier"/>
              </a:rPr>
              <a:t>pts =</a:t>
            </a:r>
            <a:r>
              <a:rPr>
                <a:latin typeface="Courier"/>
              </a:rPr>
              <a:t> </a:t>
            </a:r>
            <a:r>
              <a:rPr>
                <a:solidFill>
                  <a:srgbClr val="06287E"/>
                </a:solidFill>
                <a:latin typeface="Courier"/>
              </a:rPr>
              <a:t>n_distinct</a:t>
            </a:r>
            <a:r>
              <a:rPr>
                <a:latin typeface="Courier"/>
              </a:rPr>
              <a:t>(water_point_id),</a:t>
            </a:r>
            <a:br/>
            <a:r>
              <a:rPr>
                <a:latin typeface="Courier"/>
              </a:rPr>
              <a:t>            </a:t>
            </a:r>
            <a:r>
              <a:rPr>
                <a:solidFill>
                  <a:srgbClr val="7D9029"/>
                </a:solidFill>
                <a:latin typeface="Courier"/>
              </a:rPr>
              <a:t>.by =</a:t>
            </a:r>
            <a:r>
              <a:rPr>
                <a:latin typeface="Courier"/>
              </a:rPr>
              <a:t> district)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due =</a:t>
            </a:r>
            <a:r>
              <a:rPr>
                <a:latin typeface="Courier"/>
              </a:rPr>
              <a:t> pts </a:t>
            </a:r>
            <a:r>
              <a:rPr>
                <a:solidFill>
                  <a:srgbClr val="4070A0"/>
                </a:solidFill>
                <a:latin typeface="Courier"/>
              </a:rPr>
              <a:t>*</a:t>
            </a:r>
            <a:r>
              <a:rPr>
                <a:latin typeface="Courier"/>
              </a:rPr>
              <a:t> </a:t>
            </a:r>
            <a:r>
              <a:rPr>
                <a:solidFill>
                  <a:srgbClr val="40A070"/>
                </a:solidFill>
                <a:latin typeface="Courier"/>
              </a:rPr>
              <a:t>12</a:t>
            </a:r>
            <a:r>
              <a:rPr>
                <a:latin typeface="Courier"/>
              </a:rPr>
              <a:t>, </a:t>
            </a:r>
            <a:r>
              <a:rPr>
                <a:solidFill>
                  <a:srgbClr val="7D9029"/>
                </a:solidFill>
                <a:latin typeface="Courier"/>
              </a:rPr>
              <a:t>observed =</a:t>
            </a:r>
            <a:r>
              <a:rPr>
                <a:latin typeface="Courier"/>
              </a:rPr>
              <a:t> ok </a:t>
            </a:r>
            <a:r>
              <a:rPr>
                <a:solidFill>
                  <a:srgbClr val="4070A0"/>
                </a:solidFill>
                <a:latin typeface="Courier"/>
              </a:rPr>
              <a:t>/</a:t>
            </a:r>
            <a:r>
              <a:rPr>
                <a:latin typeface="Courier"/>
              </a:rPr>
              <a:t> made, </a:t>
            </a:r>
            <a:r>
              <a:rPr>
                <a:solidFill>
                  <a:srgbClr val="7D9029"/>
                </a:solidFill>
                <a:latin typeface="Courier"/>
              </a:rPr>
              <a:t>lower =</a:t>
            </a:r>
            <a:r>
              <a:rPr>
                <a:latin typeface="Courier"/>
              </a:rPr>
              <a:t> ok </a:t>
            </a:r>
            <a:r>
              <a:rPr>
                <a:solidFill>
                  <a:srgbClr val="4070A0"/>
                </a:solidFill>
                <a:latin typeface="Courier"/>
              </a:rPr>
              <a:t>/</a:t>
            </a:r>
            <a:r>
              <a:rPr>
                <a:latin typeface="Courier"/>
              </a:rPr>
              <a:t> due)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Bound the answer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District</a:t>
                      </a:r>
                    </a:p>
                  </a:txBody>
                  <a:tcPr/>
                </a:tc>
                <a:tc>
                  <a:txBody>
                    <a:bodyPr/>
                    <a:lstStyle/>
                    <a:p>
                      <a:pPr lvl="0" indent="0" marL="0">
                        <a:buNone/>
                      </a:pPr>
                      <a:r>
                        <a:rPr/>
                        <a:t>Observed</a:t>
                      </a:r>
                    </a:p>
                  </a:txBody>
                  <a:tcPr/>
                </a:tc>
                <a:tc>
                  <a:txBody>
                    <a:bodyPr/>
                    <a:lstStyle/>
                    <a:p>
                      <a:pPr lvl="0" indent="0" marL="0">
                        <a:buNone/>
                      </a:pPr>
                      <a:r>
                        <a:rPr/>
                        <a:t>Lower bound</a:t>
                      </a:r>
                    </a:p>
                  </a:txBody>
                  <a:tcPr/>
                </a:tc>
                <a:tc>
                  <a:txBody>
                    <a:bodyPr/>
                    <a:lstStyle/>
                    <a:p>
                      <a:pPr lvl="0" indent="0" marL="0">
                        <a:buNone/>
                      </a:pPr>
                      <a:r>
                        <a:rPr/>
                        <a:t>Band</a:t>
                      </a:r>
                    </a:p>
                  </a:txBody>
                  <a:tcPr/>
                </a:tc>
              </a:tr>
              <a:tr h="0">
                <a:tc>
                  <a:txBody>
                    <a:bodyPr/>
                    <a:lstStyle/>
                    <a:p>
                      <a:pPr lvl="0" indent="0" marL="0">
                        <a:buNone/>
                      </a:pPr>
                      <a:r>
                        <a:rPr b="1"/>
                        <a:t>Nord-Ouest</a:t>
                      </a:r>
                    </a:p>
                  </a:txBody>
                </a:tc>
                <a:tc>
                  <a:txBody>
                    <a:bodyPr/>
                    <a:lstStyle/>
                    <a:p>
                      <a:pPr lvl="0" indent="0" marL="0">
                        <a:buNone/>
                      </a:pPr>
                      <a:r>
                        <a:rPr b="1"/>
                        <a:t>76.4%</a:t>
                      </a:r>
                    </a:p>
                  </a:txBody>
                </a:tc>
                <a:tc>
                  <a:txBody>
                    <a:bodyPr/>
                    <a:lstStyle/>
                    <a:p>
                      <a:pPr lvl="0" indent="0" marL="0">
                        <a:buNone/>
                      </a:pPr>
                      <a:r>
                        <a:rPr/>
                        <a:t>63.2%</a:t>
                      </a:r>
                    </a:p>
                  </a:txBody>
                </a:tc>
                <a:tc>
                  <a:txBody>
                    <a:bodyPr/>
                    <a:lstStyle/>
                    <a:p>
                      <a:pPr lvl="0" indent="0" marL="0">
                        <a:buNone/>
                      </a:pPr>
                      <a:r>
                        <a:rPr b="1"/>
                        <a:t>13.2</a:t>
                      </a:r>
                    </a:p>
                  </a:txBody>
                </a:tc>
              </a:tr>
              <a:tr h="0">
                <a:tc>
                  <a:txBody>
                    <a:bodyPr/>
                    <a:lstStyle/>
                    <a:p>
                      <a:pPr lvl="0" indent="0" marL="0">
                        <a:buNone/>
                      </a:pPr>
                      <a:r>
                        <a:rPr/>
                        <a:t>Centre</a:t>
                      </a:r>
                    </a:p>
                  </a:txBody>
                </a:tc>
                <a:tc>
                  <a:txBody>
                    <a:bodyPr/>
                    <a:lstStyle/>
                    <a:p>
                      <a:pPr lvl="0" indent="0" marL="0">
                        <a:buNone/>
                      </a:pPr>
                      <a:r>
                        <a:rPr/>
                        <a:t>75.7%</a:t>
                      </a:r>
                    </a:p>
                  </a:txBody>
                </a:tc>
                <a:tc>
                  <a:txBody>
                    <a:bodyPr/>
                    <a:lstStyle/>
                    <a:p>
                      <a:pPr lvl="0" indent="0" marL="0">
                        <a:buNone/>
                      </a:pPr>
                      <a:r>
                        <a:rPr/>
                        <a:t>70.5%</a:t>
                      </a:r>
                    </a:p>
                  </a:txBody>
                </a:tc>
                <a:tc>
                  <a:txBody>
                    <a:bodyPr/>
                    <a:lstStyle/>
                    <a:p>
                      <a:pPr lvl="0" indent="0" marL="0">
                        <a:buNone/>
                      </a:pPr>
                      <a:r>
                        <a:rPr/>
                        <a:t>5.3</a:t>
                      </a:r>
                    </a:p>
                  </a:txBody>
                </a:tc>
              </a:tr>
              <a:tr h="0">
                <a:tc>
                  <a:txBody>
                    <a:bodyPr/>
                    <a:lstStyle/>
                    <a:p>
                      <a:pPr lvl="0" indent="0" marL="0">
                        <a:buNone/>
                      </a:pPr>
                      <a:r>
                        <a:rPr/>
                        <a:t>Sud-Est</a:t>
                      </a:r>
                    </a:p>
                  </a:txBody>
                </a:tc>
                <a:tc>
                  <a:txBody>
                    <a:bodyPr/>
                    <a:lstStyle/>
                    <a:p>
                      <a:pPr lvl="0" indent="0" marL="0">
                        <a:buNone/>
                      </a:pPr>
                      <a:r>
                        <a:rPr/>
                        <a:t>71.4%</a:t>
                      </a:r>
                    </a:p>
                  </a:txBody>
                </a:tc>
                <a:tc>
                  <a:txBody>
                    <a:bodyPr/>
                    <a:lstStyle/>
                    <a:p>
                      <a:pPr lvl="0" indent="0" marL="0">
                        <a:buNone/>
                      </a:pPr>
                      <a:r>
                        <a:rPr/>
                        <a:t>68.8%</a:t>
                      </a:r>
                    </a:p>
                  </a:txBody>
                </a:tc>
                <a:tc>
                  <a:txBody>
                    <a:bodyPr/>
                    <a:lstStyle/>
                    <a:p>
                      <a:pPr lvl="0" indent="0" marL="0">
                        <a:buNone/>
                      </a:pPr>
                      <a:r>
                        <a:rPr/>
                        <a:t>2.6</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Bound the answer</a:t>
            </a:r>
          </a:p>
        </p:txBody>
      </p:sp>
      <p:sp>
        <p:nvSpPr>
          <p:cNvPr id="3" name="Content Placeholder 2"/>
          <p:cNvSpPr>
            <a:spLocks noGrp="1"/>
          </p:cNvSpPr>
          <p:nvPr>
            <p:ph idx="1"/>
          </p:nvPr>
        </p:nvSpPr>
        <p:spPr/>
        <p:txBody>
          <a:bodyPr/>
          <a:lstStyle/>
          <a:p>
            <a:pPr lvl="0"/>
            <a:r>
              <a:rPr/>
              <a:t>Nord-Ouest is the best district on the observed figure and the only one whose ranking is not safe — Its band overlaps…</a:t>
            </a:r>
          </a:p>
          <a:p>
            <a:pPr lvl="0"/>
            <a:r>
              <a:rPr/>
              <a:t>A number computed on 96% of its denominator and a number computed on 83% are not comparable, and nothing in the table says so unless you put it there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Is the missingness random? — In Python</a:t>
            </a:r>
          </a:p>
        </p:txBody>
      </p:sp>
      <p:sp>
        <p:nvSpPr>
          <p:cNvPr id="3" name="Content Placeholder 2"/>
          <p:cNvSpPr>
            <a:spLocks noGrp="1"/>
          </p:cNvSpPr>
          <p:nvPr>
            <p:ph idx="1"/>
          </p:nvPr>
        </p:nvSpPr>
        <p:spPr/>
        <p:txBody>
          <a:bodyPr/>
          <a:lstStyle/>
          <a:p>
            <a:pPr lvl="0" indent="0">
              <a:buNone/>
            </a:pPr>
            <a:r>
              <a:rPr>
                <a:latin typeface="Courier"/>
              </a:rPr>
              <a:t>observed </a:t>
            </a:r>
            <a:r>
              <a:rPr>
                <a:solidFill>
                  <a:srgbClr val="666666"/>
                </a:solidFill>
                <a:latin typeface="Courier"/>
              </a:rPr>
              <a:t>=</a:t>
            </a:r>
            <a:r>
              <a:rPr>
                <a:latin typeface="Courier"/>
              </a:rPr>
              <a:t> points.pivot_table(</a:t>
            </a:r>
            <a:br/>
            <a:r>
              <a:rPr>
                <a:latin typeface="Courier"/>
              </a:rPr>
              <a:t>    index</a:t>
            </a:r>
            <a:r>
              <a:rPr>
                <a:solidFill>
                  <a:srgbClr val="666666"/>
                </a:solidFill>
                <a:latin typeface="Courier"/>
              </a:rPr>
              <a:t>=</a:t>
            </a:r>
            <a:r>
              <a:rPr>
                <a:solidFill>
                  <a:srgbClr val="4070A0"/>
                </a:solidFill>
                <a:latin typeface="Courier"/>
              </a:rPr>
              <a:t>"water_point_id"</a:t>
            </a:r>
            <a:r>
              <a:rPr>
                <a:latin typeface="Courier"/>
              </a:rPr>
              <a:t>, columns</a:t>
            </a:r>
            <a:r>
              <a:rPr>
                <a:solidFill>
                  <a:srgbClr val="666666"/>
                </a:solidFill>
                <a:latin typeface="Courier"/>
              </a:rPr>
              <a:t>=</a:t>
            </a:r>
            <a:r>
              <a:rPr>
                <a:solidFill>
                  <a:srgbClr val="4070A0"/>
                </a:solidFill>
                <a:latin typeface="Courier"/>
              </a:rPr>
              <a:t>"round"</a:t>
            </a:r>
            <a:r>
              <a:rPr>
                <a:latin typeface="Courier"/>
              </a:rPr>
              <a:t>, values</a:t>
            </a:r>
            <a:r>
              <a:rPr>
                <a:solidFill>
                  <a:srgbClr val="666666"/>
                </a:solidFill>
                <a:latin typeface="Courier"/>
              </a:rPr>
              <a:t>=</a:t>
            </a:r>
            <a:r>
              <a:rPr>
                <a:solidFill>
                  <a:srgbClr val="4070A0"/>
                </a:solidFill>
                <a:latin typeface="Courier"/>
              </a:rPr>
              <a:t>"functional_status"</a:t>
            </a:r>
            <a:r>
              <a:rPr>
                <a:latin typeface="Courier"/>
              </a:rPr>
              <a:t>,</a:t>
            </a:r>
            <a:br/>
            <a:r>
              <a:rPr>
                <a:latin typeface="Courier"/>
              </a:rPr>
              <a:t>    aggfunc</a:t>
            </a:r>
            <a:r>
              <a:rPr>
                <a:solidFill>
                  <a:srgbClr val="666666"/>
                </a:solidFill>
                <a:latin typeface="Courier"/>
              </a:rPr>
              <a:t>=</a:t>
            </a:r>
            <a:r>
              <a:rPr>
                <a:solidFill>
                  <a:srgbClr val="4070A0"/>
                </a:solidFill>
                <a:latin typeface="Courier"/>
              </a:rPr>
              <a:t>"first"</a:t>
            </a:r>
            <a:r>
              <a:rPr>
                <a:latin typeface="Courier"/>
              </a:rPr>
              <a:t>,</a:t>
            </a:r>
            <a:br/>
            <a:r>
              <a:rPr>
                <a:latin typeface="Courier"/>
              </a:rPr>
              <a:t>)</a:t>
            </a:r>
            <a:br/>
            <a:r>
              <a:rPr>
                <a:latin typeface="Courier"/>
              </a:rPr>
              <a:t>followed_by_gap </a:t>
            </a:r>
            <a:r>
              <a:rPr>
                <a:solidFill>
                  <a:srgbClr val="666666"/>
                </a:solidFill>
                <a:latin typeface="Courier"/>
              </a:rPr>
              <a:t>=</a:t>
            </a:r>
            <a:r>
              <a:rPr>
                <a:latin typeface="Courier"/>
              </a:rPr>
              <a:t> []</a:t>
            </a:r>
            <a:br/>
            <a:r>
              <a:rPr b="1">
                <a:solidFill>
                  <a:srgbClr val="007020"/>
                </a:solidFill>
                <a:latin typeface="Courier"/>
              </a:rPr>
              <a:t>for</a:t>
            </a:r>
            <a:r>
              <a:rPr>
                <a:latin typeface="Courier"/>
              </a:rPr>
              <a:t> point, row </a:t>
            </a:r>
            <a:r>
              <a:rPr b="1">
                <a:solidFill>
                  <a:srgbClr val="007020"/>
                </a:solidFill>
                <a:latin typeface="Courier"/>
              </a:rPr>
              <a:t>in</a:t>
            </a:r>
            <a:r>
              <a:rPr>
                <a:latin typeface="Courier"/>
              </a:rPr>
              <a:t> observed.iterrows():</a:t>
            </a:r>
            <a:br/>
            <a:r>
              <a:rPr>
                <a:latin typeface="Courier"/>
              </a:rPr>
              <a:t>    </a:t>
            </a:r>
            <a:r>
              <a:rPr b="1">
                <a:solidFill>
                  <a:srgbClr val="007020"/>
                </a:solidFill>
                <a:latin typeface="Courier"/>
              </a:rPr>
              <a:t>for</a:t>
            </a:r>
            <a:r>
              <a:rPr>
                <a:latin typeface="Courier"/>
              </a:rPr>
              <a:t> r </a:t>
            </a:r>
            <a:r>
              <a:rPr b="1">
                <a:solidFill>
                  <a:srgbClr val="007020"/>
                </a:solidFill>
                <a:latin typeface="Courier"/>
              </a:rPr>
              <a:t>in</a:t>
            </a:r>
            <a:r>
              <a:rPr>
                <a:latin typeface="Courier"/>
              </a:rPr>
              <a:t> </a:t>
            </a:r>
            <a:r>
              <a:rPr>
                <a:solidFill>
                  <a:srgbClr val="008000"/>
                </a:solidFill>
                <a:latin typeface="Courier"/>
              </a:rPr>
              <a:t>range</a:t>
            </a:r>
            <a:r>
              <a:rPr>
                <a:latin typeface="Courier"/>
              </a:rPr>
              <a:t>(</a:t>
            </a:r>
            <a:r>
              <a:rPr>
                <a:solidFill>
                  <a:srgbClr val="40A070"/>
                </a:solidFill>
                <a:latin typeface="Courier"/>
              </a:rPr>
              <a:t>1</a:t>
            </a:r>
            <a:r>
              <a:rPr>
                <a:latin typeface="Courier"/>
              </a:rPr>
              <a:t>, </a:t>
            </a:r>
            <a:r>
              <a:rPr>
                <a:solidFill>
                  <a:srgbClr val="40A070"/>
                </a:solidFill>
                <a:latin typeface="Courier"/>
              </a:rPr>
              <a:t>12</a:t>
            </a:r>
            <a:r>
              <a:rPr>
                <a:latin typeface="Courier"/>
              </a:rPr>
              <a:t>):</a:t>
            </a:r>
            <a:br/>
            <a:r>
              <a:rPr>
                <a:latin typeface="Courier"/>
              </a:rPr>
              <a:t>        </a:t>
            </a:r>
            <a:r>
              <a:rPr b="1">
                <a:solidFill>
                  <a:srgbClr val="007020"/>
                </a:solidFill>
                <a:latin typeface="Courier"/>
              </a:rPr>
              <a:t>if</a:t>
            </a:r>
            <a:r>
              <a:rPr>
                <a:latin typeface="Courier"/>
              </a:rPr>
              <a:t> pd.isna(row.get(r)):</a:t>
            </a:r>
            <a:br/>
            <a:r>
              <a:rPr>
                <a:latin typeface="Courier"/>
              </a:rPr>
              <a:t>            </a:t>
            </a:r>
            <a:r>
              <a:rPr b="1">
                <a:solidFill>
                  <a:srgbClr val="007020"/>
                </a:solidFill>
                <a:latin typeface="Courier"/>
              </a:rPr>
              <a:t>continue</a:t>
            </a:r>
            <a:br/>
            <a:r>
              <a:rPr>
                <a:latin typeface="Courier"/>
              </a:rPr>
              <a:t>        broken </a:t>
            </a:r>
            <a:r>
              <a:rPr>
                <a:solidFill>
                  <a:srgbClr val="666666"/>
                </a:solidFill>
                <a:latin typeface="Courier"/>
              </a:rPr>
              <a:t>=</a:t>
            </a:r>
            <a:r>
              <a:rPr>
                <a:latin typeface="Courier"/>
              </a:rPr>
              <a:t> row[r] </a:t>
            </a:r>
            <a:r>
              <a:rPr b="1">
                <a:solidFill>
                  <a:srgbClr val="007020"/>
                </a:solidFill>
                <a:latin typeface="Courier"/>
              </a:rPr>
              <a:t>not</a:t>
            </a:r>
            <a:r>
              <a:rPr>
                <a:latin typeface="Courier"/>
              </a:rPr>
              <a:t> </a:t>
            </a:r>
            <a:r>
              <a:rPr b="1">
                <a:solidFill>
                  <a:srgbClr val="007020"/>
                </a:solidFill>
                <a:latin typeface="Courier"/>
              </a:rPr>
              <a:t>in</a:t>
            </a:r>
            <a:r>
              <a:rPr>
                <a:latin typeface="Courier"/>
              </a:rPr>
              <a:t> WORKING</a:t>
            </a:r>
            <a:br/>
            <a:r>
              <a:rPr>
                <a:latin typeface="Courier"/>
              </a:rPr>
              <a:t>        followed_by_gap.append((pd.isna(row.get(r </a:t>
            </a:r>
            <a:r>
              <a:rPr>
                <a:solidFill>
                  <a:srgbClr val="666666"/>
                </a:solidFill>
                <a:latin typeface="Courier"/>
              </a:rPr>
              <a:t>+</a:t>
            </a:r>
            <a:r>
              <a:rPr>
                <a:latin typeface="Courier"/>
              </a:rPr>
              <a:t> </a:t>
            </a:r>
            <a:r>
              <a:rPr>
                <a:solidFill>
                  <a:srgbClr val="40A070"/>
                </a:solidFill>
                <a:latin typeface="Courier"/>
              </a:rPr>
              <a:t>1</a:t>
            </a:r>
            <a:r>
              <a:rPr>
                <a:latin typeface="Courier"/>
              </a:rPr>
              <a:t>)), broken))</a:t>
            </a:r>
            <a:br/>
            <a:br/>
            <a:r>
              <a:rPr>
                <a:latin typeface="Courier"/>
              </a:rPr>
              <a:t>check </a:t>
            </a:r>
            <a:r>
              <a:rPr>
                <a:solidFill>
                  <a:srgbClr val="666666"/>
                </a:solidFill>
                <a:latin typeface="Courier"/>
              </a:rPr>
              <a:t>=</a:t>
            </a:r>
            <a:r>
              <a:rPr>
                <a:latin typeface="Courier"/>
              </a:rPr>
              <a:t> pd.DataFrame(followed_by_gap, columns</a:t>
            </a:r>
            <a:r>
              <a:rPr>
                <a:solidFill>
                  <a:srgbClr val="666666"/>
                </a:solidFill>
                <a:latin typeface="Courier"/>
              </a:rPr>
              <a:t>=</a:t>
            </a:r>
            <a:r>
              <a:rPr>
                <a:latin typeface="Courier"/>
              </a:rPr>
              <a:t>[</a:t>
            </a:r>
            <a:r>
              <a:rPr>
                <a:solidFill>
                  <a:srgbClr val="4070A0"/>
                </a:solidFill>
                <a:latin typeface="Courier"/>
              </a:rPr>
              <a:t>"gap_next"</a:t>
            </a:r>
            <a:r>
              <a:rPr>
                <a:latin typeface="Courier"/>
              </a:rPr>
              <a:t>, </a:t>
            </a:r>
            <a:r>
              <a:rPr>
                <a:solidFill>
                  <a:srgbClr val="4070A0"/>
                </a:solidFill>
                <a:latin typeface="Courier"/>
              </a:rPr>
              <a:t>"broken"</a:t>
            </a:r>
            <a:r>
              <a:rPr>
                <a:latin typeface="Courier"/>
              </a:rPr>
              <a:t>])</a:t>
            </a:r>
            <a:br/>
            <a:r>
              <a:rPr>
                <a:solidFill>
                  <a:srgbClr val="008000"/>
                </a:solidFill>
                <a:latin typeface="Courier"/>
              </a:rPr>
              <a:t>print</a:t>
            </a:r>
            <a:r>
              <a:rPr>
                <a:latin typeface="Courier"/>
              </a:rPr>
              <a:t>(check.groupby(</a:t>
            </a:r>
            <a:r>
              <a:rPr>
                <a:solidFill>
                  <a:srgbClr val="4070A0"/>
                </a:solidFill>
                <a:latin typeface="Courier"/>
              </a:rPr>
              <a:t>"gap_next"</a:t>
            </a:r>
            <a:r>
              <a:rPr>
                <a:latin typeface="Courier"/>
              </a:rPr>
              <a:t>)[</a:t>
            </a:r>
            <a:r>
              <a:rPr>
                <a:solidFill>
                  <a:srgbClr val="4070A0"/>
                </a:solidFill>
                <a:latin typeface="Courier"/>
              </a:rPr>
              <a:t>"broken"</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Is the missingness random?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shape: was the point broken at the visit immediately before a missed round?</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Is the missingness random?</a:t>
            </a:r>
          </a:p>
        </p:txBody>
      </p:sp>
      <p:sp>
        <p:nvSpPr>
          <p:cNvPr id="3" name="Content Placeholder 2"/>
          <p:cNvSpPr>
            <a:spLocks noGrp="1"/>
          </p:cNvSpPr>
          <p:nvPr>
            <p:ph idx="1"/>
          </p:nvPr>
        </p:nvSpPr>
        <p:spPr/>
        <p:txBody>
          <a:bodyPr/>
          <a:lstStyle/>
          <a:p>
            <a:pPr lvl="0"/>
            <a:r>
              <a:rPr/>
              <a:t>26.7% of visits that were followed by a missed round found a broken point, against 24.7% of visits that were followed…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not to do</a:t>
            </a:r>
          </a:p>
        </p:txBody>
      </p:sp>
      <p:sp>
        <p:nvSpPr>
          <p:cNvPr id="3" name="Content Placeholder 2"/>
          <p:cNvSpPr>
            <a:spLocks noGrp="1"/>
          </p:cNvSpPr>
          <p:nvPr>
            <p:ph idx="1"/>
          </p:nvPr>
        </p:nvSpPr>
        <p:spPr/>
        <p:txBody>
          <a:bodyPr/>
          <a:lstStyle/>
          <a:p>
            <a:pPr lvl="0"/>
            <a:r>
              <a:rPr/>
              <a:t>Carry the last observation forward — Fill each missing round with the point’s previous status</a:t>
            </a:r>
          </a:p>
          <a:p>
            <a:pPr lvl="0"/>
            <a:r>
              <a:rPr/>
              <a:t>Impute from the district mean — Assumes the missed points are like the visited ones in the same district, which is the…</a:t>
            </a:r>
          </a:p>
          <a:p>
            <a:pPr lvl="0"/>
            <a:r>
              <a:rPr/>
              <a:t>Drop the district — Removes the worst-covered district from the report, which is nearly always also the hardest to…</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not to do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"Reported: 76.4% (observed), 63.2% to 76.4% (bounds), coverage 82.7%"</a:t>
            </a:r>
            <a:r>
              <a:rPr>
                <a:latin typeface="Courier"/>
              </a:rPr>
              <a:t>)</a:t>
            </a:r>
            <a:br/>
            <a:r>
              <a:rPr>
                <a:solidFill>
                  <a:srgbClr val="008000"/>
                </a:solidFill>
                <a:latin typeface="Courier"/>
              </a:rPr>
              <a:t>print</a:t>
            </a:r>
            <a:r>
              <a:rPr>
                <a:latin typeface="Courier"/>
              </a:rPr>
              <a:t>(</a:t>
            </a:r>
            <a:r>
              <a:rPr>
                <a:solidFill>
                  <a:srgbClr val="4070A0"/>
                </a:solidFill>
                <a:latin typeface="Courier"/>
              </a:rPr>
              <a:t>"Not reported: a single imputed number that hides which of these it is"</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not to do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band and the coverage are the finding. Neither is a caveat.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coverage beside every rate — Example</a:t>
            </a:r>
          </a:p>
        </p:txBody>
      </p:sp>
      <p:sp>
        <p:nvSpPr>
          <p:cNvPr id="3" name="Content Placeholder 2"/>
          <p:cNvSpPr>
            <a:spLocks noGrp="1"/>
          </p:cNvSpPr>
          <p:nvPr>
            <p:ph idx="1"/>
          </p:nvPr>
        </p:nvSpPr>
        <p:spPr/>
        <p:txBody>
          <a:bodyPr/>
          <a:lstStyle/>
          <a:p>
            <a:pPr lvl="0" indent="0">
              <a:buNone/>
            </a:pPr>
            <a:r>
              <a:rPr>
                <a:latin typeface="Courier"/>
              </a:rPr>
              <a:t>Water point functionality by district, 2024
  District      Functionality   Coverage   Range if unvisited were broken
  Sud-Est          71.4%          96.3%    68.8 - 71.4
  Centre           75.7%          93.0%    70.5 - 75.7
  Nord-Ouest       76.4%          82.7%    63.2 - 76.4
  275 of 2,904 scheduled visits were not made, concentrated in Nord-Ouest
  during June to September when roads are impassable. Districts are not
  ranked here: Nord-Ouest's range overlaps both others.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now have every WASH number this course can produce and a set of caveats attached to each.</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https://data-analysis.cassion.dev/courses/wash-analysis/wash-07-the-round-nobody-drove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round nobody drove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2,629 visits were made of 2,904 due. Nord-Ouest reads best of the three districts at 76.4% and its answer is uncertain by thirteen points, against two and a half for the district that visited nearly everything.</vt:lpwstr>
  </property>
</Properties>
</file>