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notesMaster" Target="notesMasters/notesMaster1.xml" /><Relationship Id="rId22" Type="http://schemas.openxmlformats.org/officeDocument/2006/relationships/viewProps" Target="viewProps.xml" /><Relationship Id="rId21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4" Type="http://schemas.openxmlformats.org/officeDocument/2006/relationships/tableStyles" Target="tableStyles.xml" /><Relationship Id="rId23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13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4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9.xml.rels><?xml version="1.0" encoding="UTF-8"?><Relationships xmlns="http://schemas.openxmlformats.org/package/2006/relationships"><Relationship Id="rId2" Type="http://schemas.openxmlformats.org/officeDocument/2006/relationships/slide" Target="../slides/slide17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Everything this course computed, on one page, with the table that says which figures may be compared with which. Six different denominators across eleven indicators, and no layout will warn a reader about that on its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course has produced eleven indicators. They come from two files, and they run on six different denominators.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4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Six denominators, and only the first six rows share one. Every horizontal comparison across a boundary in that table needs a sentence, and every one made without a sentence will be made wrongly.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5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Write it as data, not as prose. A denominator table generated by the same script that computed the numbers cannot drift from them; a paragraph describing the denominators can and will.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8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Group by denominator, not by theme. The block headings above are denominators wearing topic names. A reader who takes one number from each block has taken four numbers with four bases, and the blank line between blocks is what tells them so. Put n in the heading, not the footnote. A footnote is read after the comparison has already been made. State what is not computable. Safely managed drinking water, queue time and distance are all absent, and each is something a reader will assume is in a WASH report. An absent indicator that is not named reads as an indicator at zero or as an oversight. Put the non-comparability in its own block at the end. Not as a caveat under each number, where it becomes noise, and not in a methods annex, where it is not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13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 report that only classifies is an assessment. A report that also says what to do is a deliverable, and the WASH figures divide cleanly by the decision they inform.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14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last row is the one most reports omit and the one most likely to change next year’s numbers. A monitoring system that cannot reach a district in the rains produces a report that cannot describe it, and fixing that is cheaper than any of the others on the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Named plainly, because a WASH analyst will be asked for all of them. A report that names its gaps is more credible than one that appears complete, and a gap named is the first line of the next terms of reference.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Module 4 continues in other sectors — food security and the IPC, protection case management, education attendance — and each brings the same three questions in new vocabulary. You have now met them three times: what did I count, over what, and what should change because of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17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9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wash-analysis/wash-08-the-wash-report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Eleven numbers and six denominators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Everything this course computed, on one page, with the table that says which figures may be compared with which. Six different denominators across eleven indicators, and no layout will warn a reader about that on its own.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8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Count the denominators before writing anything</a:t>
            </a:r>
          </a:p>
          <a:p>
            <a:pPr lvl="0"/>
            <a:r>
              <a:rPr/>
              <a:t>The report</a:t>
            </a:r>
          </a:p>
          <a:p>
            <a:pPr lvl="0"/>
            <a:r>
              <a:rPr/>
              <a:t>Four rules the layout has to obey</a:t>
            </a:r>
          </a:p>
          <a:p>
            <a:pPr lvl="0"/>
            <a:r>
              <a:rPr/>
              <a:t>What each number is for</a:t>
            </a:r>
          </a:p>
          <a:p>
            <a:pPr lvl="0"/>
            <a:r>
              <a:rPr/>
              <a:t>What this course did not cover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Count the denominators before writing anything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Indicator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Denominator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At least basic drinking water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All households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2,403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At least basic sanitation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All households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2,403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Basic hygiene service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All households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2,403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Open defecation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All households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2,403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Below 15 L/person/day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All households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2,403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Round trip over 30 minutes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All households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2,403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E. coli risk class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Households tested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802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Chlorine at the household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Households tested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961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…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Count the denominators before writing anything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Six denominators, and only the first six rows share one — Every horizontal comparison across a boundary in that table…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Count the denominators before writing anything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denominators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pd.DataFrame({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"indicator"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70A0"/>
                </a:solidFill>
                <a:latin typeface="Courier"/>
              </a:rPr>
              <a:t>"basic water"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"basic sanitation"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"basic hygiene"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</a:t>
            </a:r>
            <a:r>
              <a:rPr>
                <a:solidFill>
                  <a:srgbClr val="4070A0"/>
                </a:solidFill>
                <a:latin typeface="Courier"/>
              </a:rPr>
              <a:t>"E. coli safe"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"point functionality"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"reliable points"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"denominator"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70A0"/>
                </a:solidFill>
                <a:latin typeface="Courier"/>
              </a:rPr>
              <a:t>"households"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"households"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"households"</a:t>
            </a:r>
            <a:r>
              <a:rPr>
                <a:latin typeface="Courier"/>
              </a:rPr>
              <a:t>,</a:t>
            </a:r>
            <a:br/>
            <a:r>
              <a:rPr>
                <a:latin typeface="Courier"/>
              </a:rPr>
              <a:t>                    </a:t>
            </a:r>
            <a:r>
              <a:rPr>
                <a:solidFill>
                  <a:srgbClr val="4070A0"/>
                </a:solidFill>
                <a:latin typeface="Courier"/>
              </a:rPr>
              <a:t>"households tested"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"visits made"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"water points"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: [</a:t>
            </a:r>
            <a:r>
              <a:rPr>
                <a:solidFill>
                  <a:srgbClr val="40A070"/>
                </a:solidFill>
                <a:latin typeface="Courier"/>
              </a:rPr>
              <a:t>2403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2403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2403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802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2629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A070"/>
                </a:solidFill>
                <a:latin typeface="Courier"/>
              </a:rPr>
              <a:t>242</a:t>
            </a:r>
            <a:r>
              <a:rPr>
                <a:latin typeface="Courier"/>
              </a:rPr>
              <a:t>],</a:t>
            </a:r>
            <a:br/>
            <a:r>
              <a:rPr>
                <a:latin typeface="Courier"/>
              </a:rPr>
              <a:t>})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(denominators)</a:t>
            </a:r>
          </a:p>
        </p:txBody>
      </p:sp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Count the denominators before writing anything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i="1">
                <a:solidFill>
                  <a:srgbClr val="60A0B0"/>
                </a:solidFill>
                <a:latin typeface="Courier"/>
              </a:rPr>
              <a:t># Build this table first, in code, and print it above the results.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Count the denominators before writing anything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Write it as data, not as prose — A denominator table generated by the same script that computed the numbers cannot…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report — Example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WASH situation, three districts, 2024
ACCESS                                          n = 2,403 households
  At least basic drinking water     56.3%       (82.3% on an improved
                                                 source; 25.0 points sit on
                                                 limited service for
                                                 collection time alone)
  At least basic sanitation         43.2%       (62.0% have an improved
                                                 facility; 18.8 points are
                                                 shared)
  Basic hygiene service             34.1%       (67.8% have a facility;
                                                 soap observed at half)
  Open defecation                   13.3%
  Safely managed not computable: availability was not asked and quality was
  tested on a subsample.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report — Example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
QUANTITY AND TIME                               n = 2,403 households
  Median                            23.7 L/person/day
  Below Sphere minimum of 15 L      13.4%       323 households
  Round trip over 30 minutes        39.3%       944 households
  Queue time not separated from walking time. Distance not recorded.
WATER QUALITY                                   n = 802 tested (33.4%)
  Free from E. coli                 53.6%
  High risk (&gt;100 CFU/100 mL)        7.5%
  Improved sources                  61.1% safe  n = 625
  Unimproved and surface            27.1% safe  n = 177
  Tested subsample over-represents untreated water: 533 households reporting
  home treatment have no chlorine reading.
</a:t>
            </a:r>
          </a:p>
        </p:txBody>
      </p:sp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report — Example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WATER POINT FUNCTIONALITY                       242 points, 2,904 visits due
  Visits finding a working point    74.4%       2,629 visits made (90.5%)
  Points working at every visit     33.9%       82 of 242
  Population-weighted              83.3%       ~96,700 users
  Range if every missed visit found a failure: 67.4% - 74.4%
  Failure shapes: 82 never failed, 80 intermittent, 46 seasonal, 34 down at
  year end. Seasonality is confined to protected wells and springs.
  Median days down at the visit: 68 under community committees, 29 under
  private operators.
NOT COMPARABLE
  Water quality figures are on a tested subsample and do not share the access
  denominator. Functionality figures count visits, points and people and are
  three different quantities. Districts are not ranked: Nord-Ouest visited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report — Example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  82.7% of its due rounds against Sud-Est's 96.3%.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Four rules the layout has to obey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Group by denominator, not by theme — The block headings above are denominators wearing topic names</a:t>
            </a:r>
          </a:p>
          <a:p>
            <a:pPr lvl="0"/>
            <a:r>
              <a:rPr/>
              <a:t>Put n in the heading, not the footnote — A footnote is read after the comparison has already been made</a:t>
            </a:r>
          </a:p>
          <a:p>
            <a:pPr lvl="0"/>
            <a:r>
              <a:rPr/>
              <a:t>State what is not computable — Safely managed drinking water, queue time and distance are all absent, and each is…</a:t>
            </a:r>
          </a:p>
          <a:p>
            <a:pPr lvl="0"/>
            <a:r>
              <a:rPr/>
              <a:t>Put the non-comparability in its own block at the end — Not as a caveat under each number, where it becomes noise, and…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each number is for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Finding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Decision it informs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25 points on limited water for collection time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Where to site new points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18.8 points on shared sanitation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Whether the programme is building or subsidising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Soap at half the facilities that exist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Hygiene promotion against hardware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46 seasonal points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Dry-season alternative, not rehabilitation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34 down at year end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Spare parts and management, not new construction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68 days median downtime under committees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The maintenance model itself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Nord-Ouest at 82.7% coverage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The monitoring plan before the next report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each number is for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last row is the one most reports omit and the one most likely to change next year’s numbers — A monitoring system…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course did not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b="1"/>
              <a:t>Menstrual hygiene management</a:t>
            </a:r>
            <a:r>
              <a:rPr/>
              <a:t> needs questions this survey does not ask — private space, materials, disposal — and…</a:t>
            </a:r>
          </a:p>
          <a:p>
            <a:pPr lvl="0"/>
            <a:r>
              <a:rPr b="1"/>
              <a:t>School and healthcare facility WASH</a:t>
            </a:r>
            <a:r>
              <a:rPr/>
              <a:t> are separate instruments with their own ladders, and the household ladder does…</a:t>
            </a:r>
          </a:p>
          <a:p>
            <a:pPr lvl="0"/>
            <a:r>
              <a:rPr b="1"/>
              <a:t>Faecal sludge management</a:t>
            </a:r>
            <a:r>
              <a:rPr/>
              <a:t> is the second half of safely managed sanitation and needs a containment and emptying…</a:t>
            </a:r>
          </a:p>
          <a:p>
            <a:pPr lvl="0"/>
            <a:r>
              <a:rPr b="1"/>
              <a:t>Cost per beneficiary and tariff analysis</a:t>
            </a:r>
            <a:r>
              <a:rPr/>
              <a:t> need financial records; the </a:t>
            </a:r>
            <a:r>
              <a:rPr>
                <a:latin typeface="Courier"/>
              </a:rPr>
              <a:t>fee_collected</a:t>
            </a:r>
            <a:r>
              <a:rPr/>
              <a:t> field says whether a fee was…</a:t>
            </a:r>
          </a:p>
          <a:p>
            <a:pPr lvl="0"/>
            <a:r>
              <a:rPr/>
              <a:t>A report that names its gaps is more credible than one that appears complete — and a gap named is the first line of the…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Module 4 continues in other sectors — food security and the IPC, protection case management, education attendance — and each brings the same three questions in new vocabulary.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https://data-analysis.cassion.dev/courses/wash-analysis/wash-08-the-wash-report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Eleven numbers and six denominators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8 of 8</vt:lpwstr>
  </property>
  <property fmtid="{D5CDD505-2E9C-101B-9397-08002B2CF9AE}" pid="3" name="subtitle">
    <vt:lpwstr>Everything this course computed, on one page, with the table that says which figures may be compared with which. Six different denominators across eleven indicators, and no layout will warn a reader about that on its own.</vt:lpwstr>
  </property>
</Properties>
</file>