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que ce cours a calculé, sur une page, avec le tableau qui dit lesquels de ces chiffres peuvent être comparés entre eux. Six dénominateurs pour onze indicateurs, et aucune mise en page n’en avertira un lecteur d’elle-même.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a produit onze indicateurs. Ils viennent de deux fichiers et tournent sur six dénominateurs différents.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dénominateurs, et seules les six premières lignes en partagent un. Toute comparaison horizontale franchissant une frontière de ce tableau exige une phrase, et toute comparaison faite sans cette phrase sera faite de travers.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Écrivez-le comme une donnée, non comme de la prose. Un tableau de dénominateurs produit par le script qui a calculé les nombres ne peut pas s’en écarter ; un paragraphe qui décrit les dénominateurs le peut et le fera.</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Grouper par dénominateur, non par thème. Les intitulés de blocs ci-dessus sont des dénominateurs portant des noms de sujets. Un lecteur qui prend un nombre dans chaque bloc a pris quatre nombres à quatre bases, et c’est la ligne blanche entre les blocs qui le lui dit. Mettre le n dans l’intitulé, non en note. Une note se lit après que la comparaison a déjà été faite. Énoncer ce qui n’est pas calculable. L’eau gérée en toute sécurité, le temps d’attente et la distance sont tous absents, et chacun est une chose qu’un lecteur s’attend à trouver dans un rapport EAH. Un indicateur absent que l’on ne nomme pas se lit comme un indicateur à zéro ou comme un oubli. Placer la non-comparabilité dans son propre bloc à la fin. Non comme réserve sous chaque nombre, où elle devient du bruit, et non dans une annexe méthodologique, où elle n’est pas lue.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rapport qui ne fait que classer est une évaluation. Un rapport qui dit aussi quoi faire est un livrable, et les chiffres EAH se répartissent nettement selon la décision qu’ils éclairent.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que la plupart des rapports omettent et la plus susceptible de changer les chiffres de l’an prochain. Un système de suivi incapable d’atteindre un district pendant les pluies produit un rapport incapable de le décrire, et y remédier coûte moins cher que tout le reste de la liste.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Nommé clairement, car on demandera tout cela à un analyste EAH. Un rapport qui nomme ses lacunes est plus crédible qu’un rapport qui paraît complet, et une lacune nommée est la première ligne des prochains termes de référence.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4 se poursuit dans d’autres secteurs — sécurité alimentaire et IPC, gestion de cas en protection, assiduité scolaire — et chacun apporte les mêmes trois questions dans un vocabulaire nouveau. Vous les avez maintenant rencontrées trois fois : qu’ai-je compté, sur quoi, et que faut-il changer à cause de cela.</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8-the-wash-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Onze nombres et six dénominateurs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Tout ce que ce cours a calculé, sur une page, avec le tableau qui dit lesquels de ces chiffres peuvent être comparés entre eux. Six dénominateurs pour onze indicateurs, et aucune mise en page n’en avertira un lecteur d’elle-même.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Comptez les dénominateurs avant d’écrire quoi que ce soit</a:t>
            </a:r>
          </a:p>
          <a:p>
            <a:pPr lvl="0"/>
            <a:r>
              <a:rPr/>
              <a:t>Le rapport</a:t>
            </a:r>
          </a:p>
          <a:p>
            <a:pPr lvl="0"/>
            <a:r>
              <a:rPr/>
              <a:t>Quatre règles auxquelles la mise en page doit obéir</a:t>
            </a:r>
          </a:p>
          <a:p>
            <a:pPr lvl="0"/>
            <a:r>
              <a:rPr/>
              <a:t>À quoi sert chaque nombre</a:t>
            </a:r>
          </a:p>
          <a:p>
            <a:pPr lvl="0"/>
            <a:r>
              <a:rPr/>
              <a:t>Ce que ce cours n’a pas couvert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dénominateurs avant d’écrire quoi que ce soit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Indicateur</a:t>
                      </a:r>
                    </a:p>
                  </a:txBody>
                  <a:tcPr/>
                </a:tc>
                <a:tc>
                  <a:txBody>
                    <a:bodyPr/>
                    <a:lstStyle/>
                    <a:p>
                      <a:pPr lvl="0" indent="0" marL="0">
                        <a:buNone/>
                      </a:pPr>
                      <a:r>
                        <a:rPr/>
                        <a:t>Dénominateur</a:t>
                      </a:r>
                    </a:p>
                  </a:txBody>
                  <a:tcPr/>
                </a:tc>
                <a:tc>
                  <a:txBody>
                    <a:bodyPr/>
                    <a:lstStyle/>
                    <a:p>
                      <a:pPr lvl="0" indent="0" marL="0">
                        <a:buNone/>
                      </a:pPr>
                      <a:r>
                        <a:rPr/>
                        <a:t>n</a:t>
                      </a:r>
                    </a:p>
                  </a:txBody>
                  <a:tcPr/>
                </a:tc>
              </a:tr>
              <a:tr h="0">
                <a:tc>
                  <a:txBody>
                    <a:bodyPr/>
                    <a:lstStyle/>
                    <a:p>
                      <a:pPr lvl="0" indent="0" marL="0">
                        <a:buNone/>
                      </a:pPr>
                      <a:r>
                        <a:rPr/>
                        <a:t>Eau de boisson au moins élémentaire</a:t>
                      </a:r>
                    </a:p>
                  </a:txBody>
                </a:tc>
                <a:tc>
                  <a:txBody>
                    <a:bodyPr/>
                    <a:lstStyle/>
                    <a:p>
                      <a:pPr lvl="0" indent="0" marL="0">
                        <a:buNone/>
                      </a:pPr>
                      <a:r>
                        <a:rPr/>
                        <a:t>Tous les ménages</a:t>
                      </a:r>
                    </a:p>
                  </a:txBody>
                </a:tc>
                <a:tc>
                  <a:txBody>
                    <a:bodyPr/>
                    <a:lstStyle/>
                    <a:p>
                      <a:pPr lvl="0" indent="0" marL="0">
                        <a:buNone/>
                      </a:pPr>
                      <a:r>
                        <a:rPr/>
                        <a:t>2 403</a:t>
                      </a:r>
                    </a:p>
                  </a:txBody>
                </a:tc>
              </a:tr>
              <a:tr h="0">
                <a:tc>
                  <a:txBody>
                    <a:bodyPr/>
                    <a:lstStyle/>
                    <a:p>
                      <a:pPr lvl="0" indent="0" marL="0">
                        <a:buNone/>
                      </a:pPr>
                      <a:r>
                        <a:rPr/>
                        <a:t>Assainissement au moins élémentaire</a:t>
                      </a:r>
                    </a:p>
                  </a:txBody>
                </a:tc>
                <a:tc>
                  <a:txBody>
                    <a:bodyPr/>
                    <a:lstStyle/>
                    <a:p>
                      <a:pPr lvl="0" indent="0" marL="0">
                        <a:buNone/>
                      </a:pPr>
                      <a:r>
                        <a:rPr/>
                        <a:t>Tous les ménages</a:t>
                      </a:r>
                    </a:p>
                  </a:txBody>
                </a:tc>
                <a:tc>
                  <a:txBody>
                    <a:bodyPr/>
                    <a:lstStyle/>
                    <a:p>
                      <a:pPr lvl="0" indent="0" marL="0">
                        <a:buNone/>
                      </a:pPr>
                      <a:r>
                        <a:rPr/>
                        <a:t>2 403</a:t>
                      </a:r>
                    </a:p>
                  </a:txBody>
                </a:tc>
              </a:tr>
              <a:tr h="0">
                <a:tc>
                  <a:txBody>
                    <a:bodyPr/>
                    <a:lstStyle/>
                    <a:p>
                      <a:pPr lvl="0" indent="0" marL="0">
                        <a:buNone/>
                      </a:pPr>
                      <a:r>
                        <a:rPr/>
                        <a:t>Service d’hygiène élémentaire</a:t>
                      </a:r>
                    </a:p>
                  </a:txBody>
                </a:tc>
                <a:tc>
                  <a:txBody>
                    <a:bodyPr/>
                    <a:lstStyle/>
                    <a:p>
                      <a:pPr lvl="0" indent="0" marL="0">
                        <a:buNone/>
                      </a:pPr>
                      <a:r>
                        <a:rPr/>
                        <a:t>Tous les ménages</a:t>
                      </a:r>
                    </a:p>
                  </a:txBody>
                </a:tc>
                <a:tc>
                  <a:txBody>
                    <a:bodyPr/>
                    <a:lstStyle/>
                    <a:p>
                      <a:pPr lvl="0" indent="0" marL="0">
                        <a:buNone/>
                      </a:pPr>
                      <a:r>
                        <a:rPr/>
                        <a:t>2 403</a:t>
                      </a:r>
                    </a:p>
                  </a:txBody>
                </a:tc>
              </a:tr>
              <a:tr h="0">
                <a:tc>
                  <a:txBody>
                    <a:bodyPr/>
                    <a:lstStyle/>
                    <a:p>
                      <a:pPr lvl="0" indent="0" marL="0">
                        <a:buNone/>
                      </a:pPr>
                      <a:r>
                        <a:rPr/>
                        <a:t>Défécation à l’air libre</a:t>
                      </a:r>
                    </a:p>
                  </a:txBody>
                </a:tc>
                <a:tc>
                  <a:txBody>
                    <a:bodyPr/>
                    <a:lstStyle/>
                    <a:p>
                      <a:pPr lvl="0" indent="0" marL="0">
                        <a:buNone/>
                      </a:pPr>
                      <a:r>
                        <a:rPr/>
                        <a:t>Tous les ménages</a:t>
                      </a:r>
                    </a:p>
                  </a:txBody>
                </a:tc>
                <a:tc>
                  <a:txBody>
                    <a:bodyPr/>
                    <a:lstStyle/>
                    <a:p>
                      <a:pPr lvl="0" indent="0" marL="0">
                        <a:buNone/>
                      </a:pPr>
                      <a:r>
                        <a:rPr/>
                        <a:t>2 403</a:t>
                      </a:r>
                    </a:p>
                  </a:txBody>
                </a:tc>
              </a:tr>
              <a:tr h="0">
                <a:tc>
                  <a:txBody>
                    <a:bodyPr/>
                    <a:lstStyle/>
                    <a:p>
                      <a:pPr lvl="0" indent="0" marL="0">
                        <a:buNone/>
                      </a:pPr>
                      <a:r>
                        <a:rPr/>
                        <a:t>Moins de 15 L/personne/jour</a:t>
                      </a:r>
                    </a:p>
                  </a:txBody>
                </a:tc>
                <a:tc>
                  <a:txBody>
                    <a:bodyPr/>
                    <a:lstStyle/>
                    <a:p>
                      <a:pPr lvl="0" indent="0" marL="0">
                        <a:buNone/>
                      </a:pPr>
                      <a:r>
                        <a:rPr/>
                        <a:t>Tous les ménages</a:t>
                      </a:r>
                    </a:p>
                  </a:txBody>
                </a:tc>
                <a:tc>
                  <a:txBody>
                    <a:bodyPr/>
                    <a:lstStyle/>
                    <a:p>
                      <a:pPr lvl="0" indent="0" marL="0">
                        <a:buNone/>
                      </a:pPr>
                      <a:r>
                        <a:rPr/>
                        <a:t>2 403</a:t>
                      </a:r>
                    </a:p>
                  </a:txBody>
                </a:tc>
              </a:tr>
              <a:tr h="0">
                <a:tc>
                  <a:txBody>
                    <a:bodyPr/>
                    <a:lstStyle/>
                    <a:p>
                      <a:pPr lvl="0" indent="0" marL="0">
                        <a:buNone/>
                      </a:pPr>
                      <a:r>
                        <a:rPr/>
                        <a:t>Aller-retour de plus de 30 minutes</a:t>
                      </a:r>
                    </a:p>
                  </a:txBody>
                </a:tc>
                <a:tc>
                  <a:txBody>
                    <a:bodyPr/>
                    <a:lstStyle/>
                    <a:p>
                      <a:pPr lvl="0" indent="0" marL="0">
                        <a:buNone/>
                      </a:pPr>
                      <a:r>
                        <a:rPr/>
                        <a:t>Tous les ménages</a:t>
                      </a:r>
                    </a:p>
                  </a:txBody>
                </a:tc>
                <a:tc>
                  <a:txBody>
                    <a:bodyPr/>
                    <a:lstStyle/>
                    <a:p>
                      <a:pPr lvl="0" indent="0" marL="0">
                        <a:buNone/>
                      </a:pPr>
                      <a:r>
                        <a:rPr/>
                        <a:t>2 403</a:t>
                      </a:r>
                    </a:p>
                  </a:txBody>
                </a:tc>
              </a:tr>
              <a:tr h="0">
                <a:tc>
                  <a:txBody>
                    <a:bodyPr/>
                    <a:lstStyle/>
                    <a:p>
                      <a:pPr lvl="0" indent="0" marL="0">
                        <a:buNone/>
                      </a:pPr>
                      <a:r>
                        <a:rPr/>
                        <a:t>Classe de risque E. coli</a:t>
                      </a:r>
                    </a:p>
                  </a:txBody>
                </a:tc>
                <a:tc>
                  <a:txBody>
                    <a:bodyPr/>
                    <a:lstStyle/>
                    <a:p>
                      <a:pPr lvl="0" indent="0" marL="0">
                        <a:buNone/>
                      </a:pPr>
                      <a:r>
                        <a:rPr b="1"/>
                        <a:t>Ménages testés</a:t>
                      </a:r>
                    </a:p>
                  </a:txBody>
                </a:tc>
                <a:tc>
                  <a:txBody>
                    <a:bodyPr/>
                    <a:lstStyle/>
                    <a:p>
                      <a:pPr lvl="0" indent="0" marL="0">
                        <a:buNone/>
                      </a:pPr>
                      <a:r>
                        <a:rPr/>
                        <a:t>802</a:t>
                      </a:r>
                    </a:p>
                  </a:txBody>
                </a:tc>
              </a:tr>
              <a:tr h="0">
                <a:tc>
                  <a:txBody>
                    <a:bodyPr/>
                    <a:lstStyle/>
                    <a:p>
                      <a:pPr lvl="0" indent="0" marL="0">
                        <a:buNone/>
                      </a:pPr>
                      <a:r>
                        <a:rPr/>
                        <a:t>Chlore au ménage</a:t>
                      </a:r>
                    </a:p>
                  </a:txBody>
                </a:tc>
                <a:tc>
                  <a:txBody>
                    <a:bodyPr/>
                    <a:lstStyle/>
                    <a:p>
                      <a:pPr lvl="0" indent="0" marL="0">
                        <a:buNone/>
                      </a:pPr>
                      <a:r>
                        <a:rPr b="1"/>
                        <a:t>Ménages testés</a:t>
                      </a:r>
                    </a:p>
                  </a:txBody>
                </a:tc>
                <a:tc>
                  <a:txBody>
                    <a:bodyPr/>
                    <a:lstStyle/>
                    <a:p>
                      <a:pPr lvl="0" indent="0" marL="0">
                        <a:buNone/>
                      </a:pPr>
                      <a:r>
                        <a:rPr/>
                        <a:t>961</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dénominateurs avant d’écrire quoi que ce soit</a:t>
            </a:r>
          </a:p>
        </p:txBody>
      </p:sp>
      <p:sp>
        <p:nvSpPr>
          <p:cNvPr id="3" name="Content Placeholder 2"/>
          <p:cNvSpPr>
            <a:spLocks noGrp="1"/>
          </p:cNvSpPr>
          <p:nvPr>
            <p:ph idx="1"/>
          </p:nvPr>
        </p:nvSpPr>
        <p:spPr/>
        <p:txBody>
          <a:bodyPr/>
          <a:lstStyle/>
          <a:p>
            <a:pPr lvl="0"/>
            <a:r>
              <a:rPr/>
              <a:t>Six dénominateurs, et seules les six premières lignes en partagent un — Toute comparaison horizontale franchissant une…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dénominateurs avant d’écrire quoi que ce soit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denominators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"basic water"</a:t>
            </a:r>
            <a:r>
              <a:rPr>
                <a:latin typeface="Courier"/>
              </a:rPr>
              <a:t>, </a:t>
            </a:r>
            <a:r>
              <a:rPr>
                <a:solidFill>
                  <a:srgbClr val="4070A0"/>
                </a:solidFill>
                <a:latin typeface="Courier"/>
              </a:rPr>
              <a:t>"basic sanitation"</a:t>
            </a:r>
            <a:r>
              <a:rPr>
                <a:latin typeface="Courier"/>
              </a:rPr>
              <a:t>, </a:t>
            </a:r>
            <a:r>
              <a:rPr>
                <a:solidFill>
                  <a:srgbClr val="4070A0"/>
                </a:solidFill>
                <a:latin typeface="Courier"/>
              </a:rPr>
              <a:t>"basic hygiene"</a:t>
            </a:r>
            <a:r>
              <a:rPr>
                <a:latin typeface="Courier"/>
              </a:rPr>
              <a:t>,</a:t>
            </a:r>
            <a:br/>
            <a:r>
              <a:rPr>
                <a:latin typeface="Courier"/>
              </a:rPr>
              <a:t>                  </a:t>
            </a:r>
            <a:r>
              <a:rPr>
                <a:solidFill>
                  <a:srgbClr val="4070A0"/>
                </a:solidFill>
                <a:latin typeface="Courier"/>
              </a:rPr>
              <a:t>"E. coli safe"</a:t>
            </a:r>
            <a:r>
              <a:rPr>
                <a:latin typeface="Courier"/>
              </a:rPr>
              <a:t>, </a:t>
            </a:r>
            <a:r>
              <a:rPr>
                <a:solidFill>
                  <a:srgbClr val="4070A0"/>
                </a:solidFill>
                <a:latin typeface="Courier"/>
              </a:rPr>
              <a:t>"point functionality"</a:t>
            </a:r>
            <a:r>
              <a:rPr>
                <a:latin typeface="Courier"/>
              </a:rPr>
              <a:t>, </a:t>
            </a:r>
            <a:r>
              <a:rPr>
                <a:solidFill>
                  <a:srgbClr val="4070A0"/>
                </a:solidFill>
                <a:latin typeface="Courier"/>
              </a:rPr>
              <a:t>"reliable points"</a:t>
            </a:r>
            <a:r>
              <a:rPr>
                <a:latin typeface="Courier"/>
              </a:rPr>
              <a:t>],</a:t>
            </a:r>
            <a:br/>
            <a:r>
              <a:rPr>
                <a:latin typeface="Courier"/>
              </a:rPr>
              <a:t>    </a:t>
            </a:r>
            <a:r>
              <a:rPr>
                <a:solidFill>
                  <a:srgbClr val="4070A0"/>
                </a:solidFill>
                <a:latin typeface="Courier"/>
              </a:rPr>
              <a:t>"denominator"</a:t>
            </a:r>
            <a:r>
              <a:rPr>
                <a:latin typeface="Courier"/>
              </a:rPr>
              <a:t>: [</a:t>
            </a:r>
            <a:r>
              <a:rPr>
                <a:solidFill>
                  <a:srgbClr val="4070A0"/>
                </a:solidFill>
                <a:latin typeface="Courier"/>
              </a:rPr>
              <a:t>"households"</a:t>
            </a:r>
            <a:r>
              <a:rPr>
                <a:latin typeface="Courier"/>
              </a:rPr>
              <a:t>, </a:t>
            </a:r>
            <a:r>
              <a:rPr>
                <a:solidFill>
                  <a:srgbClr val="4070A0"/>
                </a:solidFill>
                <a:latin typeface="Courier"/>
              </a:rPr>
              <a:t>"households"</a:t>
            </a:r>
            <a:r>
              <a:rPr>
                <a:latin typeface="Courier"/>
              </a:rPr>
              <a:t>, </a:t>
            </a:r>
            <a:r>
              <a:rPr>
                <a:solidFill>
                  <a:srgbClr val="4070A0"/>
                </a:solidFill>
                <a:latin typeface="Courier"/>
              </a:rPr>
              <a:t>"households"</a:t>
            </a:r>
            <a:r>
              <a:rPr>
                <a:latin typeface="Courier"/>
              </a:rPr>
              <a:t>,</a:t>
            </a:r>
            <a:br/>
            <a:r>
              <a:rPr>
                <a:latin typeface="Courier"/>
              </a:rPr>
              <a:t>                    </a:t>
            </a:r>
            <a:r>
              <a:rPr>
                <a:solidFill>
                  <a:srgbClr val="4070A0"/>
                </a:solidFill>
                <a:latin typeface="Courier"/>
              </a:rPr>
              <a:t>"households tested"</a:t>
            </a:r>
            <a:r>
              <a:rPr>
                <a:latin typeface="Courier"/>
              </a:rPr>
              <a:t>, </a:t>
            </a:r>
            <a:r>
              <a:rPr>
                <a:solidFill>
                  <a:srgbClr val="4070A0"/>
                </a:solidFill>
                <a:latin typeface="Courier"/>
              </a:rPr>
              <a:t>"visits made"</a:t>
            </a:r>
            <a:r>
              <a:rPr>
                <a:latin typeface="Courier"/>
              </a:rPr>
              <a:t>, </a:t>
            </a:r>
            <a:r>
              <a:rPr>
                <a:solidFill>
                  <a:srgbClr val="4070A0"/>
                </a:solidFill>
                <a:latin typeface="Courier"/>
              </a:rPr>
              <a:t>"water points"</a:t>
            </a:r>
            <a:r>
              <a:rPr>
                <a:latin typeface="Courier"/>
              </a:rPr>
              <a:t>],</a:t>
            </a:r>
            <a:br/>
            <a:r>
              <a:rPr>
                <a:latin typeface="Courier"/>
              </a:rPr>
              <a:t>    </a:t>
            </a:r>
            <a:r>
              <a:rPr>
                <a:solidFill>
                  <a:srgbClr val="4070A0"/>
                </a:solidFill>
                <a:latin typeface="Courier"/>
              </a:rPr>
              <a:t>"n"</a:t>
            </a:r>
            <a:r>
              <a:rPr>
                <a:latin typeface="Courier"/>
              </a:rPr>
              <a:t>: [</a:t>
            </a:r>
            <a:r>
              <a:rPr>
                <a:solidFill>
                  <a:srgbClr val="40A070"/>
                </a:solidFill>
                <a:latin typeface="Courier"/>
              </a:rPr>
              <a:t>2403</a:t>
            </a:r>
            <a:r>
              <a:rPr>
                <a:latin typeface="Courier"/>
              </a:rPr>
              <a:t>, </a:t>
            </a:r>
            <a:r>
              <a:rPr>
                <a:solidFill>
                  <a:srgbClr val="40A070"/>
                </a:solidFill>
                <a:latin typeface="Courier"/>
              </a:rPr>
              <a:t>2403</a:t>
            </a:r>
            <a:r>
              <a:rPr>
                <a:latin typeface="Courier"/>
              </a:rPr>
              <a:t>, </a:t>
            </a:r>
            <a:r>
              <a:rPr>
                <a:solidFill>
                  <a:srgbClr val="40A070"/>
                </a:solidFill>
                <a:latin typeface="Courier"/>
              </a:rPr>
              <a:t>2403</a:t>
            </a:r>
            <a:r>
              <a:rPr>
                <a:latin typeface="Courier"/>
              </a:rPr>
              <a:t>, </a:t>
            </a:r>
            <a:r>
              <a:rPr>
                <a:solidFill>
                  <a:srgbClr val="40A070"/>
                </a:solidFill>
                <a:latin typeface="Courier"/>
              </a:rPr>
              <a:t>802</a:t>
            </a:r>
            <a:r>
              <a:rPr>
                <a:latin typeface="Courier"/>
              </a:rPr>
              <a:t>, </a:t>
            </a:r>
            <a:r>
              <a:rPr>
                <a:solidFill>
                  <a:srgbClr val="40A070"/>
                </a:solidFill>
                <a:latin typeface="Courier"/>
              </a:rPr>
              <a:t>2629</a:t>
            </a:r>
            <a:r>
              <a:rPr>
                <a:latin typeface="Courier"/>
              </a:rPr>
              <a:t>, </a:t>
            </a:r>
            <a:r>
              <a:rPr>
                <a:solidFill>
                  <a:srgbClr val="40A070"/>
                </a:solidFill>
                <a:latin typeface="Courier"/>
              </a:rPr>
              <a:t>242</a:t>
            </a:r>
            <a:r>
              <a:rPr>
                <a:latin typeface="Courier"/>
              </a:rPr>
              <a:t>],</a:t>
            </a:r>
            <a:br/>
            <a:r>
              <a:rPr>
                <a:latin typeface="Courier"/>
              </a:rPr>
              <a:t>})</a:t>
            </a:r>
            <a:br/>
            <a:r>
              <a:rPr>
                <a:solidFill>
                  <a:srgbClr val="008000"/>
                </a:solidFill>
                <a:latin typeface="Courier"/>
              </a:rPr>
              <a:t>print</a:t>
            </a:r>
            <a:r>
              <a:rPr>
                <a:latin typeface="Courier"/>
              </a:rPr>
              <a:t>(denominators)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dénominateurs avant d’écrire quoi que ce soit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Build this table first, in code, and print it above the results.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dénominateurs avant d’écrire quoi que ce soit</a:t>
            </a:r>
          </a:p>
        </p:txBody>
      </p:sp>
      <p:sp>
        <p:nvSpPr>
          <p:cNvPr id="3" name="Content Placeholder 2"/>
          <p:cNvSpPr>
            <a:spLocks noGrp="1"/>
          </p:cNvSpPr>
          <p:nvPr>
            <p:ph idx="1"/>
          </p:nvPr>
        </p:nvSpPr>
        <p:spPr/>
        <p:txBody>
          <a:bodyPr/>
          <a:lstStyle/>
          <a:p>
            <a:pPr lvl="0"/>
            <a:r>
              <a:rPr/>
              <a:t>Écrivez-le comme une donnée, non comme de la prose — Un tableau de dénominateurs produit par le script qui a calculé…</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 Exemple (suite)</a:t>
            </a:r>
          </a:p>
        </p:txBody>
      </p:sp>
      <p:sp>
        <p:nvSpPr>
          <p:cNvPr id="3" name="Content Placeholder 2"/>
          <p:cNvSpPr>
            <a:spLocks noGrp="1"/>
          </p:cNvSpPr>
          <p:nvPr>
            <p:ph idx="1"/>
          </p:nvPr>
        </p:nvSpPr>
        <p:spPr/>
        <p:txBody>
          <a:bodyPr/>
          <a:lstStyle/>
          <a:p>
            <a:pPr lvl="0" indent="0">
              <a:buNone/>
            </a:pPr>
            <a:r>
              <a:rPr>
                <a:latin typeface="Courier"/>
              </a:rPr>
              <a:t>WASH situation, three districts, 2024
ACCESS                                          n = 2,403 households
  At least basic drinking water     56.3%       (82.3% on an improved
                                                 source; 25.0 points sit on
                                                 limited service for
                                                 collection time alone)
  At least basic sanitation         43.2%       (62.0% have an improved
                                                 facility; 18.8 points are
                                                 shared)
  Basic hygiene service             34.1%       (67.8% have a facility;
                                                 soap observed at half)
  Open defecation                   13.3%
  Safely managed not computable: availability was not asked and quality was
  tested on a subsample.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 Exemple (suite)</a:t>
            </a:r>
          </a:p>
        </p:txBody>
      </p:sp>
      <p:sp>
        <p:nvSpPr>
          <p:cNvPr id="3" name="Content Placeholder 2"/>
          <p:cNvSpPr>
            <a:spLocks noGrp="1"/>
          </p:cNvSpPr>
          <p:nvPr>
            <p:ph idx="1"/>
          </p:nvPr>
        </p:nvSpPr>
        <p:spPr/>
        <p:txBody>
          <a:bodyPr/>
          <a:lstStyle/>
          <a:p>
            <a:pPr lvl="0" indent="0">
              <a:buNone/>
            </a:pPr>
            <a:r>
              <a:rPr>
                <a:latin typeface="Courier"/>
              </a:rPr>
              <a:t>
QUANTITY AND TIME                               n = 2,403 households
  Median                            23.7 L/person/day
  Below Sphere minimum of 15 L      13.4%       323 households
  Round trip over 30 minutes        39.3%       944 households
  Queue time not separated from walking time. Distance not recorded.
WATER QUALITY                                   n = 802 tested (33.4%)
  Free from E. coli                 53.6%
  High risk (&gt;100 CFU/100 mL)        7.5%
  Improved sources                  61.1% safe  n = 625
  Unimproved and surface            27.1% safe  n = 177
  Tested subsample over-represents untreated water: 533 households reporting
  home treatment have no chlorine reading.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 Exemple (suite)</a:t>
            </a:r>
          </a:p>
        </p:txBody>
      </p:sp>
      <p:sp>
        <p:nvSpPr>
          <p:cNvPr id="3" name="Content Placeholder 2"/>
          <p:cNvSpPr>
            <a:spLocks noGrp="1"/>
          </p:cNvSpPr>
          <p:nvPr>
            <p:ph idx="1"/>
          </p:nvPr>
        </p:nvSpPr>
        <p:spPr/>
        <p:txBody>
          <a:bodyPr/>
          <a:lstStyle/>
          <a:p>
            <a:pPr lvl="0" indent="0">
              <a:buNone/>
            </a:pPr>
            <a:r>
              <a:rPr>
                <a:latin typeface="Courier"/>
              </a:rPr>
              <a:t>WATER POINT FUNCTIONALITY                       242 points, 2,904 visits due
  Visits finding a working point    74.4%       2,629 visits made (90.5%)
  Points working at every visit     33.9%       82 of 242
  Population-weighted              83.3%       ~96,700 users
  Range if every missed visit found a failure: 67.4% - 74.4%
  Failure shapes: 82 never failed, 80 intermittent, 46 seasonal, 34 down at
  year end. Seasonality is confined to protected wells and springs.
  Median days down at the visit: 68 under community committees, 29 under
  private operators.
NOT COMPARABLE
  Water quality figures are on a tested subsample and do not share the access
  denominator. Functionality figures count visits, points and people and are
  three different quantities. Districts are not ranked: Nord-Ouest visited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 Exemple (suite)</a:t>
            </a:r>
          </a:p>
        </p:txBody>
      </p:sp>
      <p:sp>
        <p:nvSpPr>
          <p:cNvPr id="3" name="Content Placeholder 2"/>
          <p:cNvSpPr>
            <a:spLocks noGrp="1"/>
          </p:cNvSpPr>
          <p:nvPr>
            <p:ph idx="1"/>
          </p:nvPr>
        </p:nvSpPr>
        <p:spPr/>
        <p:txBody>
          <a:bodyPr/>
          <a:lstStyle/>
          <a:p>
            <a:pPr lvl="0" indent="0">
              <a:buNone/>
            </a:pPr>
            <a:r>
              <a:rPr>
                <a:latin typeface="Courier"/>
              </a:rPr>
              <a:t>  82.7% of its due rounds against Sud-Est's 96.3%.</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règles auxquelles la mise en page doit obéir</a:t>
            </a:r>
          </a:p>
        </p:txBody>
      </p:sp>
      <p:sp>
        <p:nvSpPr>
          <p:cNvPr id="3" name="Content Placeholder 2"/>
          <p:cNvSpPr>
            <a:spLocks noGrp="1"/>
          </p:cNvSpPr>
          <p:nvPr>
            <p:ph idx="1"/>
          </p:nvPr>
        </p:nvSpPr>
        <p:spPr/>
        <p:txBody>
          <a:bodyPr/>
          <a:lstStyle/>
          <a:p>
            <a:pPr lvl="0"/>
            <a:r>
              <a:rPr/>
              <a:t>Grouper par dénominateur, non par thème — Les intitulés de blocs ci-dessus sont des dénominateurs portant des noms de…</a:t>
            </a:r>
          </a:p>
          <a:p>
            <a:pPr lvl="0"/>
            <a:r>
              <a:rPr/>
              <a:t>Mettre le n dans l’intitulé, non en note — Une note se lit après que la comparaison a déjà été faite</a:t>
            </a:r>
          </a:p>
          <a:p>
            <a:pPr lvl="0"/>
            <a:r>
              <a:rPr/>
              <a:t>Énoncer ce qui n’est pas calculable — L’eau gérée en toute sécurité, le temps d’attente et la distance sont tous…</a:t>
            </a:r>
          </a:p>
          <a:p>
            <a:pPr lvl="0"/>
            <a:r>
              <a:rPr/>
              <a:t>Placer la non-comparabilité dans son propre bloc à la fin — Non comme réserve sous chaque nombre, où elle devient du…</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chaque nombre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Constat</a:t>
                      </a:r>
                    </a:p>
                  </a:txBody>
                  <a:tcPr/>
                </a:tc>
                <a:tc>
                  <a:txBody>
                    <a:bodyPr/>
                    <a:lstStyle/>
                    <a:p>
                      <a:pPr lvl="0" indent="0" marL="0">
                        <a:buNone/>
                      </a:pPr>
                      <a:r>
                        <a:rPr/>
                        <a:t>Décision éclairée</a:t>
                      </a:r>
                    </a:p>
                  </a:txBody>
                  <a:tcPr/>
                </a:tc>
              </a:tr>
              <a:tr h="0">
                <a:tc>
                  <a:txBody>
                    <a:bodyPr/>
                    <a:lstStyle/>
                    <a:p>
                      <a:pPr lvl="0" indent="0" marL="0">
                        <a:buNone/>
                      </a:pPr>
                      <a:r>
                        <a:rPr/>
                        <a:t>25 points en service limité pour le temps de collecte</a:t>
                      </a:r>
                    </a:p>
                  </a:txBody>
                </a:tc>
                <a:tc>
                  <a:txBody>
                    <a:bodyPr/>
                    <a:lstStyle/>
                    <a:p>
                      <a:pPr lvl="0" indent="0" marL="0">
                        <a:buNone/>
                      </a:pPr>
                      <a:r>
                        <a:rPr/>
                        <a:t>Où implanter de nouveaux points</a:t>
                      </a:r>
                    </a:p>
                  </a:txBody>
                </a:tc>
              </a:tr>
              <a:tr h="0">
                <a:tc>
                  <a:txBody>
                    <a:bodyPr/>
                    <a:lstStyle/>
                    <a:p>
                      <a:pPr lvl="0" indent="0" marL="0">
                        <a:buNone/>
                      </a:pPr>
                      <a:r>
                        <a:rPr/>
                        <a:t>18,8 points sur assainissement partagé</a:t>
                      </a:r>
                    </a:p>
                  </a:txBody>
                </a:tc>
                <a:tc>
                  <a:txBody>
                    <a:bodyPr/>
                    <a:lstStyle/>
                    <a:p>
                      <a:pPr lvl="0" indent="0" marL="0">
                        <a:buNone/>
                      </a:pPr>
                      <a:r>
                        <a:rPr/>
                        <a:t>Le programme construit-il ou subventionne-t-il</a:t>
                      </a:r>
                    </a:p>
                  </a:txBody>
                </a:tc>
              </a:tr>
              <a:tr h="0">
                <a:tc>
                  <a:txBody>
                    <a:bodyPr/>
                    <a:lstStyle/>
                    <a:p>
                      <a:pPr lvl="0" indent="0" marL="0">
                        <a:buNone/>
                      </a:pPr>
                      <a:r>
                        <a:rPr/>
                        <a:t>Du savon dans la moitié des dispositifs existants</a:t>
                      </a:r>
                    </a:p>
                  </a:txBody>
                </a:tc>
                <a:tc>
                  <a:txBody>
                    <a:bodyPr/>
                    <a:lstStyle/>
                    <a:p>
                      <a:pPr lvl="0" indent="0" marL="0">
                        <a:buNone/>
                      </a:pPr>
                      <a:r>
                        <a:rPr/>
                        <a:t>Promotion de l’hygiène contre matériel</a:t>
                      </a:r>
                    </a:p>
                  </a:txBody>
                </a:tc>
              </a:tr>
              <a:tr h="0">
                <a:tc>
                  <a:txBody>
                    <a:bodyPr/>
                    <a:lstStyle/>
                    <a:p>
                      <a:pPr lvl="0" indent="0" marL="0">
                        <a:buNone/>
                      </a:pPr>
                      <a:r>
                        <a:rPr/>
                        <a:t>46 points saisonniers</a:t>
                      </a:r>
                    </a:p>
                  </a:txBody>
                </a:tc>
                <a:tc>
                  <a:txBody>
                    <a:bodyPr/>
                    <a:lstStyle/>
                    <a:p>
                      <a:pPr lvl="0" indent="0" marL="0">
                        <a:buNone/>
                      </a:pPr>
                      <a:r>
                        <a:rPr/>
                        <a:t>Alternative de saison sèche, non réhabilitation</a:t>
                      </a:r>
                    </a:p>
                  </a:txBody>
                </a:tc>
              </a:tr>
              <a:tr h="0">
                <a:tc>
                  <a:txBody>
                    <a:bodyPr/>
                    <a:lstStyle/>
                    <a:p>
                      <a:pPr lvl="0" indent="0" marL="0">
                        <a:buNone/>
                      </a:pPr>
                      <a:r>
                        <a:rPr/>
                        <a:t>34 points à l’arrêt en fin d’année</a:t>
                      </a:r>
                    </a:p>
                  </a:txBody>
                </a:tc>
                <a:tc>
                  <a:txBody>
                    <a:bodyPr/>
                    <a:lstStyle/>
                    <a:p>
                      <a:pPr lvl="0" indent="0" marL="0">
                        <a:buNone/>
                      </a:pPr>
                      <a:r>
                        <a:rPr/>
                        <a:t>Pièces et gestion, non construction neuve</a:t>
                      </a:r>
                    </a:p>
                  </a:txBody>
                </a:tc>
              </a:tr>
              <a:tr h="0">
                <a:tc>
                  <a:txBody>
                    <a:bodyPr/>
                    <a:lstStyle/>
                    <a:p>
                      <a:pPr lvl="0" indent="0" marL="0">
                        <a:buNone/>
                      </a:pPr>
                      <a:r>
                        <a:rPr/>
                        <a:t>68 jours d’arrêt médians sous comité</a:t>
                      </a:r>
                    </a:p>
                  </a:txBody>
                </a:tc>
                <a:tc>
                  <a:txBody>
                    <a:bodyPr/>
                    <a:lstStyle/>
                    <a:p>
                      <a:pPr lvl="0" indent="0" marL="0">
                        <a:buNone/>
                      </a:pPr>
                      <a:r>
                        <a:rPr/>
                        <a:t>Le modèle d’entretien lui-même</a:t>
                      </a:r>
                    </a:p>
                  </a:txBody>
                </a:tc>
              </a:tr>
              <a:tr h="0">
                <a:tc>
                  <a:txBody>
                    <a:bodyPr/>
                    <a:lstStyle/>
                    <a:p>
                      <a:pPr lvl="0" indent="0" marL="0">
                        <a:buNone/>
                      </a:pPr>
                      <a:r>
                        <a:rPr/>
                        <a:t>Nord-Ouest à 82,7 % de couverture</a:t>
                      </a:r>
                    </a:p>
                  </a:txBody>
                </a:tc>
                <a:tc>
                  <a:txBody>
                    <a:bodyPr/>
                    <a:lstStyle/>
                    <a:p>
                      <a:pPr lvl="0" indent="0" marL="0">
                        <a:buNone/>
                      </a:pPr>
                      <a:r>
                        <a:rPr/>
                        <a:t>Le plan de suivi avant le prochain rapport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chaque nombre</a:t>
            </a:r>
          </a:p>
        </p:txBody>
      </p:sp>
      <p:sp>
        <p:nvSpPr>
          <p:cNvPr id="3" name="Content Placeholder 2"/>
          <p:cNvSpPr>
            <a:spLocks noGrp="1"/>
          </p:cNvSpPr>
          <p:nvPr>
            <p:ph idx="1"/>
          </p:nvPr>
        </p:nvSpPr>
        <p:spPr/>
        <p:txBody>
          <a:bodyPr/>
          <a:lstStyle/>
          <a:p>
            <a:pPr lvl="0"/>
            <a:r>
              <a:rPr/>
              <a:t>La dernière ligne est celle que la plupart des rapports omettent et la plus susceptible de changer les chiffres de l’an…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n’a pas couvert</a:t>
            </a:r>
          </a:p>
        </p:txBody>
      </p:sp>
      <p:sp>
        <p:nvSpPr>
          <p:cNvPr id="3" name="Content Placeholder 2"/>
          <p:cNvSpPr>
            <a:spLocks noGrp="1"/>
          </p:cNvSpPr>
          <p:nvPr>
            <p:ph idx="1"/>
          </p:nvPr>
        </p:nvSpPr>
        <p:spPr/>
        <p:txBody>
          <a:bodyPr/>
          <a:lstStyle/>
          <a:p>
            <a:pPr lvl="0"/>
            <a:r>
              <a:rPr b="1"/>
              <a:t>La gestion de l’hygiène menstruelle</a:t>
            </a:r>
            <a:r>
              <a:rPr/>
              <a:t> exige des questions que cette enquête ne pose pas — espace privé, matériel,…</a:t>
            </a:r>
          </a:p>
          <a:p>
            <a:pPr lvl="0"/>
            <a:r>
              <a:rPr b="1"/>
              <a:t>L’EAH en milieu scolaire et sanitaire</a:t>
            </a:r>
            <a:r>
              <a:rPr/>
              <a:t> relève d’instruments distincts avec leurs propres échelles, et l’échelle…</a:t>
            </a:r>
          </a:p>
          <a:p>
            <a:pPr lvl="0"/>
            <a:r>
              <a:rPr b="1"/>
              <a:t>La gestion des boues de vidange</a:t>
            </a:r>
            <a:r>
              <a:rPr/>
              <a:t> est la seconde moitié de l’assainissement géré en toute sécurité et exige une…</a:t>
            </a:r>
          </a:p>
          <a:p>
            <a:pPr lvl="0"/>
            <a:r>
              <a:rPr b="1"/>
              <a:t>Le coût par bénéficiaire et l’analyse tarifaire</a:t>
            </a:r>
            <a:r>
              <a:rPr/>
              <a:t> exigent des données financières ; le champ </a:t>
            </a:r>
            <a:r>
              <a:rPr>
                <a:latin typeface="Courier"/>
              </a:rPr>
              <a:t>fee_collected</a:t>
            </a:r>
            <a:r>
              <a:rPr/>
              <a:t> dit…</a:t>
            </a:r>
          </a:p>
          <a:p>
            <a:pPr lvl="0"/>
            <a:r>
              <a:rPr/>
              <a:t>Un rapport qui nomme ses lacunes est plus crédible qu’un rapport qui paraît complet — et une lacune nommée est la…</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module 4 se poursuit dans d’autres secteurs — sécurité alimentaire et IPC, gestion de cas en protection, assiduité scolaire — et chacun apporte les mêmes trois questions dans un vocabulaire nouveau.</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https://data-analysis.cassion.dev/fr/cours/wash-analysis/wash-08-the-wash-report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Onze nombres et six dénominateurs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Tout ce que ce cours a calculé, sur une page, avec le tableau qui dit lesquels de ces chiffres peuvent être comparés entre eux. Six dénominateurs pour onze indicateurs, et aucune mise en page n’en avertira un lecteur d’elle-même.</vt:lpwstr>
  </property>
</Properties>
</file>